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7" r:id="rId3"/>
    <p:sldId id="299" r:id="rId4"/>
    <p:sldId id="266" r:id="rId5"/>
    <p:sldId id="265" r:id="rId6"/>
    <p:sldId id="268" r:id="rId7"/>
    <p:sldId id="269" r:id="rId8"/>
    <p:sldId id="284" r:id="rId9"/>
    <p:sldId id="285" r:id="rId10"/>
    <p:sldId id="287" r:id="rId11"/>
    <p:sldId id="286" r:id="rId12"/>
    <p:sldId id="300" r:id="rId13"/>
    <p:sldId id="270" r:id="rId14"/>
    <p:sldId id="271" r:id="rId15"/>
    <p:sldId id="276" r:id="rId16"/>
    <p:sldId id="257" r:id="rId17"/>
    <p:sldId id="258" r:id="rId18"/>
    <p:sldId id="259" r:id="rId19"/>
    <p:sldId id="290" r:id="rId20"/>
    <p:sldId id="291" r:id="rId21"/>
    <p:sldId id="292" r:id="rId22"/>
    <p:sldId id="293" r:id="rId23"/>
    <p:sldId id="294" r:id="rId24"/>
    <p:sldId id="278" r:id="rId25"/>
    <p:sldId id="295" r:id="rId26"/>
    <p:sldId id="296" r:id="rId27"/>
    <p:sldId id="279" r:id="rId28"/>
    <p:sldId id="281" r:id="rId29"/>
    <p:sldId id="275" r:id="rId30"/>
    <p:sldId id="282" r:id="rId31"/>
    <p:sldId id="301" r:id="rId32"/>
    <p:sldId id="297" r:id="rId33"/>
    <p:sldId id="298" r:id="rId34"/>
    <p:sldId id="28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image" Target="../media/image36.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73510-5DA1-4E34-82BD-077D5E706BF7}" type="datetimeFigureOut">
              <a:rPr lang="es-ES" smtClean="0"/>
              <a:t>11/06/2026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C21E9-73FA-4C0A-9349-ED69FFD1A417}" type="slidenum">
              <a:rPr lang="es-ES" smtClean="0"/>
              <a:t>‹Nº›</a:t>
            </a:fld>
            <a:endParaRPr lang="es-ES"/>
          </a:p>
        </p:txBody>
      </p:sp>
    </p:spTree>
    <p:extLst>
      <p:ext uri="{BB962C8B-B14F-4D97-AF65-F5344CB8AC3E}">
        <p14:creationId xmlns:p14="http://schemas.microsoft.com/office/powerpoint/2010/main" val="296676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CEC21E9-73FA-4C0A-9349-ED69FFD1A417}" type="slidenum">
              <a:rPr lang="es-ES" smtClean="0"/>
              <a:t>8</a:t>
            </a:fld>
            <a:endParaRPr lang="es-ES"/>
          </a:p>
        </p:txBody>
      </p:sp>
    </p:spTree>
    <p:extLst>
      <p:ext uri="{BB962C8B-B14F-4D97-AF65-F5344CB8AC3E}">
        <p14:creationId xmlns:p14="http://schemas.microsoft.com/office/powerpoint/2010/main" val="173230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269BF5D-E028-4C62-87C0-C67B62039064}" type="datetimeFigureOut">
              <a:rPr lang="es-ES" smtClean="0"/>
              <a:t>11/06/2026</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111483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69BF5D-E028-4C62-87C0-C67B62039064}" type="datetimeFigureOut">
              <a:rPr lang="es-ES" smtClean="0"/>
              <a:t>11/06/2026</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101471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69BF5D-E028-4C62-87C0-C67B62039064}" type="datetimeFigureOut">
              <a:rPr lang="es-ES" smtClean="0"/>
              <a:t>11/06/2026</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4F2BABE-E0D8-402A-8398-3D90CD5D90C2}"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0985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3269BF5D-E028-4C62-87C0-C67B62039064}" type="datetimeFigureOut">
              <a:rPr lang="es-ES" smtClean="0"/>
              <a:t>11/06/2026</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3969025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3269BF5D-E028-4C62-87C0-C67B62039064}" type="datetimeFigureOut">
              <a:rPr lang="es-ES" smtClean="0"/>
              <a:t>11/06/2026</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F2BABE-E0D8-402A-8398-3D90CD5D90C2}"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5034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3269BF5D-E028-4C62-87C0-C67B62039064}" type="datetimeFigureOut">
              <a:rPr lang="es-ES" smtClean="0"/>
              <a:t>11/06/2026</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2826213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69BF5D-E028-4C62-87C0-C67B62039064}" type="datetimeFigureOut">
              <a:rPr lang="es-ES" smtClean="0"/>
              <a:t>11/06/2026</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247915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69BF5D-E028-4C62-87C0-C67B62039064}" type="datetimeFigureOut">
              <a:rPr lang="es-ES" smtClean="0"/>
              <a:t>11/06/2026</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228297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69BF5D-E028-4C62-87C0-C67B62039064}" type="datetimeFigureOut">
              <a:rPr lang="es-ES" smtClean="0"/>
              <a:t>11/06/2026</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173398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69BF5D-E028-4C62-87C0-C67B62039064}" type="datetimeFigureOut">
              <a:rPr lang="es-ES" smtClean="0"/>
              <a:t>11/06/2026</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92168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269BF5D-E028-4C62-87C0-C67B62039064}" type="datetimeFigureOut">
              <a:rPr lang="es-ES" smtClean="0"/>
              <a:t>11/06/2026</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401193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269BF5D-E028-4C62-87C0-C67B62039064}" type="datetimeFigureOut">
              <a:rPr lang="es-ES" smtClean="0"/>
              <a:t>11/06/2026</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292728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269BF5D-E028-4C62-87C0-C67B62039064}" type="datetimeFigureOut">
              <a:rPr lang="es-ES" smtClean="0"/>
              <a:t>11/06/2026</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111622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9BF5D-E028-4C62-87C0-C67B62039064}" type="datetimeFigureOut">
              <a:rPr lang="es-ES" smtClean="0"/>
              <a:t>11/06/2026</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353715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269BF5D-E028-4C62-87C0-C67B62039064}" type="datetimeFigureOut">
              <a:rPr lang="es-ES" smtClean="0"/>
              <a:t>11/06/2026</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212137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269BF5D-E028-4C62-87C0-C67B62039064}" type="datetimeFigureOut">
              <a:rPr lang="es-ES" smtClean="0"/>
              <a:t>11/06/2026</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F2BABE-E0D8-402A-8398-3D90CD5D90C2}" type="slidenum">
              <a:rPr lang="es-ES" smtClean="0"/>
              <a:t>‹Nº›</a:t>
            </a:fld>
            <a:endParaRPr lang="es-ES"/>
          </a:p>
        </p:txBody>
      </p:sp>
    </p:spTree>
    <p:extLst>
      <p:ext uri="{BB962C8B-B14F-4D97-AF65-F5344CB8AC3E}">
        <p14:creationId xmlns:p14="http://schemas.microsoft.com/office/powerpoint/2010/main" val="106726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269BF5D-E028-4C62-87C0-C67B62039064}" type="datetimeFigureOut">
              <a:rPr lang="es-ES" smtClean="0"/>
              <a:t>11/06/2026</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4F2BABE-E0D8-402A-8398-3D90CD5D90C2}" type="slidenum">
              <a:rPr lang="es-ES" smtClean="0"/>
              <a:t>‹Nº›</a:t>
            </a:fld>
            <a:endParaRPr lang="es-ES"/>
          </a:p>
        </p:txBody>
      </p:sp>
    </p:spTree>
    <p:extLst>
      <p:ext uri="{BB962C8B-B14F-4D97-AF65-F5344CB8AC3E}">
        <p14:creationId xmlns:p14="http://schemas.microsoft.com/office/powerpoint/2010/main" val="1593246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pp.powerbi.com/view?r=eyJrIjoiMDYxMDM3ZTAtNzQyYy00ZGVhLWI3ZjgtYjgwZTcxZGFiZmY1IiwidCI6ImZjODY2MWUwLTdiMGMtNDYzNi1iOTY5LTE4NGE0ZTBhOTI5MyIsImMiOjR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redsaludsatipo.com/repositorio/index.ph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uti.redsaludsatipo.com/index.php/pagina-ejemplo/"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AE39E-9871-CBC3-8645-D3601F9EE5E7}"/>
              </a:ext>
            </a:extLst>
          </p:cNvPr>
          <p:cNvSpPr>
            <a:spLocks noGrp="1"/>
          </p:cNvSpPr>
          <p:nvPr>
            <p:ph type="ctrTitle"/>
          </p:nvPr>
        </p:nvSpPr>
        <p:spPr>
          <a:xfrm>
            <a:off x="1958277" y="2546604"/>
            <a:ext cx="8915399" cy="1350693"/>
          </a:xfrm>
        </p:spPr>
        <p:txBody>
          <a:bodyPr>
            <a:noAutofit/>
          </a:bodyPr>
          <a:lstStyle/>
          <a:p>
            <a:pPr algn="ctr"/>
            <a:r>
              <a:rPr lang="es-ES" sz="4000" b="1" dirty="0">
                <a:effectLst>
                  <a:outerShdw blurRad="38100" dist="38100" dir="2700000" algn="tl">
                    <a:srgbClr val="000000">
                      <a:alpha val="43137"/>
                    </a:srgbClr>
                  </a:outerShdw>
                </a:effectLst>
              </a:rPr>
              <a:t>ETAPA DE VIDA ADOLESCENTE Y JOVEN</a:t>
            </a:r>
          </a:p>
        </p:txBody>
      </p:sp>
      <p:sp>
        <p:nvSpPr>
          <p:cNvPr id="3" name="Subtítulo 2">
            <a:extLst>
              <a:ext uri="{FF2B5EF4-FFF2-40B4-BE49-F238E27FC236}">
                <a16:creationId xmlns:a16="http://schemas.microsoft.com/office/drawing/2014/main" id="{631FB8D6-08EB-0CAB-E6FF-CF42FBFEAF48}"/>
              </a:ext>
            </a:extLst>
          </p:cNvPr>
          <p:cNvSpPr>
            <a:spLocks noGrp="1"/>
          </p:cNvSpPr>
          <p:nvPr>
            <p:ph type="subTitle" idx="1"/>
          </p:nvPr>
        </p:nvSpPr>
        <p:spPr/>
        <p:txBody>
          <a:bodyPr/>
          <a:lstStyle/>
          <a:p>
            <a:pPr algn="r"/>
            <a:r>
              <a:rPr lang="es-ES" dirty="0"/>
              <a:t>UNIDAD DE TECNOLOGIAS DE LA INFORMACIÓN – RED SATIPO</a:t>
            </a:r>
          </a:p>
        </p:txBody>
      </p:sp>
      <p:pic>
        <p:nvPicPr>
          <p:cNvPr id="5" name="Imagen 4">
            <a:extLst>
              <a:ext uri="{FF2B5EF4-FFF2-40B4-BE49-F238E27FC236}">
                <a16:creationId xmlns:a16="http://schemas.microsoft.com/office/drawing/2014/main" id="{43B3E44D-8F45-D2E4-D88E-13777542D5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6303" y="236156"/>
            <a:ext cx="3062918" cy="842836"/>
          </a:xfrm>
          <a:prstGeom prst="rect">
            <a:avLst/>
          </a:prstGeom>
          <a:noFill/>
          <a:ln>
            <a:noFill/>
          </a:ln>
        </p:spPr>
      </p:pic>
      <p:sp>
        <p:nvSpPr>
          <p:cNvPr id="6" name="Rectángulo 5">
            <a:extLst>
              <a:ext uri="{FF2B5EF4-FFF2-40B4-BE49-F238E27FC236}">
                <a16:creationId xmlns:a16="http://schemas.microsoft.com/office/drawing/2014/main" id="{C9D0B72E-7254-E2D5-C6CC-521C101C8A9C}"/>
              </a:ext>
            </a:extLst>
          </p:cNvPr>
          <p:cNvSpPr/>
          <p:nvPr/>
        </p:nvSpPr>
        <p:spPr>
          <a:xfrm>
            <a:off x="198057" y="236156"/>
            <a:ext cx="2916936" cy="9830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effectLst>
                  <a:outerShdw blurRad="38100" dist="38100" dir="2700000" algn="tl">
                    <a:srgbClr val="000000">
                      <a:alpha val="43137"/>
                    </a:srgbClr>
                  </a:outerShdw>
                </a:effectLst>
                <a:latin typeface="Arial Narrow" panose="020B0606020202030204" pitchFamily="34" charset="0"/>
              </a:rPr>
              <a:t>UNIDAD DE TECNOLOGIAS DE LA INFORMACIÓN</a:t>
            </a:r>
          </a:p>
          <a:p>
            <a:pPr algn="ctr"/>
            <a:r>
              <a:rPr lang="es-ES" b="1" dirty="0">
                <a:solidFill>
                  <a:schemeClr val="tx1"/>
                </a:solidFill>
                <a:effectLst>
                  <a:outerShdw blurRad="38100" dist="38100" dir="2700000" algn="tl">
                    <a:srgbClr val="000000">
                      <a:alpha val="43137"/>
                    </a:srgbClr>
                  </a:outerShdw>
                </a:effectLst>
                <a:latin typeface="Arial Narrow" panose="020B0606020202030204" pitchFamily="34" charset="0"/>
              </a:rPr>
              <a:t>RED DE SALUD SATIPO</a:t>
            </a:r>
          </a:p>
        </p:txBody>
      </p:sp>
    </p:spTree>
    <p:extLst>
      <p:ext uri="{BB962C8B-B14F-4D97-AF65-F5344CB8AC3E}">
        <p14:creationId xmlns:p14="http://schemas.microsoft.com/office/powerpoint/2010/main" val="414764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ítulo 1">
            <a:extLst>
              <a:ext uri="{FF2B5EF4-FFF2-40B4-BE49-F238E27FC236}">
                <a16:creationId xmlns:a16="http://schemas.microsoft.com/office/drawing/2014/main" id="{D4C5D11F-8E66-8EA4-7C61-63147EBF2644}"/>
              </a:ext>
            </a:extLst>
          </p:cNvPr>
          <p:cNvSpPr>
            <a:spLocks noGrp="1"/>
          </p:cNvSpPr>
          <p:nvPr>
            <p:ph type="title"/>
          </p:nvPr>
        </p:nvSpPr>
        <p:spPr>
          <a:xfrm>
            <a:off x="1253489" y="100113"/>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2ª CONTROL ADOLESCENTE COMPLETO (NIVELES I-3 Y I-4)</a:t>
            </a:r>
          </a:p>
        </p:txBody>
      </p:sp>
      <p:pic>
        <p:nvPicPr>
          <p:cNvPr id="2" name="Imagen 1">
            <a:extLst>
              <a:ext uri="{FF2B5EF4-FFF2-40B4-BE49-F238E27FC236}">
                <a16:creationId xmlns:a16="http://schemas.microsoft.com/office/drawing/2014/main" id="{879CDF4C-0861-1E51-90F8-9AC02D7576EF}"/>
              </a:ext>
            </a:extLst>
          </p:cNvPr>
          <p:cNvPicPr>
            <a:picLocks noChangeAspect="1"/>
          </p:cNvPicPr>
          <p:nvPr/>
        </p:nvPicPr>
        <p:blipFill>
          <a:blip r:embed="rId2"/>
          <a:stretch>
            <a:fillRect/>
          </a:stretch>
        </p:blipFill>
        <p:spPr>
          <a:xfrm>
            <a:off x="880394" y="747019"/>
            <a:ext cx="10829925" cy="5367337"/>
          </a:xfrm>
          <a:prstGeom prst="rect">
            <a:avLst/>
          </a:prstGeom>
        </p:spPr>
      </p:pic>
      <p:sp>
        <p:nvSpPr>
          <p:cNvPr id="39" name="Rectángulo: esquinas redondeadas 38">
            <a:extLst>
              <a:ext uri="{FF2B5EF4-FFF2-40B4-BE49-F238E27FC236}">
                <a16:creationId xmlns:a16="http://schemas.microsoft.com/office/drawing/2014/main" id="{337F4C32-432E-FA11-63E6-1124496C828E}"/>
              </a:ext>
            </a:extLst>
          </p:cNvPr>
          <p:cNvSpPr/>
          <p:nvPr/>
        </p:nvSpPr>
        <p:spPr>
          <a:xfrm>
            <a:off x="1450945" y="1973639"/>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COLOCAR NOMBRES Y</a:t>
            </a:r>
            <a:r>
              <a:rPr lang="es-ES" sz="1050" b="1" kern="1200" baseline="0" dirty="0">
                <a:solidFill>
                  <a:schemeClr val="bg1"/>
                </a:solidFill>
                <a:effectLst>
                  <a:outerShdw blurRad="38100" dist="38100" dir="2700000" algn="tl">
                    <a:srgbClr val="000000">
                      <a:alpha val="43137"/>
                    </a:srgbClr>
                  </a:outerShdw>
                </a:effectLst>
              </a:rPr>
              <a:t> APELLIDOS, PESO, TALLA</a:t>
            </a:r>
            <a:endParaRPr lang="es-ES" sz="1050" b="1" kern="1200" dirty="0">
              <a:solidFill>
                <a:schemeClr val="bg1"/>
              </a:solidFill>
              <a:effectLst>
                <a:outerShdw blurRad="38100" dist="38100" dir="2700000" algn="tl">
                  <a:srgbClr val="000000">
                    <a:alpha val="43137"/>
                  </a:srgbClr>
                </a:outerShdw>
              </a:effectLst>
            </a:endParaRPr>
          </a:p>
        </p:txBody>
      </p:sp>
      <p:cxnSp>
        <p:nvCxnSpPr>
          <p:cNvPr id="40" name="Conector recto de flecha 39">
            <a:extLst>
              <a:ext uri="{FF2B5EF4-FFF2-40B4-BE49-F238E27FC236}">
                <a16:creationId xmlns:a16="http://schemas.microsoft.com/office/drawing/2014/main" id="{41451114-C63A-4DEA-E7D3-EBB26FA9A211}"/>
              </a:ext>
            </a:extLst>
          </p:cNvPr>
          <p:cNvCxnSpPr>
            <a:cxnSpLocks/>
          </p:cNvCxnSpPr>
          <p:nvPr/>
        </p:nvCxnSpPr>
        <p:spPr>
          <a:xfrm flipV="1">
            <a:off x="3279742" y="1909276"/>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2FC7819E-2F3F-E721-3CCB-522E823680CA}"/>
              </a:ext>
            </a:extLst>
          </p:cNvPr>
          <p:cNvCxnSpPr>
            <a:cxnSpLocks/>
          </p:cNvCxnSpPr>
          <p:nvPr/>
        </p:nvCxnSpPr>
        <p:spPr>
          <a:xfrm>
            <a:off x="3279742" y="2448595"/>
            <a:ext cx="25834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Subtítulo 2">
            <a:extLst>
              <a:ext uri="{FF2B5EF4-FFF2-40B4-BE49-F238E27FC236}">
                <a16:creationId xmlns:a16="http://schemas.microsoft.com/office/drawing/2014/main" id="{53CC6714-7A95-7943-808D-38E49A8679B1}"/>
              </a:ext>
            </a:extLst>
          </p:cNvPr>
          <p:cNvSpPr txBox="1">
            <a:spLocks/>
          </p:cNvSpPr>
          <p:nvPr/>
        </p:nvSpPr>
        <p:spPr>
          <a:xfrm>
            <a:off x="1371600" y="6300215"/>
            <a:ext cx="10699051" cy="45767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S" sz="1600" b="1" dirty="0">
                <a:effectLst>
                  <a:outerShdw blurRad="38100" dist="38100" dir="2700000" algn="tl">
                    <a:srgbClr val="000000">
                      <a:alpha val="43137"/>
                    </a:srgbClr>
                  </a:outerShdw>
                </a:effectLst>
              </a:rPr>
              <a:t>NOTA: En caso algún tamizaje salga positivo, se refiere al Servicio de Salud Mental.</a:t>
            </a:r>
          </a:p>
        </p:txBody>
      </p:sp>
      <p:grpSp>
        <p:nvGrpSpPr>
          <p:cNvPr id="4" name="Grupo 3">
            <a:extLst>
              <a:ext uri="{FF2B5EF4-FFF2-40B4-BE49-F238E27FC236}">
                <a16:creationId xmlns:a16="http://schemas.microsoft.com/office/drawing/2014/main" id="{79708380-6B27-0777-D7D4-CECB6B358332}"/>
              </a:ext>
            </a:extLst>
          </p:cNvPr>
          <p:cNvGrpSpPr/>
          <p:nvPr/>
        </p:nvGrpSpPr>
        <p:grpSpPr>
          <a:xfrm>
            <a:off x="4347753" y="3095502"/>
            <a:ext cx="2290791" cy="1600200"/>
            <a:chOff x="3588801" y="3858768"/>
            <a:chExt cx="2290791" cy="1600200"/>
          </a:xfrm>
        </p:grpSpPr>
        <p:sp>
          <p:nvSpPr>
            <p:cNvPr id="5" name="Rectángulo: esquinas redondeadas 4">
              <a:extLst>
                <a:ext uri="{FF2B5EF4-FFF2-40B4-BE49-F238E27FC236}">
                  <a16:creationId xmlns:a16="http://schemas.microsoft.com/office/drawing/2014/main" id="{D46BA25E-7E05-2224-08DE-27F4EC34927C}"/>
                </a:ext>
              </a:extLst>
            </p:cNvPr>
            <p:cNvSpPr/>
            <p:nvPr/>
          </p:nvSpPr>
          <p:spPr>
            <a:xfrm>
              <a:off x="3588801" y="4183912"/>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SOLO COLOCAR LOS TAMIZAJES QUE SE REALIZAN</a:t>
              </a:r>
            </a:p>
          </p:txBody>
        </p:sp>
        <p:sp>
          <p:nvSpPr>
            <p:cNvPr id="6" name="Abrir llave 5">
              <a:extLst>
                <a:ext uri="{FF2B5EF4-FFF2-40B4-BE49-F238E27FC236}">
                  <a16:creationId xmlns:a16="http://schemas.microsoft.com/office/drawing/2014/main" id="{99FBA299-A3B2-8DE6-235E-100B127F96BF}"/>
                </a:ext>
              </a:extLst>
            </p:cNvPr>
            <p:cNvSpPr/>
            <p:nvPr/>
          </p:nvSpPr>
          <p:spPr>
            <a:xfrm>
              <a:off x="5559552" y="3858768"/>
              <a:ext cx="320040" cy="16002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extLst>
      <p:ext uri="{BB962C8B-B14F-4D97-AF65-F5344CB8AC3E}">
        <p14:creationId xmlns:p14="http://schemas.microsoft.com/office/powerpoint/2010/main" val="261864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2892009-3522-F8CA-49A6-602893849C04}"/>
              </a:ext>
            </a:extLst>
          </p:cNvPr>
          <p:cNvSpPr>
            <a:spLocks noGrp="1"/>
          </p:cNvSpPr>
          <p:nvPr>
            <p:ph type="title"/>
          </p:nvPr>
        </p:nvSpPr>
        <p:spPr>
          <a:xfrm>
            <a:off x="1253489" y="100113"/>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3ª CONTROL ADOLESCENTE COMPLETO (NIVELES I-3 Y I-4)</a:t>
            </a:r>
          </a:p>
        </p:txBody>
      </p:sp>
      <p:pic>
        <p:nvPicPr>
          <p:cNvPr id="5" name="Imagen 4">
            <a:extLst>
              <a:ext uri="{FF2B5EF4-FFF2-40B4-BE49-F238E27FC236}">
                <a16:creationId xmlns:a16="http://schemas.microsoft.com/office/drawing/2014/main" id="{81A2AC5C-6358-6C03-1A62-A264BF6DD6AD}"/>
              </a:ext>
            </a:extLst>
          </p:cNvPr>
          <p:cNvPicPr>
            <a:picLocks noChangeAspect="1"/>
          </p:cNvPicPr>
          <p:nvPr/>
        </p:nvPicPr>
        <p:blipFill>
          <a:blip r:embed="rId2"/>
          <a:stretch>
            <a:fillRect/>
          </a:stretch>
        </p:blipFill>
        <p:spPr>
          <a:xfrm>
            <a:off x="512064" y="867992"/>
            <a:ext cx="10052304" cy="5451583"/>
          </a:xfrm>
          <a:prstGeom prst="rect">
            <a:avLst/>
          </a:prstGeom>
        </p:spPr>
      </p:pic>
      <p:sp>
        <p:nvSpPr>
          <p:cNvPr id="6" name="Rectángulo: esquinas redondeadas 5">
            <a:extLst>
              <a:ext uri="{FF2B5EF4-FFF2-40B4-BE49-F238E27FC236}">
                <a16:creationId xmlns:a16="http://schemas.microsoft.com/office/drawing/2014/main" id="{5C9D49D2-7820-2C83-292F-B7309D177A0C}"/>
              </a:ext>
            </a:extLst>
          </p:cNvPr>
          <p:cNvSpPr/>
          <p:nvPr/>
        </p:nvSpPr>
        <p:spPr>
          <a:xfrm>
            <a:off x="317089" y="1891343"/>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COLOCAR NOMBRES Y</a:t>
            </a:r>
            <a:r>
              <a:rPr lang="es-ES" sz="1050" b="1" kern="1200" baseline="0" dirty="0">
                <a:solidFill>
                  <a:schemeClr val="bg1"/>
                </a:solidFill>
                <a:effectLst>
                  <a:outerShdw blurRad="38100" dist="38100" dir="2700000" algn="tl">
                    <a:srgbClr val="000000">
                      <a:alpha val="43137"/>
                    </a:srgbClr>
                  </a:outerShdw>
                </a:effectLst>
              </a:rPr>
              <a:t> APELLIDOS, PESO, TALLA</a:t>
            </a:r>
            <a:endParaRPr lang="es-ES" sz="1050" b="1" kern="1200" dirty="0">
              <a:solidFill>
                <a:schemeClr val="bg1"/>
              </a:solidFill>
              <a:effectLst>
                <a:outerShdw blurRad="38100" dist="38100" dir="2700000" algn="tl">
                  <a:srgbClr val="000000">
                    <a:alpha val="43137"/>
                  </a:srgbClr>
                </a:outerShdw>
              </a:effectLst>
            </a:endParaRPr>
          </a:p>
        </p:txBody>
      </p:sp>
      <p:cxnSp>
        <p:nvCxnSpPr>
          <p:cNvPr id="7" name="Conector recto de flecha 6">
            <a:extLst>
              <a:ext uri="{FF2B5EF4-FFF2-40B4-BE49-F238E27FC236}">
                <a16:creationId xmlns:a16="http://schemas.microsoft.com/office/drawing/2014/main" id="{0719998F-86B1-4F8E-09F0-615D627D5061}"/>
              </a:ext>
            </a:extLst>
          </p:cNvPr>
          <p:cNvCxnSpPr>
            <a:cxnSpLocks/>
          </p:cNvCxnSpPr>
          <p:nvPr/>
        </p:nvCxnSpPr>
        <p:spPr>
          <a:xfrm flipV="1">
            <a:off x="2145886" y="1826980"/>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B68D1F78-83C8-C53B-779D-F45A68D8585E}"/>
              </a:ext>
            </a:extLst>
          </p:cNvPr>
          <p:cNvCxnSpPr>
            <a:cxnSpLocks/>
          </p:cNvCxnSpPr>
          <p:nvPr/>
        </p:nvCxnSpPr>
        <p:spPr>
          <a:xfrm flipV="1">
            <a:off x="2145886" y="2212848"/>
            <a:ext cx="2444402" cy="1534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8CA55F09-6387-DBDB-D69C-53B84BE2C189}"/>
              </a:ext>
            </a:extLst>
          </p:cNvPr>
          <p:cNvCxnSpPr>
            <a:cxnSpLocks/>
          </p:cNvCxnSpPr>
          <p:nvPr/>
        </p:nvCxnSpPr>
        <p:spPr>
          <a:xfrm flipH="1">
            <a:off x="10495714" y="1674658"/>
            <a:ext cx="1386824" cy="125142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2" name="Rectángulo redondeado 21">
            <a:extLst>
              <a:ext uri="{FF2B5EF4-FFF2-40B4-BE49-F238E27FC236}">
                <a16:creationId xmlns:a16="http://schemas.microsoft.com/office/drawing/2014/main" id="{EC2E3D00-B332-4475-E559-B238BFC28808}"/>
              </a:ext>
            </a:extLst>
          </p:cNvPr>
          <p:cNvSpPr/>
          <p:nvPr/>
        </p:nvSpPr>
        <p:spPr bwMode="auto">
          <a:xfrm>
            <a:off x="9792429" y="310399"/>
            <a:ext cx="2292164" cy="140051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square" lIns="18288" tIns="0" rIns="0" bIns="0" rtlCol="0" anchor="t"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ES" sz="1050" b="1" dirty="0">
                <a:effectLst>
                  <a:outerShdw blurRad="38100" dist="38100" dir="2700000" algn="tl">
                    <a:srgbClr val="000000">
                      <a:alpha val="43137"/>
                    </a:srgbClr>
                  </a:outerShdw>
                </a:effectLst>
              </a:rPr>
              <a:t>COLOCAR LOS CODIGOS DE IMC:</a:t>
            </a:r>
          </a:p>
          <a:p>
            <a:pPr algn="l"/>
            <a:r>
              <a:rPr lang="es-ES" sz="1050" b="1" dirty="0">
                <a:effectLst>
                  <a:outerShdw blurRad="38100" dist="38100" dir="2700000" algn="tl">
                    <a:srgbClr val="000000">
                      <a:alpha val="43137"/>
                    </a:srgbClr>
                  </a:outerShdw>
                </a:effectLst>
              </a:rPr>
              <a:t>- E6690</a:t>
            </a:r>
            <a:r>
              <a:rPr lang="es-ES" sz="1050" b="1" baseline="0" dirty="0">
                <a:effectLst>
                  <a:outerShdw blurRad="38100" dist="38100" dir="2700000" algn="tl">
                    <a:srgbClr val="000000">
                      <a:alpha val="43137"/>
                    </a:srgbClr>
                  </a:outerShdw>
                </a:effectLst>
              </a:rPr>
              <a:t> = SOBREPESO</a:t>
            </a:r>
          </a:p>
          <a:p>
            <a:pPr algn="l"/>
            <a:r>
              <a:rPr lang="es-ES" sz="1050" b="1" baseline="0" dirty="0">
                <a:effectLst>
                  <a:outerShdw blurRad="38100" dist="38100" dir="2700000" algn="tl">
                    <a:srgbClr val="000000">
                      <a:alpha val="43137"/>
                    </a:srgbClr>
                  </a:outerShdw>
                </a:effectLst>
              </a:rPr>
              <a:t>- E669, E660 = OBESIDAD</a:t>
            </a:r>
          </a:p>
          <a:p>
            <a:pPr algn="l"/>
            <a:r>
              <a:rPr lang="es-ES" sz="1050" b="1" baseline="0" dirty="0">
                <a:effectLst>
                  <a:outerShdw blurRad="38100" dist="38100" dir="2700000" algn="tl">
                    <a:srgbClr val="000000">
                      <a:alpha val="43137"/>
                    </a:srgbClr>
                  </a:outerShdw>
                </a:effectLst>
              </a:rPr>
              <a:t>- Z006 = NORMAL</a:t>
            </a:r>
          </a:p>
          <a:p>
            <a:pPr algn="l"/>
            <a:r>
              <a:rPr lang="es-ES" sz="1050" b="1" baseline="0" dirty="0">
                <a:effectLst>
                  <a:outerShdw blurRad="38100" dist="38100" dir="2700000" algn="tl">
                    <a:srgbClr val="000000">
                      <a:alpha val="43137"/>
                    </a:srgbClr>
                  </a:outerShdw>
                </a:effectLst>
              </a:rPr>
              <a:t>- E440 = DESNUTRICION AGUDA</a:t>
            </a:r>
          </a:p>
          <a:p>
            <a:pPr algn="l"/>
            <a:r>
              <a:rPr lang="es-ES" sz="1050" b="1" dirty="0">
                <a:effectLst>
                  <a:outerShdw blurRad="38100" dist="38100" dir="2700000" algn="tl">
                    <a:srgbClr val="000000">
                      <a:alpha val="43137"/>
                    </a:srgbClr>
                  </a:outerShdw>
                </a:effectLst>
              </a:rPr>
              <a:t>- E43X</a:t>
            </a:r>
            <a:r>
              <a:rPr lang="es-ES" sz="1050" b="1" baseline="0" dirty="0">
                <a:effectLst>
                  <a:outerShdw blurRad="38100" dist="38100" dir="2700000" algn="tl">
                    <a:srgbClr val="000000">
                      <a:alpha val="43137"/>
                    </a:srgbClr>
                  </a:outerShdw>
                </a:effectLst>
              </a:rPr>
              <a:t> = DESNUTRICION SEVERA</a:t>
            </a:r>
            <a:endParaRPr lang="es-ES" sz="1050" b="1" dirty="0">
              <a:effectLst>
                <a:outerShdw blurRad="38100" dist="38100" dir="2700000" algn="tl">
                  <a:srgbClr val="000000">
                    <a:alpha val="43137"/>
                  </a:srgbClr>
                </a:outerShdw>
              </a:effectLst>
            </a:endParaRPr>
          </a:p>
        </p:txBody>
      </p:sp>
      <p:sp>
        <p:nvSpPr>
          <p:cNvPr id="14" name="Rectángulo: esquinas redondeadas 13">
            <a:extLst>
              <a:ext uri="{FF2B5EF4-FFF2-40B4-BE49-F238E27FC236}">
                <a16:creationId xmlns:a16="http://schemas.microsoft.com/office/drawing/2014/main" id="{F42D66D2-C118-DCA3-2AF8-189061FE1766}"/>
              </a:ext>
            </a:extLst>
          </p:cNvPr>
          <p:cNvSpPr/>
          <p:nvPr/>
        </p:nvSpPr>
        <p:spPr>
          <a:xfrm>
            <a:off x="2961051" y="2384543"/>
            <a:ext cx="1588548" cy="5415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b="1" dirty="0">
                <a:effectLst>
                  <a:outerShdw blurRad="38100" dist="38100" dir="2700000" algn="tl">
                    <a:srgbClr val="000000">
                      <a:alpha val="43137"/>
                    </a:srgbClr>
                  </a:outerShdw>
                </a:effectLst>
              </a:rPr>
              <a:t>RSM = Riesgo Bajo</a:t>
            </a:r>
          </a:p>
          <a:p>
            <a:pPr algn="ctr"/>
            <a:r>
              <a:rPr lang="es-ES" sz="900" b="1" dirty="0">
                <a:effectLst>
                  <a:outerShdw blurRad="38100" dist="38100" dir="2700000" algn="tl">
                    <a:srgbClr val="000000">
                      <a:alpha val="43137"/>
                    </a:srgbClr>
                  </a:outerShdw>
                </a:effectLst>
              </a:rPr>
              <a:t>RSA = Riesgo Alto</a:t>
            </a:r>
          </a:p>
          <a:p>
            <a:pPr algn="ctr"/>
            <a:r>
              <a:rPr lang="es-ES" sz="900" b="1" dirty="0">
                <a:effectLst>
                  <a:outerShdw blurRad="38100" dist="38100" dir="2700000" algn="tl">
                    <a:srgbClr val="000000">
                      <a:alpha val="43137"/>
                    </a:srgbClr>
                  </a:outerShdw>
                </a:effectLst>
              </a:rPr>
              <a:t>RMA = Riesgo Muy Alto</a:t>
            </a:r>
            <a:endParaRPr lang="es-PE" sz="900" b="1" dirty="0">
              <a:effectLst>
                <a:outerShdw blurRad="38100" dist="38100" dir="2700000" algn="tl">
                  <a:srgbClr val="000000">
                    <a:alpha val="43137"/>
                  </a:srgbClr>
                </a:outerShdw>
              </a:effectLst>
            </a:endParaRPr>
          </a:p>
        </p:txBody>
      </p:sp>
      <p:cxnSp>
        <p:nvCxnSpPr>
          <p:cNvPr id="15" name="Conector recto de flecha 14">
            <a:extLst>
              <a:ext uri="{FF2B5EF4-FFF2-40B4-BE49-F238E27FC236}">
                <a16:creationId xmlns:a16="http://schemas.microsoft.com/office/drawing/2014/main" id="{2E77DA0F-4D4B-1B2F-BE26-700476C21A57}"/>
              </a:ext>
            </a:extLst>
          </p:cNvPr>
          <p:cNvCxnSpPr>
            <a:cxnSpLocks/>
          </p:cNvCxnSpPr>
          <p:nvPr/>
        </p:nvCxnSpPr>
        <p:spPr>
          <a:xfrm flipV="1">
            <a:off x="4491315" y="2578185"/>
            <a:ext cx="4699220" cy="691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ectángulo: esquinas redondeadas 15">
            <a:extLst>
              <a:ext uri="{FF2B5EF4-FFF2-40B4-BE49-F238E27FC236}">
                <a16:creationId xmlns:a16="http://schemas.microsoft.com/office/drawing/2014/main" id="{7C774B12-4EBD-A13D-55EC-1730E3EA504D}"/>
              </a:ext>
            </a:extLst>
          </p:cNvPr>
          <p:cNvSpPr/>
          <p:nvPr/>
        </p:nvSpPr>
        <p:spPr>
          <a:xfrm>
            <a:off x="2859286" y="2971728"/>
            <a:ext cx="2059619" cy="59568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l"/>
            <a:r>
              <a:rPr lang="es-ES" sz="900" b="1" kern="1200" dirty="0"/>
              <a:t>En caso presente:</a:t>
            </a:r>
          </a:p>
          <a:p>
            <a:pPr algn="l"/>
            <a:r>
              <a:rPr lang="es-ES" sz="900" b="1" kern="1200" dirty="0"/>
              <a:t>E344X</a:t>
            </a:r>
            <a:r>
              <a:rPr lang="es-ES" sz="900" b="1" kern="1200" baseline="0" dirty="0"/>
              <a:t> = Estatura Alta</a:t>
            </a:r>
          </a:p>
          <a:p>
            <a:pPr algn="l"/>
            <a:r>
              <a:rPr lang="es-ES" sz="900" b="1" kern="1200" baseline="0" dirty="0"/>
              <a:t>Z006   = Talla Normal</a:t>
            </a:r>
          </a:p>
          <a:p>
            <a:pPr algn="l"/>
            <a:r>
              <a:rPr lang="es-ES" sz="900" b="1" kern="1200" baseline="0" dirty="0"/>
              <a:t>E45X   = Desnutrición Crónica T/E</a:t>
            </a:r>
            <a:endParaRPr lang="es-ES" sz="900" b="1" kern="1200" dirty="0"/>
          </a:p>
        </p:txBody>
      </p:sp>
      <p:cxnSp>
        <p:nvCxnSpPr>
          <p:cNvPr id="17" name="Conector recto de flecha 16">
            <a:extLst>
              <a:ext uri="{FF2B5EF4-FFF2-40B4-BE49-F238E27FC236}">
                <a16:creationId xmlns:a16="http://schemas.microsoft.com/office/drawing/2014/main" id="{F1818C3B-2393-B8BE-00D6-84280B45C75C}"/>
              </a:ext>
            </a:extLst>
          </p:cNvPr>
          <p:cNvCxnSpPr>
            <a:cxnSpLocks/>
          </p:cNvCxnSpPr>
          <p:nvPr/>
        </p:nvCxnSpPr>
        <p:spPr>
          <a:xfrm>
            <a:off x="4948590" y="3269571"/>
            <a:ext cx="497150" cy="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pic>
        <p:nvPicPr>
          <p:cNvPr id="18" name="Imagen 17">
            <a:extLst>
              <a:ext uri="{FF2B5EF4-FFF2-40B4-BE49-F238E27FC236}">
                <a16:creationId xmlns:a16="http://schemas.microsoft.com/office/drawing/2014/main" id="{00000000-0008-0000-0300-000016000000}"/>
              </a:ext>
            </a:extLst>
          </p:cNvPr>
          <p:cNvPicPr>
            <a:picLocks noChangeAspect="1"/>
          </p:cNvPicPr>
          <p:nvPr/>
        </p:nvPicPr>
        <p:blipFill rotWithShape="1">
          <a:blip r:embed="rId3"/>
          <a:srcRect l="30318" t="62363" r="22964" b="14775"/>
          <a:stretch/>
        </p:blipFill>
        <p:spPr>
          <a:xfrm>
            <a:off x="512064" y="5329625"/>
            <a:ext cx="3302286" cy="856177"/>
          </a:xfrm>
          <a:prstGeom prst="rect">
            <a:avLst/>
          </a:prstGeom>
          <a:ln>
            <a:noFill/>
          </a:ln>
          <a:effectLst>
            <a:outerShdw blurRad="292100" dist="139700" dir="2700000" algn="tl" rotWithShape="0">
              <a:srgbClr val="333333">
                <a:alpha val="65000"/>
              </a:srgbClr>
            </a:outerShdw>
          </a:effectLst>
        </p:spPr>
      </p:pic>
      <p:cxnSp>
        <p:nvCxnSpPr>
          <p:cNvPr id="19" name="Conector recto de flecha 18">
            <a:extLst>
              <a:ext uri="{FF2B5EF4-FFF2-40B4-BE49-F238E27FC236}">
                <a16:creationId xmlns:a16="http://schemas.microsoft.com/office/drawing/2014/main" id="{00000000-0008-0000-0300-00001B000000}"/>
              </a:ext>
            </a:extLst>
          </p:cNvPr>
          <p:cNvCxnSpPr>
            <a:cxnSpLocks/>
          </p:cNvCxnSpPr>
          <p:nvPr/>
        </p:nvCxnSpPr>
        <p:spPr bwMode="auto">
          <a:xfrm flipV="1">
            <a:off x="3814350" y="5072179"/>
            <a:ext cx="6106890" cy="68378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2" name="Conector recto de flecha 21">
            <a:extLst>
              <a:ext uri="{FF2B5EF4-FFF2-40B4-BE49-F238E27FC236}">
                <a16:creationId xmlns:a16="http://schemas.microsoft.com/office/drawing/2014/main" id="{00000000-0008-0000-0300-000026000000}"/>
              </a:ext>
            </a:extLst>
          </p:cNvPr>
          <p:cNvCxnSpPr>
            <a:cxnSpLocks/>
          </p:cNvCxnSpPr>
          <p:nvPr/>
        </p:nvCxnSpPr>
        <p:spPr bwMode="auto">
          <a:xfrm flipV="1">
            <a:off x="4319060" y="4401709"/>
            <a:ext cx="4871475" cy="156178"/>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pic>
        <p:nvPicPr>
          <p:cNvPr id="23" name="Imagen 22">
            <a:extLst>
              <a:ext uri="{FF2B5EF4-FFF2-40B4-BE49-F238E27FC236}">
                <a16:creationId xmlns:a16="http://schemas.microsoft.com/office/drawing/2014/main" id="{00000000-0008-0000-0300-000012000000}"/>
              </a:ext>
            </a:extLst>
          </p:cNvPr>
          <p:cNvPicPr>
            <a:picLocks noChangeAspect="1"/>
          </p:cNvPicPr>
          <p:nvPr/>
        </p:nvPicPr>
        <p:blipFill>
          <a:blip r:embed="rId4"/>
          <a:stretch>
            <a:fillRect/>
          </a:stretch>
        </p:blipFill>
        <p:spPr>
          <a:xfrm>
            <a:off x="2961051" y="3827689"/>
            <a:ext cx="1358009" cy="1375557"/>
          </a:xfrm>
          <a:prstGeom prst="rect">
            <a:avLst/>
          </a:prstGeom>
          <a:ln>
            <a:noFill/>
          </a:ln>
          <a:effectLst>
            <a:outerShdw blurRad="292100" dist="139700" dir="2700000" algn="tl" rotWithShape="0">
              <a:srgbClr val="333333">
                <a:alpha val="65000"/>
              </a:srgbClr>
            </a:outerShdw>
          </a:effectLst>
        </p:spPr>
      </p:pic>
      <p:grpSp>
        <p:nvGrpSpPr>
          <p:cNvPr id="26" name="Grupo 25">
            <a:extLst>
              <a:ext uri="{FF2B5EF4-FFF2-40B4-BE49-F238E27FC236}">
                <a16:creationId xmlns:a16="http://schemas.microsoft.com/office/drawing/2014/main" id="{BB046216-92C2-7FF4-67CD-F5B650876FCB}"/>
              </a:ext>
            </a:extLst>
          </p:cNvPr>
          <p:cNvGrpSpPr/>
          <p:nvPr/>
        </p:nvGrpSpPr>
        <p:grpSpPr>
          <a:xfrm>
            <a:off x="8473305" y="6064288"/>
            <a:ext cx="2368334" cy="781343"/>
            <a:chOff x="9504067" y="6036816"/>
            <a:chExt cx="2368334" cy="781343"/>
          </a:xfrm>
        </p:grpSpPr>
        <p:sp>
          <p:nvSpPr>
            <p:cNvPr id="27" name="Rectángulo: esquinas redondeadas 26">
              <a:extLst>
                <a:ext uri="{FF2B5EF4-FFF2-40B4-BE49-F238E27FC236}">
                  <a16:creationId xmlns:a16="http://schemas.microsoft.com/office/drawing/2014/main" id="{399021D9-FCC4-57DF-3D8E-FC30F5AF8B21}"/>
                </a:ext>
              </a:extLst>
            </p:cNvPr>
            <p:cNvSpPr/>
            <p:nvPr/>
          </p:nvSpPr>
          <p:spPr>
            <a:xfrm>
              <a:off x="9504067" y="6183512"/>
              <a:ext cx="717230"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dirty="0"/>
                <a:t>PLAN</a:t>
              </a:r>
              <a:endParaRPr lang="es-PE" sz="1050" b="1" dirty="0"/>
            </a:p>
          </p:txBody>
        </p:sp>
        <p:sp>
          <p:nvSpPr>
            <p:cNvPr id="28" name="Rectángulo: esquinas redondeadas 27">
              <a:extLst>
                <a:ext uri="{FF2B5EF4-FFF2-40B4-BE49-F238E27FC236}">
                  <a16:creationId xmlns:a16="http://schemas.microsoft.com/office/drawing/2014/main" id="{6F884714-4D7B-3E1B-7F05-B87CB35075B0}"/>
                </a:ext>
              </a:extLst>
            </p:cNvPr>
            <p:cNvSpPr/>
            <p:nvPr/>
          </p:nvSpPr>
          <p:spPr>
            <a:xfrm>
              <a:off x="10142547" y="6516318"/>
              <a:ext cx="875548"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TIPO DE PAQUETE</a:t>
              </a:r>
              <a:endParaRPr lang="es-PE" sz="1000" b="1" dirty="0"/>
            </a:p>
          </p:txBody>
        </p:sp>
        <p:sp>
          <p:nvSpPr>
            <p:cNvPr id="29" name="Rectángulo: esquinas redondeadas 28">
              <a:extLst>
                <a:ext uri="{FF2B5EF4-FFF2-40B4-BE49-F238E27FC236}">
                  <a16:creationId xmlns:a16="http://schemas.microsoft.com/office/drawing/2014/main" id="{4C3AF857-3AB6-8382-89DC-9E72F64D8775}"/>
                </a:ext>
              </a:extLst>
            </p:cNvPr>
            <p:cNvSpPr/>
            <p:nvPr/>
          </p:nvSpPr>
          <p:spPr>
            <a:xfrm>
              <a:off x="10885499" y="6183512"/>
              <a:ext cx="986902"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ESCENARIO</a:t>
              </a:r>
              <a:endParaRPr lang="es-PE" sz="1000" b="1" dirty="0"/>
            </a:p>
          </p:txBody>
        </p:sp>
        <p:cxnSp>
          <p:nvCxnSpPr>
            <p:cNvPr id="30" name="Conector recto de flecha 29">
              <a:extLst>
                <a:ext uri="{FF2B5EF4-FFF2-40B4-BE49-F238E27FC236}">
                  <a16:creationId xmlns:a16="http://schemas.microsoft.com/office/drawing/2014/main" id="{B0817353-0164-BD5A-F4F0-C4EE3F502C8D}"/>
                </a:ext>
              </a:extLst>
            </p:cNvPr>
            <p:cNvCxnSpPr/>
            <p:nvPr/>
          </p:nvCxnSpPr>
          <p:spPr>
            <a:xfrm flipV="1">
              <a:off x="9863091" y="6036816"/>
              <a:ext cx="358206" cy="1466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37F72127-6A47-CF54-9BDB-9A6F6886442D}"/>
                </a:ext>
              </a:extLst>
            </p:cNvPr>
            <p:cNvCxnSpPr>
              <a:cxnSpLocks/>
              <a:stCxn id="28" idx="0"/>
            </p:cNvCxnSpPr>
            <p:nvPr/>
          </p:nvCxnSpPr>
          <p:spPr>
            <a:xfrm flipV="1">
              <a:off x="10580321" y="6036816"/>
              <a:ext cx="0" cy="4795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D2EF84C7-C616-4E15-98A2-2516731D21A4}"/>
                </a:ext>
              </a:extLst>
            </p:cNvPr>
            <p:cNvCxnSpPr>
              <a:cxnSpLocks/>
              <a:stCxn id="29" idx="0"/>
            </p:cNvCxnSpPr>
            <p:nvPr/>
          </p:nvCxnSpPr>
          <p:spPr>
            <a:xfrm flipH="1" flipV="1">
              <a:off x="10822425" y="6036924"/>
              <a:ext cx="556525" cy="146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317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462C812-1992-4C10-F72F-28A4EDB643CA}"/>
              </a:ext>
            </a:extLst>
          </p:cNvPr>
          <p:cNvSpPr>
            <a:spLocks noGrp="1"/>
          </p:cNvSpPr>
          <p:nvPr>
            <p:ph type="title"/>
          </p:nvPr>
        </p:nvSpPr>
        <p:spPr>
          <a:xfrm>
            <a:off x="1253489" y="100113"/>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es-ES" sz="2400" b="1" dirty="0">
                <a:effectLst>
                  <a:outerShdw blurRad="38100" dist="38100" dir="2700000" algn="tl">
                    <a:srgbClr val="000000">
                      <a:alpha val="43137"/>
                    </a:srgbClr>
                  </a:outerShdw>
                </a:effectLst>
              </a:rPr>
              <a:t>HIS DNT ADOLESCENTE</a:t>
            </a:r>
          </a:p>
        </p:txBody>
      </p:sp>
      <p:graphicFrame>
        <p:nvGraphicFramePr>
          <p:cNvPr id="55" name="Objeto 54">
            <a:extLst>
              <a:ext uri="{FF2B5EF4-FFF2-40B4-BE49-F238E27FC236}">
                <a16:creationId xmlns:a16="http://schemas.microsoft.com/office/drawing/2014/main" id="{7372F14B-0BC2-6125-5A87-AC801EBAC500}"/>
              </a:ext>
            </a:extLst>
          </p:cNvPr>
          <p:cNvGraphicFramePr>
            <a:graphicFrameLocks noChangeAspect="1"/>
          </p:cNvGraphicFramePr>
          <p:nvPr>
            <p:extLst>
              <p:ext uri="{D42A27DB-BD31-4B8C-83A1-F6EECF244321}">
                <p14:modId xmlns:p14="http://schemas.microsoft.com/office/powerpoint/2010/main" val="2353964882"/>
              </p:ext>
            </p:extLst>
          </p:nvPr>
        </p:nvGraphicFramePr>
        <p:xfrm>
          <a:off x="1100391" y="1170813"/>
          <a:ext cx="10143617" cy="5111432"/>
        </p:xfrm>
        <a:graphic>
          <a:graphicData uri="http://schemas.openxmlformats.org/presentationml/2006/ole">
            <mc:AlternateContent xmlns:mc="http://schemas.openxmlformats.org/markup-compatibility/2006">
              <mc:Choice xmlns:v="urn:schemas-microsoft-com:vml" Requires="v">
                <p:oleObj spid="_x0000_s10295" name="Worksheet" r:id="rId3" imgW="13420898" imgH="6762750" progId="Excel.Sheet.12">
                  <p:embed/>
                </p:oleObj>
              </mc:Choice>
              <mc:Fallback>
                <p:oleObj name="Worksheet" r:id="rId3" imgW="13420898" imgH="6762750" progId="Excel.Sheet.12">
                  <p:embed/>
                  <p:pic>
                    <p:nvPicPr>
                      <p:cNvPr id="0" name=""/>
                      <p:cNvPicPr/>
                      <p:nvPr/>
                    </p:nvPicPr>
                    <p:blipFill>
                      <a:blip r:embed="rId4"/>
                      <a:stretch>
                        <a:fillRect/>
                      </a:stretch>
                    </p:blipFill>
                    <p:spPr>
                      <a:xfrm>
                        <a:off x="1100391" y="1170813"/>
                        <a:ext cx="10143617" cy="5111432"/>
                      </a:xfrm>
                      <a:prstGeom prst="rect">
                        <a:avLst/>
                      </a:prstGeom>
                    </p:spPr>
                  </p:pic>
                </p:oleObj>
              </mc:Fallback>
            </mc:AlternateContent>
          </a:graphicData>
        </a:graphic>
      </p:graphicFrame>
    </p:spTree>
    <p:extLst>
      <p:ext uri="{BB962C8B-B14F-4D97-AF65-F5344CB8AC3E}">
        <p14:creationId xmlns:p14="http://schemas.microsoft.com/office/powerpoint/2010/main" val="3169736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F3ED9B4-C872-6FE8-F0D4-3CDEBCE6B62A}"/>
              </a:ext>
            </a:extLst>
          </p:cNvPr>
          <p:cNvSpPr>
            <a:spLocks noGrp="1"/>
          </p:cNvSpPr>
          <p:nvPr>
            <p:ph type="title"/>
          </p:nvPr>
        </p:nvSpPr>
        <p:spPr>
          <a:xfrm>
            <a:off x="1625507" y="254708"/>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ANEMIA EN ADOLESCENTE</a:t>
            </a:r>
          </a:p>
        </p:txBody>
      </p:sp>
      <p:pic>
        <p:nvPicPr>
          <p:cNvPr id="8" name="Imagen 7">
            <a:extLst>
              <a:ext uri="{FF2B5EF4-FFF2-40B4-BE49-F238E27FC236}">
                <a16:creationId xmlns:a16="http://schemas.microsoft.com/office/drawing/2014/main" id="{CE249502-343A-D680-8ED1-08DA5A282A58}"/>
              </a:ext>
            </a:extLst>
          </p:cNvPr>
          <p:cNvPicPr>
            <a:picLocks noChangeAspect="1"/>
          </p:cNvPicPr>
          <p:nvPr/>
        </p:nvPicPr>
        <p:blipFill>
          <a:blip r:embed="rId2"/>
          <a:stretch>
            <a:fillRect/>
          </a:stretch>
        </p:blipFill>
        <p:spPr>
          <a:xfrm>
            <a:off x="1843596" y="1043526"/>
            <a:ext cx="8504808" cy="5631799"/>
          </a:xfrm>
          <a:prstGeom prst="rect">
            <a:avLst/>
          </a:prstGeom>
        </p:spPr>
      </p:pic>
    </p:spTree>
    <p:extLst>
      <p:ext uri="{BB962C8B-B14F-4D97-AF65-F5344CB8AC3E}">
        <p14:creationId xmlns:p14="http://schemas.microsoft.com/office/powerpoint/2010/main" val="2799674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BE334C9-0559-F900-6CE9-B5B295AC7365}"/>
              </a:ext>
            </a:extLst>
          </p:cNvPr>
          <p:cNvSpPr>
            <a:spLocks noGrp="1"/>
          </p:cNvSpPr>
          <p:nvPr>
            <p:ph type="title"/>
          </p:nvPr>
        </p:nvSpPr>
        <p:spPr>
          <a:xfrm>
            <a:off x="1662083" y="615220"/>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MODELO HIS ANEMIA EN ADOLESCENTE Y JOVEN</a:t>
            </a:r>
          </a:p>
        </p:txBody>
      </p:sp>
      <p:pic>
        <p:nvPicPr>
          <p:cNvPr id="17" name="Imagen 16">
            <a:extLst>
              <a:ext uri="{FF2B5EF4-FFF2-40B4-BE49-F238E27FC236}">
                <a16:creationId xmlns:a16="http://schemas.microsoft.com/office/drawing/2014/main" id="{814B6E79-EE06-5677-50CE-9E86B95CBAC4}"/>
              </a:ext>
            </a:extLst>
          </p:cNvPr>
          <p:cNvPicPr>
            <a:picLocks noChangeAspect="1"/>
          </p:cNvPicPr>
          <p:nvPr/>
        </p:nvPicPr>
        <p:blipFill>
          <a:blip r:embed="rId2"/>
          <a:stretch>
            <a:fillRect/>
          </a:stretch>
        </p:blipFill>
        <p:spPr>
          <a:xfrm>
            <a:off x="446728" y="1634487"/>
            <a:ext cx="11382375" cy="4066032"/>
          </a:xfrm>
          <a:prstGeom prst="rect">
            <a:avLst/>
          </a:prstGeom>
        </p:spPr>
      </p:pic>
      <p:sp>
        <p:nvSpPr>
          <p:cNvPr id="8" name="Rectángulo: esquinas redondeadas 7">
            <a:extLst>
              <a:ext uri="{FF2B5EF4-FFF2-40B4-BE49-F238E27FC236}">
                <a16:creationId xmlns:a16="http://schemas.microsoft.com/office/drawing/2014/main" id="{503E9BD9-E3A9-DE3F-B6CB-301BDEC86CB2}"/>
              </a:ext>
            </a:extLst>
          </p:cNvPr>
          <p:cNvSpPr/>
          <p:nvPr/>
        </p:nvSpPr>
        <p:spPr>
          <a:xfrm>
            <a:off x="6711696" y="1358170"/>
            <a:ext cx="1828800" cy="786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1000" b="1" dirty="0">
                <a:effectLst>
                  <a:outerShdw blurRad="38100" dist="38100" dir="2700000" algn="tl">
                    <a:srgbClr val="000000">
                      <a:alpha val="43137"/>
                    </a:srgbClr>
                  </a:outerShdw>
                </a:effectLst>
              </a:rPr>
              <a:t>TIPO DE ANEMIA:</a:t>
            </a:r>
          </a:p>
          <a:p>
            <a:pPr marL="285750" indent="-285750">
              <a:buFontTx/>
              <a:buChar char="-"/>
            </a:pPr>
            <a:r>
              <a:rPr lang="es-ES" sz="1000" b="1" dirty="0">
                <a:effectLst>
                  <a:outerShdw blurRad="38100" dist="38100" dir="2700000" algn="tl">
                    <a:srgbClr val="000000">
                      <a:alpha val="43137"/>
                    </a:srgbClr>
                  </a:outerShdw>
                </a:effectLst>
              </a:rPr>
              <a:t>LEV    =  Leve</a:t>
            </a:r>
          </a:p>
          <a:p>
            <a:pPr marL="285750" indent="-285750">
              <a:buFontTx/>
              <a:buChar char="-"/>
            </a:pPr>
            <a:r>
              <a:rPr lang="es-ES" sz="1000" b="1" dirty="0">
                <a:effectLst>
                  <a:outerShdw blurRad="38100" dist="38100" dir="2700000" algn="tl">
                    <a:srgbClr val="000000">
                      <a:alpha val="43137"/>
                    </a:srgbClr>
                  </a:outerShdw>
                </a:effectLst>
              </a:rPr>
              <a:t>MOD =  Moderada</a:t>
            </a:r>
          </a:p>
          <a:p>
            <a:pPr marL="285750" indent="-285750">
              <a:buFontTx/>
              <a:buChar char="-"/>
            </a:pPr>
            <a:r>
              <a:rPr lang="es-ES" sz="1000" b="1" dirty="0">
                <a:effectLst>
                  <a:outerShdw blurRad="38100" dist="38100" dir="2700000" algn="tl">
                    <a:srgbClr val="000000">
                      <a:alpha val="43137"/>
                    </a:srgbClr>
                  </a:outerShdw>
                </a:effectLst>
              </a:rPr>
              <a:t>SEV    =  Severa</a:t>
            </a:r>
          </a:p>
        </p:txBody>
      </p:sp>
      <p:cxnSp>
        <p:nvCxnSpPr>
          <p:cNvPr id="10" name="Conector recto de flecha 9">
            <a:extLst>
              <a:ext uri="{FF2B5EF4-FFF2-40B4-BE49-F238E27FC236}">
                <a16:creationId xmlns:a16="http://schemas.microsoft.com/office/drawing/2014/main" id="{214AF911-0552-DEB5-B885-260EBB6593CB}"/>
              </a:ext>
            </a:extLst>
          </p:cNvPr>
          <p:cNvCxnSpPr>
            <a:cxnSpLocks/>
            <a:stCxn id="8" idx="3"/>
          </p:cNvCxnSpPr>
          <p:nvPr/>
        </p:nvCxnSpPr>
        <p:spPr>
          <a:xfrm>
            <a:off x="8540496" y="1751362"/>
            <a:ext cx="1517904" cy="4892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Subtítulo 2">
            <a:extLst>
              <a:ext uri="{FF2B5EF4-FFF2-40B4-BE49-F238E27FC236}">
                <a16:creationId xmlns:a16="http://schemas.microsoft.com/office/drawing/2014/main" id="{26815A94-A845-20D5-3204-52EE25CF861E}"/>
              </a:ext>
            </a:extLst>
          </p:cNvPr>
          <p:cNvSpPr txBox="1">
            <a:spLocks/>
          </p:cNvSpPr>
          <p:nvPr/>
        </p:nvSpPr>
        <p:spPr>
          <a:xfrm>
            <a:off x="1234440" y="5960126"/>
            <a:ext cx="10699051" cy="6235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S" sz="1600" b="1" dirty="0">
                <a:effectLst>
                  <a:outerShdw blurRad="38100" dist="38100" dir="2700000" algn="tl">
                    <a:srgbClr val="000000">
                      <a:alpha val="43137"/>
                    </a:srgbClr>
                  </a:outerShdw>
                </a:effectLst>
              </a:rPr>
              <a:t>NOTA: En caso sea diagnosticado en el control colocar dentro del control, no duplicar el Dosaje y la Suplementación, la Suplementación será con Valor </a:t>
            </a:r>
            <a:r>
              <a:rPr lang="es-ES" sz="1600" b="1" dirty="0" err="1">
                <a:effectLst>
                  <a:outerShdw blurRad="38100" dist="38100" dir="2700000" algn="tl">
                    <a:srgbClr val="000000">
                      <a:alpha val="43137"/>
                    </a:srgbClr>
                  </a:outerShdw>
                </a:effectLst>
              </a:rPr>
              <a:t>Lab</a:t>
            </a:r>
            <a:r>
              <a:rPr lang="es-ES" sz="1600" b="1" dirty="0">
                <a:effectLst>
                  <a:outerShdw blurRad="38100" dist="38100" dir="2700000" algn="tl">
                    <a:srgbClr val="000000">
                      <a:alpha val="43137"/>
                    </a:srgbClr>
                  </a:outerShdw>
                </a:effectLst>
              </a:rPr>
              <a:t> =‘1’</a:t>
            </a:r>
          </a:p>
        </p:txBody>
      </p:sp>
      <p:grpSp>
        <p:nvGrpSpPr>
          <p:cNvPr id="21" name="Grupo 20">
            <a:extLst>
              <a:ext uri="{FF2B5EF4-FFF2-40B4-BE49-F238E27FC236}">
                <a16:creationId xmlns:a16="http://schemas.microsoft.com/office/drawing/2014/main" id="{D97866B0-F476-EEC4-904B-1F3D65A98012}"/>
              </a:ext>
            </a:extLst>
          </p:cNvPr>
          <p:cNvGrpSpPr/>
          <p:nvPr/>
        </p:nvGrpSpPr>
        <p:grpSpPr>
          <a:xfrm>
            <a:off x="684057" y="1995980"/>
            <a:ext cx="4720047" cy="948388"/>
            <a:chOff x="918566" y="2745127"/>
            <a:chExt cx="4720047" cy="948388"/>
          </a:xfrm>
        </p:grpSpPr>
        <p:sp>
          <p:nvSpPr>
            <p:cNvPr id="22" name="Rectángulo: esquinas redondeadas 21">
              <a:extLst>
                <a:ext uri="{FF2B5EF4-FFF2-40B4-BE49-F238E27FC236}">
                  <a16:creationId xmlns:a16="http://schemas.microsoft.com/office/drawing/2014/main" id="{CFA332D3-E16E-7F0A-AF9A-AE8DB1C4FD7F}"/>
                </a:ext>
              </a:extLst>
            </p:cNvPr>
            <p:cNvSpPr/>
            <p:nvPr/>
          </p:nvSpPr>
          <p:spPr>
            <a:xfrm>
              <a:off x="918566" y="2873853"/>
              <a:ext cx="1828797" cy="8060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COLOCAR NOMBRES Y</a:t>
              </a:r>
              <a:r>
                <a:rPr lang="es-ES" sz="1050" b="1" kern="1200" baseline="0" dirty="0">
                  <a:solidFill>
                    <a:schemeClr val="bg1"/>
                  </a:solidFill>
                  <a:effectLst>
                    <a:outerShdw blurRad="38100" dist="38100" dir="2700000" algn="tl">
                      <a:srgbClr val="000000">
                        <a:alpha val="43137"/>
                      </a:srgbClr>
                    </a:outerShdw>
                  </a:effectLst>
                </a:rPr>
                <a:t> APELLIDOS Y HEMOGLOBINA</a:t>
              </a:r>
              <a:endParaRPr lang="es-ES" sz="1050" b="1" kern="1200" dirty="0">
                <a:solidFill>
                  <a:schemeClr val="bg1"/>
                </a:solidFill>
                <a:effectLst>
                  <a:outerShdw blurRad="38100" dist="38100" dir="2700000" algn="tl">
                    <a:srgbClr val="000000">
                      <a:alpha val="43137"/>
                    </a:srgbClr>
                  </a:outerShdw>
                </a:effectLst>
              </a:endParaRPr>
            </a:p>
          </p:txBody>
        </p:sp>
        <p:cxnSp>
          <p:nvCxnSpPr>
            <p:cNvPr id="23" name="Conector recto de flecha 22">
              <a:extLst>
                <a:ext uri="{FF2B5EF4-FFF2-40B4-BE49-F238E27FC236}">
                  <a16:creationId xmlns:a16="http://schemas.microsoft.com/office/drawing/2014/main" id="{D8C84163-F7D7-6740-A43B-D61E70CD0E03}"/>
                </a:ext>
              </a:extLst>
            </p:cNvPr>
            <p:cNvCxnSpPr>
              <a:cxnSpLocks/>
            </p:cNvCxnSpPr>
            <p:nvPr/>
          </p:nvCxnSpPr>
          <p:spPr>
            <a:xfrm flipV="1">
              <a:off x="2747363" y="2745127"/>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4770D0F3-CC16-7BC0-5C1E-60FEE3AAACD0}"/>
                </a:ext>
              </a:extLst>
            </p:cNvPr>
            <p:cNvCxnSpPr>
              <a:cxnSpLocks/>
            </p:cNvCxnSpPr>
            <p:nvPr/>
          </p:nvCxnSpPr>
          <p:spPr>
            <a:xfrm>
              <a:off x="2747363" y="3284446"/>
              <a:ext cx="2891250" cy="4090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 name="Rectángulo 1"/>
          <p:cNvSpPr/>
          <p:nvPr/>
        </p:nvSpPr>
        <p:spPr>
          <a:xfrm>
            <a:off x="9861319" y="2378415"/>
            <a:ext cx="785302" cy="276999"/>
          </a:xfrm>
          <a:prstGeom prst="rect">
            <a:avLst/>
          </a:prstGeom>
          <a:noFill/>
        </p:spPr>
        <p:txBody>
          <a:bodyPr wrap="square" lIns="91440" tIns="45720" rIns="91440" bIns="45720">
            <a:spAutoFit/>
          </a:bodyPr>
          <a:lstStyle/>
          <a:p>
            <a:pPr algn="ctr"/>
            <a:r>
              <a:rPr lang="es-ES" sz="1200" b="0" cap="none" spc="0" dirty="0">
                <a:ln w="0"/>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911076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CCE52-BECB-5652-9475-993411B5E00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0910FD-7BDA-A650-759B-E48EEF8947EC}"/>
              </a:ext>
            </a:extLst>
          </p:cNvPr>
          <p:cNvSpPr>
            <a:spLocks noGrp="1"/>
          </p:cNvSpPr>
          <p:nvPr>
            <p:ph type="ctrTitle"/>
          </p:nvPr>
        </p:nvSpPr>
        <p:spPr>
          <a:xfrm>
            <a:off x="1656525" y="1953751"/>
            <a:ext cx="9555480" cy="2779776"/>
          </a:xfrm>
        </p:spPr>
        <p:txBody>
          <a:bodyPr>
            <a:noAutofit/>
          </a:bodyPr>
          <a:lstStyle/>
          <a:p>
            <a:pPr algn="just"/>
            <a:r>
              <a:rPr lang="es-MX" sz="3300" b="1" dirty="0">
                <a:effectLst>
                  <a:outerShdw blurRad="38100" dist="38100" dir="2700000" algn="tl">
                    <a:srgbClr val="000000">
                      <a:alpha val="43137"/>
                    </a:srgbClr>
                  </a:outerShdw>
                </a:effectLst>
              </a:rPr>
              <a:t>SI-03-01/SI-03.02: Porcentaje Adolescentes mujeres de 12 a 17 años de edad, atendidas en establecimientos de salud del Gobierno Regional, cuentan con dosaje de hemoglobina y otras prestaciones priorizadas</a:t>
            </a:r>
            <a:endParaRPr lang="es-ES" sz="3300" b="1" dirty="0">
              <a:effectLst>
                <a:outerShdw blurRad="38100" dist="38100" dir="2700000" algn="tl">
                  <a:srgbClr val="000000">
                    <a:alpha val="43137"/>
                  </a:srgbClr>
                </a:outerShdw>
              </a:effectLst>
            </a:endParaRPr>
          </a:p>
        </p:txBody>
      </p:sp>
      <p:sp>
        <p:nvSpPr>
          <p:cNvPr id="3" name="Subtítulo 2">
            <a:extLst>
              <a:ext uri="{FF2B5EF4-FFF2-40B4-BE49-F238E27FC236}">
                <a16:creationId xmlns:a16="http://schemas.microsoft.com/office/drawing/2014/main" id="{B201A10C-CE27-7C58-BF1E-7D2DF4DDE105}"/>
              </a:ext>
            </a:extLst>
          </p:cNvPr>
          <p:cNvSpPr>
            <a:spLocks noGrp="1"/>
          </p:cNvSpPr>
          <p:nvPr>
            <p:ph type="subTitle" idx="1"/>
          </p:nvPr>
        </p:nvSpPr>
        <p:spPr>
          <a:xfrm>
            <a:off x="2589213" y="5172736"/>
            <a:ext cx="8915399" cy="435550"/>
          </a:xfrm>
        </p:spPr>
        <p:txBody>
          <a:bodyPr/>
          <a:lstStyle/>
          <a:p>
            <a:pPr algn="r"/>
            <a:r>
              <a:rPr lang="es-ES" dirty="0"/>
              <a:t>UNIDAD DE TECNOLOGIAS DE LA INFORMACIÓN – RED SATIPO</a:t>
            </a:r>
          </a:p>
        </p:txBody>
      </p:sp>
      <p:pic>
        <p:nvPicPr>
          <p:cNvPr id="5" name="Imagen 4">
            <a:extLst>
              <a:ext uri="{FF2B5EF4-FFF2-40B4-BE49-F238E27FC236}">
                <a16:creationId xmlns:a16="http://schemas.microsoft.com/office/drawing/2014/main" id="{04C9CF07-C83F-8E50-A204-DB8481E90DA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6303" y="236156"/>
            <a:ext cx="3062918" cy="842836"/>
          </a:xfrm>
          <a:prstGeom prst="rect">
            <a:avLst/>
          </a:prstGeom>
          <a:noFill/>
          <a:ln>
            <a:noFill/>
          </a:ln>
        </p:spPr>
      </p:pic>
      <p:sp>
        <p:nvSpPr>
          <p:cNvPr id="6" name="Rectángulo 5">
            <a:extLst>
              <a:ext uri="{FF2B5EF4-FFF2-40B4-BE49-F238E27FC236}">
                <a16:creationId xmlns:a16="http://schemas.microsoft.com/office/drawing/2014/main" id="{D2F80A5E-C493-4697-C2D9-F7CB6F3F001D}"/>
              </a:ext>
            </a:extLst>
          </p:cNvPr>
          <p:cNvSpPr/>
          <p:nvPr/>
        </p:nvSpPr>
        <p:spPr>
          <a:xfrm>
            <a:off x="198057" y="236156"/>
            <a:ext cx="2916936" cy="9830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effectLst>
                  <a:outerShdw blurRad="38100" dist="38100" dir="2700000" algn="tl">
                    <a:srgbClr val="000000">
                      <a:alpha val="43137"/>
                    </a:srgbClr>
                  </a:outerShdw>
                </a:effectLst>
                <a:latin typeface="Arial Narrow" panose="020B0606020202030204" pitchFamily="34" charset="0"/>
              </a:rPr>
              <a:t>UNIDAD DE TECNOLOGIAS DE LA INFORMACIÓN</a:t>
            </a:r>
          </a:p>
          <a:p>
            <a:pPr algn="ctr"/>
            <a:r>
              <a:rPr lang="es-ES" b="1" dirty="0">
                <a:solidFill>
                  <a:schemeClr val="tx1"/>
                </a:solidFill>
                <a:effectLst>
                  <a:outerShdw blurRad="38100" dist="38100" dir="2700000" algn="tl">
                    <a:srgbClr val="000000">
                      <a:alpha val="43137"/>
                    </a:srgbClr>
                  </a:outerShdw>
                </a:effectLst>
                <a:latin typeface="Arial Narrow" panose="020B0606020202030204" pitchFamily="34" charset="0"/>
              </a:rPr>
              <a:t>RED DE SALUD SATIPO</a:t>
            </a:r>
          </a:p>
        </p:txBody>
      </p:sp>
    </p:spTree>
    <p:extLst>
      <p:ext uri="{BB962C8B-B14F-4D97-AF65-F5344CB8AC3E}">
        <p14:creationId xmlns:p14="http://schemas.microsoft.com/office/powerpoint/2010/main" val="370714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31967-4904-5E26-A696-B692832FBBBA}"/>
              </a:ext>
            </a:extLst>
          </p:cNvPr>
          <p:cNvSpPr>
            <a:spLocks noGrp="1"/>
          </p:cNvSpPr>
          <p:nvPr>
            <p:ph type="title"/>
          </p:nvPr>
        </p:nvSpPr>
        <p:spPr>
          <a:xfrm>
            <a:off x="1513933" y="180628"/>
            <a:ext cx="9464040" cy="646906"/>
          </a:xfrm>
        </p:spPr>
        <p:style>
          <a:lnRef idx="1">
            <a:schemeClr val="accent6"/>
          </a:lnRef>
          <a:fillRef idx="3">
            <a:schemeClr val="accent6"/>
          </a:fillRef>
          <a:effectRef idx="2">
            <a:schemeClr val="accent6"/>
          </a:effectRef>
          <a:fontRef idx="minor">
            <a:schemeClr val="lt1"/>
          </a:fontRef>
        </p:style>
        <p:txBody>
          <a:bodyPr/>
          <a:lstStyle/>
          <a:p>
            <a:r>
              <a:rPr lang="es-ES" b="1" dirty="0">
                <a:effectLst>
                  <a:outerShdw blurRad="38100" dist="38100" dir="2700000" algn="tl">
                    <a:srgbClr val="000000">
                      <a:alpha val="43137"/>
                    </a:srgbClr>
                  </a:outerShdw>
                </a:effectLst>
              </a:rPr>
              <a:t>DEFINICIÓN</a:t>
            </a:r>
          </a:p>
        </p:txBody>
      </p:sp>
      <p:sp>
        <p:nvSpPr>
          <p:cNvPr id="4" name="Rectángulo: esquinas redondeadas 3">
            <a:extLst>
              <a:ext uri="{FF2B5EF4-FFF2-40B4-BE49-F238E27FC236}">
                <a16:creationId xmlns:a16="http://schemas.microsoft.com/office/drawing/2014/main" id="{3D408FA9-2D1C-24A7-894C-79534DC1CD5F}"/>
              </a:ext>
            </a:extLst>
          </p:cNvPr>
          <p:cNvSpPr/>
          <p:nvPr/>
        </p:nvSpPr>
        <p:spPr>
          <a:xfrm>
            <a:off x="1513933" y="1042462"/>
            <a:ext cx="9464040" cy="13441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s-MX" dirty="0"/>
              <a:t>Adolescentes mujeres de 12 a 17 años de edad, atendidas en establecimientos de salud del Gobierno Regional, cuentan con dosaje de hemoglobina y otras prestaciones priorizadas.</a:t>
            </a:r>
            <a:endParaRPr lang="es-ES" dirty="0"/>
          </a:p>
        </p:txBody>
      </p:sp>
      <p:pic>
        <p:nvPicPr>
          <p:cNvPr id="5" name="Imagen 4" descr="Imagen que contiene Texto&#10;&#10;El contenido generado por IA puede ser incorrecto.">
            <a:extLst>
              <a:ext uri="{FF2B5EF4-FFF2-40B4-BE49-F238E27FC236}">
                <a16:creationId xmlns:a16="http://schemas.microsoft.com/office/drawing/2014/main" id="{EF0DE1D0-D112-786E-2C5F-B767DC1433AC}"/>
              </a:ext>
            </a:extLst>
          </p:cNvPr>
          <p:cNvPicPr>
            <a:picLocks noChangeAspect="1"/>
          </p:cNvPicPr>
          <p:nvPr/>
        </p:nvPicPr>
        <p:blipFill>
          <a:blip r:embed="rId2"/>
          <a:stretch>
            <a:fillRect/>
          </a:stretch>
        </p:blipFill>
        <p:spPr>
          <a:xfrm>
            <a:off x="1583436" y="2451789"/>
            <a:ext cx="9025128" cy="4039164"/>
          </a:xfrm>
          <a:prstGeom prst="rect">
            <a:avLst/>
          </a:prstGeom>
        </p:spPr>
      </p:pic>
      <p:sp>
        <p:nvSpPr>
          <p:cNvPr id="3" name="Rectángulo 2">
            <a:extLst>
              <a:ext uri="{FF2B5EF4-FFF2-40B4-BE49-F238E27FC236}">
                <a16:creationId xmlns:a16="http://schemas.microsoft.com/office/drawing/2014/main" id="{EDF6AEEE-C1A4-4CCE-CE01-A7910F7BEF54}"/>
              </a:ext>
            </a:extLst>
          </p:cNvPr>
          <p:cNvSpPr/>
          <p:nvPr/>
        </p:nvSpPr>
        <p:spPr>
          <a:xfrm>
            <a:off x="10780776" y="3017520"/>
            <a:ext cx="987552" cy="4846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85%</a:t>
            </a:r>
          </a:p>
        </p:txBody>
      </p:sp>
      <p:sp>
        <p:nvSpPr>
          <p:cNvPr id="6" name="Rectángulo 5">
            <a:extLst>
              <a:ext uri="{FF2B5EF4-FFF2-40B4-BE49-F238E27FC236}">
                <a16:creationId xmlns:a16="http://schemas.microsoft.com/office/drawing/2014/main" id="{F52CBCFC-5575-B438-95D5-7677B570B6BE}"/>
              </a:ext>
            </a:extLst>
          </p:cNvPr>
          <p:cNvSpPr/>
          <p:nvPr/>
        </p:nvSpPr>
        <p:spPr>
          <a:xfrm>
            <a:off x="10780776" y="5081016"/>
            <a:ext cx="987552" cy="4846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40%</a:t>
            </a:r>
          </a:p>
        </p:txBody>
      </p:sp>
    </p:spTree>
    <p:extLst>
      <p:ext uri="{BB962C8B-B14F-4D97-AF65-F5344CB8AC3E}">
        <p14:creationId xmlns:p14="http://schemas.microsoft.com/office/powerpoint/2010/main" val="207856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9485861-C342-D1C8-955A-2F14C030B467}"/>
              </a:ext>
            </a:extLst>
          </p:cNvPr>
          <p:cNvSpPr>
            <a:spLocks noGrp="1"/>
          </p:cNvSpPr>
          <p:nvPr>
            <p:ph type="title"/>
          </p:nvPr>
        </p:nvSpPr>
        <p:spPr>
          <a:xfrm>
            <a:off x="1632805" y="642839"/>
            <a:ext cx="9464040" cy="646906"/>
          </a:xfrm>
        </p:spPr>
        <p:style>
          <a:lnRef idx="1">
            <a:schemeClr val="accent6"/>
          </a:lnRef>
          <a:fillRef idx="3">
            <a:schemeClr val="accent6"/>
          </a:fillRef>
          <a:effectRef idx="2">
            <a:schemeClr val="accent6"/>
          </a:effectRef>
          <a:fontRef idx="minor">
            <a:schemeClr val="lt1"/>
          </a:fontRef>
        </p:style>
        <p:txBody>
          <a:bodyPr/>
          <a:lstStyle/>
          <a:p>
            <a:r>
              <a:rPr lang="es-ES" b="1" dirty="0">
                <a:effectLst>
                  <a:outerShdw blurRad="38100" dist="38100" dir="2700000" algn="tl">
                    <a:srgbClr val="000000">
                      <a:alpha val="43137"/>
                    </a:srgbClr>
                  </a:outerShdw>
                </a:effectLst>
              </a:rPr>
              <a:t>SI-03.01 DENOMINADOR </a:t>
            </a:r>
          </a:p>
        </p:txBody>
      </p:sp>
      <p:sp>
        <p:nvSpPr>
          <p:cNvPr id="5" name="Rectángulo: esquinas redondeadas 4">
            <a:extLst>
              <a:ext uri="{FF2B5EF4-FFF2-40B4-BE49-F238E27FC236}">
                <a16:creationId xmlns:a16="http://schemas.microsoft.com/office/drawing/2014/main" id="{2E562C34-00BA-ACC2-154D-9255F6CCA459}"/>
              </a:ext>
            </a:extLst>
          </p:cNvPr>
          <p:cNvSpPr/>
          <p:nvPr/>
        </p:nvSpPr>
        <p:spPr>
          <a:xfrm>
            <a:off x="1468896" y="1591057"/>
            <a:ext cx="9937041" cy="13441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s-MX" dirty="0"/>
              <a:t>Adolescentes mujeres de 12 a 17 años de edad, atendidas (Nuevas o Re ingresantes) en establecimientos de </a:t>
            </a:r>
            <a:r>
              <a:rPr lang="es-MX" dirty="0" err="1"/>
              <a:t>saluddel</a:t>
            </a:r>
            <a:r>
              <a:rPr lang="es-MX" dirty="0"/>
              <a:t> primer nivel (I-1 a I-4), del Gobierno Regional, por cualquier motivo de consulta, registrados en HIS con DNI, en el mes de medición.</a:t>
            </a:r>
            <a:endParaRPr lang="es-ES" dirty="0"/>
          </a:p>
        </p:txBody>
      </p:sp>
      <p:sp>
        <p:nvSpPr>
          <p:cNvPr id="12" name="Rectángulo: esquinas redondeadas 11">
            <a:extLst>
              <a:ext uri="{FF2B5EF4-FFF2-40B4-BE49-F238E27FC236}">
                <a16:creationId xmlns:a16="http://schemas.microsoft.com/office/drawing/2014/main" id="{987194A7-4AC6-5C78-148D-A91B89040398}"/>
              </a:ext>
            </a:extLst>
          </p:cNvPr>
          <p:cNvSpPr/>
          <p:nvPr/>
        </p:nvSpPr>
        <p:spPr>
          <a:xfrm>
            <a:off x="1468896" y="3275171"/>
            <a:ext cx="1810512" cy="37255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dirty="0"/>
              <a:t>atendido</a:t>
            </a:r>
          </a:p>
        </p:txBody>
      </p:sp>
      <p:pic>
        <p:nvPicPr>
          <p:cNvPr id="14" name="Imagen 13">
            <a:extLst>
              <a:ext uri="{FF2B5EF4-FFF2-40B4-BE49-F238E27FC236}">
                <a16:creationId xmlns:a16="http://schemas.microsoft.com/office/drawing/2014/main" id="{C2DFFA39-7390-AB0D-262E-87609068ACA9}"/>
              </a:ext>
            </a:extLst>
          </p:cNvPr>
          <p:cNvPicPr>
            <a:picLocks noChangeAspect="1"/>
          </p:cNvPicPr>
          <p:nvPr/>
        </p:nvPicPr>
        <p:blipFill>
          <a:blip r:embed="rId2"/>
          <a:stretch>
            <a:fillRect/>
          </a:stretch>
        </p:blipFill>
        <p:spPr>
          <a:xfrm>
            <a:off x="1602366" y="3645255"/>
            <a:ext cx="8987268" cy="2372056"/>
          </a:xfrm>
          <a:prstGeom prst="rect">
            <a:avLst/>
          </a:prstGeom>
        </p:spPr>
      </p:pic>
      <p:sp>
        <p:nvSpPr>
          <p:cNvPr id="8" name="Rectángulo: esquinas redondeadas 7">
            <a:extLst>
              <a:ext uri="{FF2B5EF4-FFF2-40B4-BE49-F238E27FC236}">
                <a16:creationId xmlns:a16="http://schemas.microsoft.com/office/drawing/2014/main" id="{AE90480B-A352-787F-88D6-E4709C5D280E}"/>
              </a:ext>
            </a:extLst>
          </p:cNvPr>
          <p:cNvSpPr/>
          <p:nvPr/>
        </p:nvSpPr>
        <p:spPr>
          <a:xfrm>
            <a:off x="1729500" y="5775683"/>
            <a:ext cx="1289304" cy="48325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1400" b="1" dirty="0">
                <a:effectLst>
                  <a:outerShdw blurRad="38100" dist="38100" dir="2700000" algn="tl">
                    <a:srgbClr val="000000">
                      <a:alpha val="43137"/>
                    </a:srgbClr>
                  </a:outerShdw>
                </a:effectLst>
              </a:rPr>
              <a:t>Freddy</a:t>
            </a:r>
          </a:p>
        </p:txBody>
      </p:sp>
      <p:sp>
        <p:nvSpPr>
          <p:cNvPr id="9" name="Rectángulo: esquinas redondeadas 8">
            <a:extLst>
              <a:ext uri="{FF2B5EF4-FFF2-40B4-BE49-F238E27FC236}">
                <a16:creationId xmlns:a16="http://schemas.microsoft.com/office/drawing/2014/main" id="{4274461B-B0E8-99E8-7ACF-AC01A29573B8}"/>
              </a:ext>
            </a:extLst>
          </p:cNvPr>
          <p:cNvSpPr/>
          <p:nvPr/>
        </p:nvSpPr>
        <p:spPr>
          <a:xfrm>
            <a:off x="5804643" y="5728579"/>
            <a:ext cx="1148957" cy="32918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1050" b="1" dirty="0">
                <a:effectLst>
                  <a:outerShdw blurRad="38100" dist="38100" dir="2700000" algn="tl">
                    <a:srgbClr val="000000">
                      <a:alpha val="43137"/>
                    </a:srgbClr>
                  </a:outerShdw>
                </a:effectLst>
              </a:rPr>
              <a:t>ADOLESCENTE</a:t>
            </a:r>
          </a:p>
        </p:txBody>
      </p:sp>
      <p:sp>
        <p:nvSpPr>
          <p:cNvPr id="10" name="Rectángulo: esquinas redondeadas 9">
            <a:extLst>
              <a:ext uri="{FF2B5EF4-FFF2-40B4-BE49-F238E27FC236}">
                <a16:creationId xmlns:a16="http://schemas.microsoft.com/office/drawing/2014/main" id="{F80536B0-0256-D8DD-E7C9-6ECDE3507DCB}"/>
              </a:ext>
            </a:extLst>
          </p:cNvPr>
          <p:cNvSpPr/>
          <p:nvPr/>
        </p:nvSpPr>
        <p:spPr>
          <a:xfrm>
            <a:off x="7020335" y="5728579"/>
            <a:ext cx="1031789" cy="32918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1100" b="1" dirty="0">
                <a:effectLst>
                  <a:outerShdw blurRad="38100" dist="38100" dir="2700000" algn="tl">
                    <a:srgbClr val="000000">
                      <a:alpha val="43137"/>
                    </a:srgbClr>
                  </a:outerShdw>
                </a:effectLst>
              </a:rPr>
              <a:t>MEDICINA</a:t>
            </a:r>
          </a:p>
        </p:txBody>
      </p:sp>
      <p:sp>
        <p:nvSpPr>
          <p:cNvPr id="11" name="Rectángulo: esquinas redondeadas 10">
            <a:extLst>
              <a:ext uri="{FF2B5EF4-FFF2-40B4-BE49-F238E27FC236}">
                <a16:creationId xmlns:a16="http://schemas.microsoft.com/office/drawing/2014/main" id="{E5A92FF0-FB92-9B3F-895A-E05642169933}"/>
              </a:ext>
            </a:extLst>
          </p:cNvPr>
          <p:cNvSpPr/>
          <p:nvPr/>
        </p:nvSpPr>
        <p:spPr>
          <a:xfrm>
            <a:off x="8079556" y="5728579"/>
            <a:ext cx="1207609" cy="32918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1100" b="1" dirty="0">
                <a:effectLst>
                  <a:outerShdw blurRad="38100" dist="38100" dir="2700000" algn="tl">
                    <a:srgbClr val="000000">
                      <a:alpha val="43137"/>
                    </a:srgbClr>
                  </a:outerShdw>
                </a:effectLst>
              </a:rPr>
              <a:t>PP.FF.</a:t>
            </a:r>
          </a:p>
        </p:txBody>
      </p:sp>
      <p:sp>
        <p:nvSpPr>
          <p:cNvPr id="15" name="Rectángulo 14">
            <a:extLst>
              <a:ext uri="{FF2B5EF4-FFF2-40B4-BE49-F238E27FC236}">
                <a16:creationId xmlns:a16="http://schemas.microsoft.com/office/drawing/2014/main" id="{6065A9D9-7A2A-BCCB-D211-461F7692E90D}"/>
              </a:ext>
            </a:extLst>
          </p:cNvPr>
          <p:cNvSpPr/>
          <p:nvPr/>
        </p:nvSpPr>
        <p:spPr>
          <a:xfrm>
            <a:off x="8844150" y="4745737"/>
            <a:ext cx="1294478" cy="9861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400" dirty="0">
                <a:solidFill>
                  <a:schemeClr val="tx1"/>
                </a:solidFill>
              </a:rPr>
              <a:t>…</a:t>
            </a:r>
            <a:r>
              <a:rPr lang="es-ES" sz="4400" dirty="0"/>
              <a:t>.</a:t>
            </a:r>
          </a:p>
        </p:txBody>
      </p:sp>
      <p:sp>
        <p:nvSpPr>
          <p:cNvPr id="16" name="Rectángulo: esquinas redondeadas 15">
            <a:extLst>
              <a:ext uri="{FF2B5EF4-FFF2-40B4-BE49-F238E27FC236}">
                <a16:creationId xmlns:a16="http://schemas.microsoft.com/office/drawing/2014/main" id="{E3B50EAD-CD48-4634-6329-43EB3DA156CF}"/>
              </a:ext>
            </a:extLst>
          </p:cNvPr>
          <p:cNvSpPr/>
          <p:nvPr/>
        </p:nvSpPr>
        <p:spPr>
          <a:xfrm>
            <a:off x="7420355" y="3403626"/>
            <a:ext cx="1810512" cy="37255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dirty="0"/>
              <a:t>atenciones</a:t>
            </a:r>
          </a:p>
        </p:txBody>
      </p:sp>
    </p:spTree>
    <p:extLst>
      <p:ext uri="{BB962C8B-B14F-4D97-AF65-F5344CB8AC3E}">
        <p14:creationId xmlns:p14="http://schemas.microsoft.com/office/powerpoint/2010/main" val="366989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CCBA42A-FC28-8CE8-998C-92298CA8F497}"/>
              </a:ext>
            </a:extLst>
          </p:cNvPr>
          <p:cNvSpPr>
            <a:spLocks noGrp="1"/>
          </p:cNvSpPr>
          <p:nvPr>
            <p:ph type="title"/>
          </p:nvPr>
        </p:nvSpPr>
        <p:spPr>
          <a:xfrm>
            <a:off x="1632805" y="642839"/>
            <a:ext cx="9464040" cy="646906"/>
          </a:xfrm>
        </p:spPr>
        <p:style>
          <a:lnRef idx="1">
            <a:schemeClr val="accent6"/>
          </a:lnRef>
          <a:fillRef idx="3">
            <a:schemeClr val="accent6"/>
          </a:fillRef>
          <a:effectRef idx="2">
            <a:schemeClr val="accent6"/>
          </a:effectRef>
          <a:fontRef idx="minor">
            <a:schemeClr val="lt1"/>
          </a:fontRef>
        </p:style>
        <p:txBody>
          <a:bodyPr/>
          <a:lstStyle/>
          <a:p>
            <a:r>
              <a:rPr lang="es-ES" b="1" dirty="0">
                <a:effectLst>
                  <a:outerShdw blurRad="38100" dist="38100" dir="2700000" algn="tl">
                    <a:srgbClr val="000000">
                      <a:alpha val="43137"/>
                    </a:srgbClr>
                  </a:outerShdw>
                </a:effectLst>
              </a:rPr>
              <a:t>SI-03.01 DENOMINADOR</a:t>
            </a:r>
          </a:p>
        </p:txBody>
      </p:sp>
      <p:pic>
        <p:nvPicPr>
          <p:cNvPr id="11" name="Imagen 10">
            <a:extLst>
              <a:ext uri="{FF2B5EF4-FFF2-40B4-BE49-F238E27FC236}">
                <a16:creationId xmlns:a16="http://schemas.microsoft.com/office/drawing/2014/main" id="{B35602A0-C599-7824-3398-E42A168758E9}"/>
              </a:ext>
            </a:extLst>
          </p:cNvPr>
          <p:cNvPicPr>
            <a:picLocks noChangeAspect="1"/>
          </p:cNvPicPr>
          <p:nvPr/>
        </p:nvPicPr>
        <p:blipFill>
          <a:blip r:embed="rId2"/>
          <a:stretch>
            <a:fillRect/>
          </a:stretch>
        </p:blipFill>
        <p:spPr>
          <a:xfrm>
            <a:off x="1201968" y="2152673"/>
            <a:ext cx="9440592" cy="3410426"/>
          </a:xfrm>
          <a:prstGeom prst="rect">
            <a:avLst/>
          </a:prstGeom>
        </p:spPr>
      </p:pic>
      <p:sp>
        <p:nvSpPr>
          <p:cNvPr id="12" name="Rectángulo 11">
            <a:extLst>
              <a:ext uri="{FF2B5EF4-FFF2-40B4-BE49-F238E27FC236}">
                <a16:creationId xmlns:a16="http://schemas.microsoft.com/office/drawing/2014/main" id="{0FFA7E88-EDE7-1363-7E11-082FC130DFBF}"/>
              </a:ext>
            </a:extLst>
          </p:cNvPr>
          <p:cNvSpPr/>
          <p:nvPr/>
        </p:nvSpPr>
        <p:spPr>
          <a:xfrm>
            <a:off x="3538728" y="1508760"/>
            <a:ext cx="4937760" cy="4846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FORMATO HIS</a:t>
            </a:r>
          </a:p>
        </p:txBody>
      </p:sp>
      <p:sp>
        <p:nvSpPr>
          <p:cNvPr id="13" name="Rectángulo: esquinas redondeadas 12">
            <a:extLst>
              <a:ext uri="{FF2B5EF4-FFF2-40B4-BE49-F238E27FC236}">
                <a16:creationId xmlns:a16="http://schemas.microsoft.com/office/drawing/2014/main" id="{07232BF7-36CD-7FD1-7740-8103B91E3192}"/>
              </a:ext>
            </a:extLst>
          </p:cNvPr>
          <p:cNvSpPr/>
          <p:nvPr/>
        </p:nvSpPr>
        <p:spPr>
          <a:xfrm>
            <a:off x="7164925" y="5767659"/>
            <a:ext cx="4645152" cy="6583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Cuando se marca como Nuevo “N” o </a:t>
            </a:r>
            <a:r>
              <a:rPr lang="es-ES" dirty="0" err="1"/>
              <a:t>Reingresante</a:t>
            </a:r>
            <a:r>
              <a:rPr lang="es-ES" dirty="0"/>
              <a:t> “R” en Establecimiento </a:t>
            </a:r>
          </a:p>
        </p:txBody>
      </p:sp>
      <p:cxnSp>
        <p:nvCxnSpPr>
          <p:cNvPr id="15" name="Conector recto de flecha 14">
            <a:extLst>
              <a:ext uri="{FF2B5EF4-FFF2-40B4-BE49-F238E27FC236}">
                <a16:creationId xmlns:a16="http://schemas.microsoft.com/office/drawing/2014/main" id="{7572671D-71B3-CD78-9D0F-D5AA6D859A83}"/>
              </a:ext>
            </a:extLst>
          </p:cNvPr>
          <p:cNvCxnSpPr>
            <a:endCxn id="13" idx="1"/>
          </p:cNvCxnSpPr>
          <p:nvPr/>
        </p:nvCxnSpPr>
        <p:spPr>
          <a:xfrm>
            <a:off x="6364825" y="5047488"/>
            <a:ext cx="800100" cy="104935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586E07B7-77E0-013D-C9B9-CB18873D465A}"/>
              </a:ext>
            </a:extLst>
          </p:cNvPr>
          <p:cNvCxnSpPr>
            <a:cxnSpLocks/>
            <a:endCxn id="13" idx="1"/>
          </p:cNvCxnSpPr>
          <p:nvPr/>
        </p:nvCxnSpPr>
        <p:spPr>
          <a:xfrm>
            <a:off x="6297769" y="5483352"/>
            <a:ext cx="867156" cy="61349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816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FFDE182-CE20-B81B-6BF3-297382C8BA0F}"/>
              </a:ext>
            </a:extLst>
          </p:cNvPr>
          <p:cNvSpPr>
            <a:spLocks noGrp="1"/>
          </p:cNvSpPr>
          <p:nvPr>
            <p:ph type="title"/>
          </p:nvPr>
        </p:nvSpPr>
        <p:spPr>
          <a:xfrm>
            <a:off x="1608772" y="257969"/>
            <a:ext cx="9464040" cy="646906"/>
          </a:xfrm>
        </p:spPr>
        <p:style>
          <a:lnRef idx="1">
            <a:schemeClr val="accent6"/>
          </a:lnRef>
          <a:fillRef idx="3">
            <a:schemeClr val="accent6"/>
          </a:fillRef>
          <a:effectRef idx="2">
            <a:schemeClr val="accent6"/>
          </a:effectRef>
          <a:fontRef idx="minor">
            <a:schemeClr val="lt1"/>
          </a:fontRef>
        </p:style>
        <p:txBody>
          <a:bodyPr/>
          <a:lstStyle/>
          <a:p>
            <a:r>
              <a:rPr lang="es-ES" b="1" dirty="0">
                <a:effectLst>
                  <a:outerShdw blurRad="38100" dist="38100" dir="2700000" algn="tl">
                    <a:srgbClr val="000000">
                      <a:alpha val="43137"/>
                    </a:srgbClr>
                  </a:outerShdw>
                </a:effectLst>
              </a:rPr>
              <a:t>SI-03.01 NUMERADOR</a:t>
            </a:r>
          </a:p>
        </p:txBody>
      </p:sp>
      <p:sp>
        <p:nvSpPr>
          <p:cNvPr id="29" name="Rectángulo: esquinas redondeadas 28">
            <a:extLst>
              <a:ext uri="{FF2B5EF4-FFF2-40B4-BE49-F238E27FC236}">
                <a16:creationId xmlns:a16="http://schemas.microsoft.com/office/drawing/2014/main" id="{4D337D97-13CD-3DA0-C852-ED48368E35C7}"/>
              </a:ext>
            </a:extLst>
          </p:cNvPr>
          <p:cNvSpPr/>
          <p:nvPr/>
        </p:nvSpPr>
        <p:spPr>
          <a:xfrm>
            <a:off x="1470660" y="1118615"/>
            <a:ext cx="9602152" cy="40934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s-MX" dirty="0"/>
              <a:t>Adolescentes mujeres que forman parte del denominador, que en la fecha de su atención, cumplen con los siguientes criterios:</a:t>
            </a:r>
          </a:p>
          <a:p>
            <a:pPr marL="342900" indent="-342900">
              <a:buAutoNum type="arabicPeriod"/>
            </a:pPr>
            <a:r>
              <a:rPr lang="es-MX" dirty="0"/>
              <a:t>Cuentan con Dosaje de hemoglobina por cualquier método en la </a:t>
            </a:r>
            <a:r>
              <a:rPr lang="es-MX" b="1" dirty="0">
                <a:effectLst>
                  <a:outerShdw blurRad="38100" dist="38100" dir="2700000" algn="tl">
                    <a:srgbClr val="000000">
                      <a:alpha val="43137"/>
                    </a:srgbClr>
                  </a:outerShdw>
                </a:effectLst>
              </a:rPr>
              <a:t>misma fecha de atención</a:t>
            </a:r>
            <a:r>
              <a:rPr lang="es-MX" dirty="0"/>
              <a:t>, registrado en HIS con los códigos: 85018 o 85018.01 o 85031.</a:t>
            </a:r>
          </a:p>
          <a:p>
            <a:r>
              <a:rPr lang="es-MX" dirty="0"/>
              <a:t>Nota:</a:t>
            </a:r>
          </a:p>
          <a:p>
            <a:pPr marL="342900" indent="-342900">
              <a:buFont typeface="Wingdings" panose="05000000000000000000" pitchFamily="2" charset="2"/>
              <a:buChar char="ü"/>
            </a:pPr>
            <a:r>
              <a:rPr lang="es-MX" dirty="0"/>
              <a:t>En caso no haya recibido el dosaje de hemoglobina en ninguno de los establecimientos de salud que fue atendida, será contabilizada en el denominador del establecimiento de salud que la atendió por primera vez (también se toma en cuenta la fecha de registro) en el mes de medición.</a:t>
            </a:r>
          </a:p>
          <a:p>
            <a:pPr marL="342900" indent="-342900">
              <a:buFont typeface="Wingdings" panose="05000000000000000000" pitchFamily="2" charset="2"/>
              <a:buChar char="ü"/>
            </a:pPr>
            <a:r>
              <a:rPr lang="es-MX" dirty="0"/>
              <a:t>En caso haya recibido el dosaje de hemoglobina en diferentes establecimientos de salud que fue atendida, será contabilizada en el numerador y denominador del primer establecimiento de salud que le entregó el dosaje de hemoglobina en el mes de medición.</a:t>
            </a:r>
            <a:endParaRPr lang="es-ES" dirty="0"/>
          </a:p>
        </p:txBody>
      </p:sp>
      <p:pic>
        <p:nvPicPr>
          <p:cNvPr id="3" name="Imagen 2" descr="Texto&#10;&#10;El contenido generado por IA puede ser incorrecto.">
            <a:extLst>
              <a:ext uri="{FF2B5EF4-FFF2-40B4-BE49-F238E27FC236}">
                <a16:creationId xmlns:a16="http://schemas.microsoft.com/office/drawing/2014/main" id="{12697F98-6D6B-7F26-CE94-F3FA00D34DB6}"/>
              </a:ext>
            </a:extLst>
          </p:cNvPr>
          <p:cNvPicPr>
            <a:picLocks noChangeAspect="1"/>
          </p:cNvPicPr>
          <p:nvPr/>
        </p:nvPicPr>
        <p:blipFill>
          <a:blip r:embed="rId2"/>
          <a:srcRect b="23282"/>
          <a:stretch>
            <a:fillRect/>
          </a:stretch>
        </p:blipFill>
        <p:spPr>
          <a:xfrm>
            <a:off x="2464206" y="5284722"/>
            <a:ext cx="6916115" cy="1417830"/>
          </a:xfrm>
          <a:prstGeom prst="rect">
            <a:avLst/>
          </a:prstGeom>
        </p:spPr>
      </p:pic>
    </p:spTree>
    <p:extLst>
      <p:ext uri="{BB962C8B-B14F-4D97-AF65-F5344CB8AC3E}">
        <p14:creationId xmlns:p14="http://schemas.microsoft.com/office/powerpoint/2010/main" val="61736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FCFF0-B661-8BCE-246B-359745EE865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6A5C5B-DC04-1C64-9CF2-5473DE84A672}"/>
              </a:ext>
            </a:extLst>
          </p:cNvPr>
          <p:cNvSpPr>
            <a:spLocks noGrp="1"/>
          </p:cNvSpPr>
          <p:nvPr>
            <p:ph type="ctrTitle"/>
          </p:nvPr>
        </p:nvSpPr>
        <p:spPr>
          <a:xfrm>
            <a:off x="1958277" y="2278890"/>
            <a:ext cx="8915399" cy="1430592"/>
          </a:xfrm>
        </p:spPr>
        <p:txBody>
          <a:bodyPr>
            <a:noAutofit/>
          </a:bodyPr>
          <a:lstStyle/>
          <a:p>
            <a:pPr algn="ctr"/>
            <a:r>
              <a:rPr lang="es-ES" sz="3600" b="1" dirty="0">
                <a:effectLst>
                  <a:outerShdw blurRad="38100" dist="38100" dir="2700000" algn="tl">
                    <a:srgbClr val="000000">
                      <a:alpha val="43137"/>
                    </a:srgbClr>
                  </a:outerShdw>
                </a:effectLst>
              </a:rPr>
              <a:t>MODELO DE HISEO ETAPA ADOLESCENTE 2026</a:t>
            </a:r>
          </a:p>
        </p:txBody>
      </p:sp>
      <p:sp>
        <p:nvSpPr>
          <p:cNvPr id="3" name="Subtítulo 2">
            <a:extLst>
              <a:ext uri="{FF2B5EF4-FFF2-40B4-BE49-F238E27FC236}">
                <a16:creationId xmlns:a16="http://schemas.microsoft.com/office/drawing/2014/main" id="{42FF6B1B-09E5-92DD-A24F-DCABCA2CF200}"/>
              </a:ext>
            </a:extLst>
          </p:cNvPr>
          <p:cNvSpPr>
            <a:spLocks noGrp="1"/>
          </p:cNvSpPr>
          <p:nvPr>
            <p:ph type="subTitle" idx="1"/>
          </p:nvPr>
        </p:nvSpPr>
        <p:spPr/>
        <p:txBody>
          <a:bodyPr/>
          <a:lstStyle/>
          <a:p>
            <a:pPr algn="r"/>
            <a:r>
              <a:rPr lang="es-ES" dirty="0"/>
              <a:t>UNIDAD DE TECNOLOGIAS DE LA INFORMACIÓN – RED SATIPO</a:t>
            </a:r>
          </a:p>
        </p:txBody>
      </p:sp>
      <p:pic>
        <p:nvPicPr>
          <p:cNvPr id="5" name="Imagen 4">
            <a:extLst>
              <a:ext uri="{FF2B5EF4-FFF2-40B4-BE49-F238E27FC236}">
                <a16:creationId xmlns:a16="http://schemas.microsoft.com/office/drawing/2014/main" id="{5E7A6B1B-7906-56B0-880B-F2FDCFE21C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6303" y="236156"/>
            <a:ext cx="3062918" cy="842836"/>
          </a:xfrm>
          <a:prstGeom prst="rect">
            <a:avLst/>
          </a:prstGeom>
          <a:noFill/>
          <a:ln>
            <a:noFill/>
          </a:ln>
        </p:spPr>
      </p:pic>
      <p:sp>
        <p:nvSpPr>
          <p:cNvPr id="6" name="Rectángulo 5">
            <a:extLst>
              <a:ext uri="{FF2B5EF4-FFF2-40B4-BE49-F238E27FC236}">
                <a16:creationId xmlns:a16="http://schemas.microsoft.com/office/drawing/2014/main" id="{870557CE-74C5-5C0E-21F6-0D5A9631FF7D}"/>
              </a:ext>
            </a:extLst>
          </p:cNvPr>
          <p:cNvSpPr/>
          <p:nvPr/>
        </p:nvSpPr>
        <p:spPr>
          <a:xfrm>
            <a:off x="198057" y="236156"/>
            <a:ext cx="2916936" cy="9830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effectLst>
                  <a:outerShdw blurRad="38100" dist="38100" dir="2700000" algn="tl">
                    <a:srgbClr val="000000">
                      <a:alpha val="43137"/>
                    </a:srgbClr>
                  </a:outerShdw>
                </a:effectLst>
                <a:latin typeface="Arial Narrow" panose="020B0606020202030204" pitchFamily="34" charset="0"/>
              </a:rPr>
              <a:t>UNIDAD DE TECNOLOGIAS DE LA INFORMACIÓN</a:t>
            </a:r>
          </a:p>
          <a:p>
            <a:pPr algn="ctr"/>
            <a:r>
              <a:rPr lang="es-ES" b="1" dirty="0">
                <a:solidFill>
                  <a:schemeClr val="tx1"/>
                </a:solidFill>
                <a:effectLst>
                  <a:outerShdw blurRad="38100" dist="38100" dir="2700000" algn="tl">
                    <a:srgbClr val="000000">
                      <a:alpha val="43137"/>
                    </a:srgbClr>
                  </a:outerShdw>
                </a:effectLst>
                <a:latin typeface="Arial Narrow" panose="020B0606020202030204" pitchFamily="34" charset="0"/>
              </a:rPr>
              <a:t>RED DE SALUD SATIPO</a:t>
            </a:r>
          </a:p>
        </p:txBody>
      </p:sp>
    </p:spTree>
    <p:extLst>
      <p:ext uri="{BB962C8B-B14F-4D97-AF65-F5344CB8AC3E}">
        <p14:creationId xmlns:p14="http://schemas.microsoft.com/office/powerpoint/2010/main" val="3051444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B04DD52-A579-0308-1252-EF67EEDD0989}"/>
              </a:ext>
            </a:extLst>
          </p:cNvPr>
          <p:cNvSpPr>
            <a:spLocks noGrp="1"/>
          </p:cNvSpPr>
          <p:nvPr>
            <p:ph type="title"/>
          </p:nvPr>
        </p:nvSpPr>
        <p:spPr>
          <a:xfrm>
            <a:off x="1608772" y="257969"/>
            <a:ext cx="9464040" cy="646906"/>
          </a:xfrm>
        </p:spPr>
        <p:style>
          <a:lnRef idx="1">
            <a:schemeClr val="accent6"/>
          </a:lnRef>
          <a:fillRef idx="3">
            <a:schemeClr val="accent6"/>
          </a:fillRef>
          <a:effectRef idx="2">
            <a:schemeClr val="accent6"/>
          </a:effectRef>
          <a:fontRef idx="minor">
            <a:schemeClr val="lt1"/>
          </a:fontRef>
        </p:style>
        <p:txBody>
          <a:bodyPr/>
          <a:lstStyle/>
          <a:p>
            <a:r>
              <a:rPr lang="es-ES" b="1" dirty="0">
                <a:effectLst>
                  <a:outerShdw blurRad="38100" dist="38100" dir="2700000" algn="tl">
                    <a:srgbClr val="000000">
                      <a:alpha val="43137"/>
                    </a:srgbClr>
                  </a:outerShdw>
                </a:effectLst>
              </a:rPr>
              <a:t>SI-03.01 NUMERADOR</a:t>
            </a:r>
          </a:p>
        </p:txBody>
      </p:sp>
      <p:pic>
        <p:nvPicPr>
          <p:cNvPr id="5" name="Imagen 4">
            <a:extLst>
              <a:ext uri="{FF2B5EF4-FFF2-40B4-BE49-F238E27FC236}">
                <a16:creationId xmlns:a16="http://schemas.microsoft.com/office/drawing/2014/main" id="{452E847B-7383-AB50-708D-821AE06F1568}"/>
              </a:ext>
            </a:extLst>
          </p:cNvPr>
          <p:cNvPicPr>
            <a:picLocks noChangeAspect="1"/>
          </p:cNvPicPr>
          <p:nvPr/>
        </p:nvPicPr>
        <p:blipFill>
          <a:blip r:embed="rId2"/>
          <a:srcRect r="53629"/>
          <a:stretch>
            <a:fillRect/>
          </a:stretch>
        </p:blipFill>
        <p:spPr>
          <a:xfrm>
            <a:off x="1346334" y="1267815"/>
            <a:ext cx="3737730" cy="2127441"/>
          </a:xfrm>
          <a:prstGeom prst="rect">
            <a:avLst/>
          </a:prstGeom>
        </p:spPr>
      </p:pic>
      <p:sp>
        <p:nvSpPr>
          <p:cNvPr id="6" name="Rectángulo: esquinas redondeadas 5">
            <a:extLst>
              <a:ext uri="{FF2B5EF4-FFF2-40B4-BE49-F238E27FC236}">
                <a16:creationId xmlns:a16="http://schemas.microsoft.com/office/drawing/2014/main" id="{D4868D84-CF4D-E480-8150-66E0FF393471}"/>
              </a:ext>
            </a:extLst>
          </p:cNvPr>
          <p:cNvSpPr/>
          <p:nvPr/>
        </p:nvSpPr>
        <p:spPr>
          <a:xfrm>
            <a:off x="1496328" y="999239"/>
            <a:ext cx="1810512" cy="37255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dirty="0"/>
              <a:t>atendido</a:t>
            </a:r>
          </a:p>
        </p:txBody>
      </p:sp>
      <p:sp>
        <p:nvSpPr>
          <p:cNvPr id="7" name="Rectángulo: esquinas redondeadas 6">
            <a:extLst>
              <a:ext uri="{FF2B5EF4-FFF2-40B4-BE49-F238E27FC236}">
                <a16:creationId xmlns:a16="http://schemas.microsoft.com/office/drawing/2014/main" id="{948F3BAB-4D9A-0A4B-04FE-646AE2C14C75}"/>
              </a:ext>
            </a:extLst>
          </p:cNvPr>
          <p:cNvSpPr/>
          <p:nvPr/>
        </p:nvSpPr>
        <p:spPr>
          <a:xfrm>
            <a:off x="6897384" y="1005181"/>
            <a:ext cx="1810512" cy="37255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dirty="0"/>
              <a:t>EE.SS.</a:t>
            </a:r>
          </a:p>
        </p:txBody>
      </p:sp>
      <p:sp>
        <p:nvSpPr>
          <p:cNvPr id="8" name="Rectángulo: esquinas redondeadas 7">
            <a:extLst>
              <a:ext uri="{FF2B5EF4-FFF2-40B4-BE49-F238E27FC236}">
                <a16:creationId xmlns:a16="http://schemas.microsoft.com/office/drawing/2014/main" id="{63ED6B61-9EA4-3460-853F-948CB51BBA56}"/>
              </a:ext>
            </a:extLst>
          </p:cNvPr>
          <p:cNvSpPr/>
          <p:nvPr/>
        </p:nvSpPr>
        <p:spPr>
          <a:xfrm>
            <a:off x="1496328" y="3193245"/>
            <a:ext cx="1289304" cy="483257"/>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 sz="1400" b="1" dirty="0">
                <a:effectLst>
                  <a:outerShdw blurRad="38100" dist="38100" dir="2700000" algn="tl">
                    <a:srgbClr val="000000">
                      <a:alpha val="43137"/>
                    </a:srgbClr>
                  </a:outerShdw>
                </a:effectLst>
              </a:rPr>
              <a:t>Freddy</a:t>
            </a:r>
          </a:p>
        </p:txBody>
      </p:sp>
      <p:pic>
        <p:nvPicPr>
          <p:cNvPr id="12" name="Imagen 11">
            <a:extLst>
              <a:ext uri="{FF2B5EF4-FFF2-40B4-BE49-F238E27FC236}">
                <a16:creationId xmlns:a16="http://schemas.microsoft.com/office/drawing/2014/main" id="{888A9188-B1B9-7B7F-0BFC-C1A2A4960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478046"/>
            <a:ext cx="3330372" cy="2127441"/>
          </a:xfrm>
          <a:prstGeom prst="rect">
            <a:avLst/>
          </a:prstGeom>
        </p:spPr>
      </p:pic>
      <p:pic>
        <p:nvPicPr>
          <p:cNvPr id="14" name="Imagen 13">
            <a:extLst>
              <a:ext uri="{FF2B5EF4-FFF2-40B4-BE49-F238E27FC236}">
                <a16:creationId xmlns:a16="http://schemas.microsoft.com/office/drawing/2014/main" id="{D532C9A7-E268-6C99-CDD7-55173099E164}"/>
              </a:ext>
            </a:extLst>
          </p:cNvPr>
          <p:cNvPicPr>
            <a:picLocks noChangeAspect="1"/>
          </p:cNvPicPr>
          <p:nvPr/>
        </p:nvPicPr>
        <p:blipFill>
          <a:blip r:embed="rId4"/>
          <a:stretch>
            <a:fillRect/>
          </a:stretch>
        </p:blipFill>
        <p:spPr>
          <a:xfrm>
            <a:off x="329184" y="4569264"/>
            <a:ext cx="10040112" cy="1857369"/>
          </a:xfrm>
          <a:prstGeom prst="rect">
            <a:avLst/>
          </a:prstGeom>
        </p:spPr>
      </p:pic>
      <p:sp>
        <p:nvSpPr>
          <p:cNvPr id="15" name="Flecha: hacia la izquierda 14">
            <a:extLst>
              <a:ext uri="{FF2B5EF4-FFF2-40B4-BE49-F238E27FC236}">
                <a16:creationId xmlns:a16="http://schemas.microsoft.com/office/drawing/2014/main" id="{50B33219-1C40-4745-3D24-8999801186B1}"/>
              </a:ext>
            </a:extLst>
          </p:cNvPr>
          <p:cNvSpPr/>
          <p:nvPr/>
        </p:nvSpPr>
        <p:spPr>
          <a:xfrm>
            <a:off x="10451020" y="6007608"/>
            <a:ext cx="210884" cy="10972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esquinas redondeadas 15">
            <a:extLst>
              <a:ext uri="{FF2B5EF4-FFF2-40B4-BE49-F238E27FC236}">
                <a16:creationId xmlns:a16="http://schemas.microsoft.com/office/drawing/2014/main" id="{E3EB14D9-C4C5-7088-6864-46FCCCABCDEC}"/>
              </a:ext>
            </a:extLst>
          </p:cNvPr>
          <p:cNvSpPr/>
          <p:nvPr/>
        </p:nvSpPr>
        <p:spPr>
          <a:xfrm>
            <a:off x="10743628" y="5769864"/>
            <a:ext cx="1381316" cy="646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CUMPLE</a:t>
            </a:r>
          </a:p>
        </p:txBody>
      </p:sp>
      <p:sp>
        <p:nvSpPr>
          <p:cNvPr id="17" name="Rectángulo 16">
            <a:extLst>
              <a:ext uri="{FF2B5EF4-FFF2-40B4-BE49-F238E27FC236}">
                <a16:creationId xmlns:a16="http://schemas.microsoft.com/office/drawing/2014/main" id="{633057C2-13E2-78DD-37BA-E859D01E2A1B}"/>
              </a:ext>
            </a:extLst>
          </p:cNvPr>
          <p:cNvSpPr/>
          <p:nvPr/>
        </p:nvSpPr>
        <p:spPr>
          <a:xfrm>
            <a:off x="6137579" y="3693914"/>
            <a:ext cx="3288793" cy="48474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400" b="1" dirty="0"/>
              <a:t>Acude al Centro de Salud el 15 de Enero</a:t>
            </a:r>
          </a:p>
        </p:txBody>
      </p:sp>
      <p:sp>
        <p:nvSpPr>
          <p:cNvPr id="18" name="Rectángulo 17">
            <a:extLst>
              <a:ext uri="{FF2B5EF4-FFF2-40B4-BE49-F238E27FC236}">
                <a16:creationId xmlns:a16="http://schemas.microsoft.com/office/drawing/2014/main" id="{11779015-78B8-32E6-EF31-8B329AFDA84A}"/>
              </a:ext>
            </a:extLst>
          </p:cNvPr>
          <p:cNvSpPr/>
          <p:nvPr/>
        </p:nvSpPr>
        <p:spPr>
          <a:xfrm>
            <a:off x="4493990" y="5925312"/>
            <a:ext cx="5916168" cy="26517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C66B7B75-3AF1-EA38-3445-708E8F8EAEC5}"/>
              </a:ext>
            </a:extLst>
          </p:cNvPr>
          <p:cNvSpPr/>
          <p:nvPr/>
        </p:nvSpPr>
        <p:spPr>
          <a:xfrm>
            <a:off x="288322" y="5883005"/>
            <a:ext cx="347472" cy="42062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670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53583-3AFA-5111-5CE9-3CC731E0138E}"/>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0A09FA4E-9CA6-42A4-D646-0679AE4CB606}"/>
              </a:ext>
            </a:extLst>
          </p:cNvPr>
          <p:cNvSpPr>
            <a:spLocks noGrp="1"/>
          </p:cNvSpPr>
          <p:nvPr>
            <p:ph type="title"/>
          </p:nvPr>
        </p:nvSpPr>
        <p:spPr>
          <a:xfrm>
            <a:off x="1632805" y="642839"/>
            <a:ext cx="9464040" cy="646906"/>
          </a:xfrm>
        </p:spPr>
        <p:style>
          <a:lnRef idx="1">
            <a:schemeClr val="accent6"/>
          </a:lnRef>
          <a:fillRef idx="3">
            <a:schemeClr val="accent6"/>
          </a:fillRef>
          <a:effectRef idx="2">
            <a:schemeClr val="accent6"/>
          </a:effectRef>
          <a:fontRef idx="minor">
            <a:schemeClr val="lt1"/>
          </a:fontRef>
        </p:style>
        <p:txBody>
          <a:bodyPr/>
          <a:lstStyle/>
          <a:p>
            <a:r>
              <a:rPr lang="es-ES" b="1" dirty="0">
                <a:effectLst>
                  <a:outerShdw blurRad="38100" dist="38100" dir="2700000" algn="tl">
                    <a:srgbClr val="000000">
                      <a:alpha val="43137"/>
                    </a:srgbClr>
                  </a:outerShdw>
                </a:effectLst>
              </a:rPr>
              <a:t>SI-03.02 DENOMINADOR </a:t>
            </a:r>
          </a:p>
        </p:txBody>
      </p:sp>
      <p:sp>
        <p:nvSpPr>
          <p:cNvPr id="5" name="Rectángulo: esquinas redondeadas 4">
            <a:extLst>
              <a:ext uri="{FF2B5EF4-FFF2-40B4-BE49-F238E27FC236}">
                <a16:creationId xmlns:a16="http://schemas.microsoft.com/office/drawing/2014/main" id="{82A91C20-C600-2220-FCE8-67FEBD516F32}"/>
              </a:ext>
            </a:extLst>
          </p:cNvPr>
          <p:cNvSpPr/>
          <p:nvPr/>
        </p:nvSpPr>
        <p:spPr>
          <a:xfrm>
            <a:off x="1632805" y="1591057"/>
            <a:ext cx="9464040" cy="43124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2400" dirty="0"/>
              <a:t>Adolescentes mujeres de 12 a 17 años de edad, atendidas (Nuevas o Re ingresantes) de establecimientos de salud del primer nivel (I-1 a I-4)</a:t>
            </a:r>
            <a:r>
              <a:rPr lang="es-ES" sz="2400" dirty="0"/>
              <a:t>.</a:t>
            </a:r>
          </a:p>
          <a:p>
            <a:endParaRPr lang="es-ES" sz="2400" dirty="0"/>
          </a:p>
          <a:p>
            <a:r>
              <a:rPr lang="es-ES" sz="2400" dirty="0"/>
              <a:t>1. </a:t>
            </a:r>
            <a:r>
              <a:rPr lang="es-MX" sz="2400" dirty="0"/>
              <a:t>Cuentan con dosaje de hemoglobina, registrado con los códigos: 85018 o 85018.01 o 85031, y </a:t>
            </a:r>
            <a:r>
              <a:rPr lang="es-MX" sz="2400" b="1" dirty="0">
                <a:effectLst>
                  <a:outerShdw blurRad="38100" dist="38100" dir="2700000" algn="tl">
                    <a:srgbClr val="000000">
                      <a:alpha val="43137"/>
                    </a:srgbClr>
                  </a:outerShdw>
                </a:effectLst>
              </a:rPr>
              <a:t>sin registro de anemia registrado con código HIS: D509 o D649</a:t>
            </a:r>
            <a:r>
              <a:rPr lang="es-MX" sz="2400" dirty="0"/>
              <a:t>, tres (03) meses previos (119 días) al mes de medición.</a:t>
            </a:r>
            <a:endParaRPr lang="es-ES" sz="2400" dirty="0"/>
          </a:p>
        </p:txBody>
      </p:sp>
    </p:spTree>
    <p:extLst>
      <p:ext uri="{BB962C8B-B14F-4D97-AF65-F5344CB8AC3E}">
        <p14:creationId xmlns:p14="http://schemas.microsoft.com/office/powerpoint/2010/main" val="3018145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44EDC-AA12-7483-71E3-CBB94DF1A829}"/>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4943953A-A1E2-A95E-7049-78E4ED9FBE2B}"/>
              </a:ext>
            </a:extLst>
          </p:cNvPr>
          <p:cNvSpPr>
            <a:spLocks noGrp="1"/>
          </p:cNvSpPr>
          <p:nvPr>
            <p:ph type="title"/>
          </p:nvPr>
        </p:nvSpPr>
        <p:spPr>
          <a:xfrm>
            <a:off x="1608772" y="257969"/>
            <a:ext cx="9464040" cy="646906"/>
          </a:xfrm>
        </p:spPr>
        <p:style>
          <a:lnRef idx="1">
            <a:schemeClr val="accent6"/>
          </a:lnRef>
          <a:fillRef idx="3">
            <a:schemeClr val="accent6"/>
          </a:fillRef>
          <a:effectRef idx="2">
            <a:schemeClr val="accent6"/>
          </a:effectRef>
          <a:fontRef idx="minor">
            <a:schemeClr val="lt1"/>
          </a:fontRef>
        </p:style>
        <p:txBody>
          <a:bodyPr/>
          <a:lstStyle/>
          <a:p>
            <a:r>
              <a:rPr lang="es-ES" b="1" dirty="0">
                <a:effectLst>
                  <a:outerShdw blurRad="38100" dist="38100" dir="2700000" algn="tl">
                    <a:srgbClr val="000000">
                      <a:alpha val="43137"/>
                    </a:srgbClr>
                  </a:outerShdw>
                </a:effectLst>
              </a:rPr>
              <a:t>SI-03.02 NUMERADOR</a:t>
            </a:r>
          </a:p>
        </p:txBody>
      </p:sp>
      <p:sp>
        <p:nvSpPr>
          <p:cNvPr id="29" name="Rectángulo: esquinas redondeadas 28">
            <a:extLst>
              <a:ext uri="{FF2B5EF4-FFF2-40B4-BE49-F238E27FC236}">
                <a16:creationId xmlns:a16="http://schemas.microsoft.com/office/drawing/2014/main" id="{6F7D52B9-258C-C456-93B7-0D7175877297}"/>
              </a:ext>
            </a:extLst>
          </p:cNvPr>
          <p:cNvSpPr/>
          <p:nvPr/>
        </p:nvSpPr>
        <p:spPr>
          <a:xfrm>
            <a:off x="1470660" y="1118615"/>
            <a:ext cx="9464040" cy="409346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dirty="0"/>
              <a:t>Adolescentes mujeres que forman parte del denominador, que cumplen los siguientes criterios:</a:t>
            </a:r>
          </a:p>
          <a:p>
            <a:pPr marL="342900" indent="-342900">
              <a:buAutoNum type="arabicPeriod"/>
            </a:pPr>
            <a:r>
              <a:rPr lang="es-MX" b="1" dirty="0">
                <a:effectLst>
                  <a:outerShdw blurRad="38100" dist="38100" dir="2700000" algn="tl">
                    <a:srgbClr val="000000">
                      <a:alpha val="43137"/>
                    </a:srgbClr>
                  </a:outerShdw>
                </a:effectLst>
              </a:rPr>
              <a:t>En la misma fecha del primer dosaje de hemoglobina </a:t>
            </a:r>
            <a:r>
              <a:rPr lang="es-MX" dirty="0"/>
              <a:t>del denominador, reciben:</a:t>
            </a:r>
          </a:p>
          <a:p>
            <a:pPr marL="342900" indent="-342900">
              <a:buFont typeface="Wingdings" panose="05000000000000000000" pitchFamily="2" charset="2"/>
              <a:buChar char="ü"/>
            </a:pPr>
            <a:r>
              <a:rPr lang="es-MX" dirty="0"/>
              <a:t>Entrega de suplemento de hierro más ácido fólico, registrado en HIS con código 99199.26.y</a:t>
            </a:r>
          </a:p>
          <a:p>
            <a:pPr marL="342900" indent="-342900">
              <a:buFont typeface="Wingdings" panose="05000000000000000000" pitchFamily="2" charset="2"/>
              <a:buChar char="ü"/>
            </a:pPr>
            <a:r>
              <a:rPr lang="es-MX" dirty="0"/>
              <a:t>Consejería en alimentación saludable, registrado en HIS con código 99403.01 o consejería nutricional, registrado en HIS con código99403.</a:t>
            </a:r>
            <a:endParaRPr lang="es-ES" dirty="0"/>
          </a:p>
          <a:p>
            <a:r>
              <a:rPr lang="es-ES" dirty="0"/>
              <a:t>2. </a:t>
            </a:r>
            <a:r>
              <a:rPr lang="es-MX" dirty="0"/>
              <a:t>A los tres meses de la entrega de suplemento de hierro más </a:t>
            </a:r>
            <a:r>
              <a:rPr lang="es-MX" dirty="0" err="1"/>
              <a:t>áccido</a:t>
            </a:r>
            <a:r>
              <a:rPr lang="es-MX" dirty="0"/>
              <a:t> fólico (se busca entre 90 a 119 días), recibe:</a:t>
            </a:r>
          </a:p>
          <a:p>
            <a:pPr marL="342900" indent="-342900">
              <a:buFont typeface="Wingdings" panose="05000000000000000000" pitchFamily="2" charset="2"/>
              <a:buChar char="ü"/>
            </a:pPr>
            <a:r>
              <a:rPr lang="es-MX" dirty="0"/>
              <a:t>- Dosaje de hemoglobina, por cualquier método, registrado en HIS con los códigos: 85018 o 85018.01 o 85031</a:t>
            </a:r>
          </a:p>
          <a:p>
            <a:r>
              <a:rPr lang="es-MX" dirty="0"/>
              <a:t>Se excluye:</a:t>
            </a:r>
          </a:p>
          <a:p>
            <a:pPr marL="342900" indent="-342900">
              <a:buFont typeface="Wingdings" panose="05000000000000000000" pitchFamily="2" charset="2"/>
              <a:buChar char="ü"/>
            </a:pPr>
            <a:r>
              <a:rPr lang="es-MX" dirty="0"/>
              <a:t>Visitas domiciliarias C0011y atenciones de telemedicina 99499</a:t>
            </a:r>
          </a:p>
        </p:txBody>
      </p:sp>
      <p:pic>
        <p:nvPicPr>
          <p:cNvPr id="3" name="Imagen 2" descr="Imagen que contiene Texto&#10;&#10;El contenido generado por IA puede ser incorrecto.">
            <a:extLst>
              <a:ext uri="{FF2B5EF4-FFF2-40B4-BE49-F238E27FC236}">
                <a16:creationId xmlns:a16="http://schemas.microsoft.com/office/drawing/2014/main" id="{B891F291-1D30-0DE1-347F-12F91806B248}"/>
              </a:ext>
            </a:extLst>
          </p:cNvPr>
          <p:cNvPicPr>
            <a:picLocks noChangeAspect="1"/>
          </p:cNvPicPr>
          <p:nvPr/>
        </p:nvPicPr>
        <p:blipFill>
          <a:blip r:embed="rId2"/>
          <a:stretch>
            <a:fillRect/>
          </a:stretch>
        </p:blipFill>
        <p:spPr>
          <a:xfrm>
            <a:off x="2441920" y="5212080"/>
            <a:ext cx="6887536" cy="1476581"/>
          </a:xfrm>
          <a:prstGeom prst="rect">
            <a:avLst/>
          </a:prstGeom>
        </p:spPr>
      </p:pic>
    </p:spTree>
    <p:extLst>
      <p:ext uri="{BB962C8B-B14F-4D97-AF65-F5344CB8AC3E}">
        <p14:creationId xmlns:p14="http://schemas.microsoft.com/office/powerpoint/2010/main" val="915691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B5B09-5E42-3EE4-07C2-D5C485D37BDD}"/>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CDA94FE3-06F0-E861-132D-72F17010B32D}"/>
              </a:ext>
            </a:extLst>
          </p:cNvPr>
          <p:cNvSpPr>
            <a:spLocks noGrp="1"/>
          </p:cNvSpPr>
          <p:nvPr>
            <p:ph type="title"/>
          </p:nvPr>
        </p:nvSpPr>
        <p:spPr>
          <a:xfrm>
            <a:off x="542925" y="47625"/>
            <a:ext cx="9464040" cy="504825"/>
          </a:xfrm>
        </p:spPr>
        <p:style>
          <a:lnRef idx="1">
            <a:schemeClr val="accent6"/>
          </a:lnRef>
          <a:fillRef idx="3">
            <a:schemeClr val="accent6"/>
          </a:fillRef>
          <a:effectRef idx="2">
            <a:schemeClr val="accent6"/>
          </a:effectRef>
          <a:fontRef idx="minor">
            <a:schemeClr val="lt1"/>
          </a:fontRef>
        </p:style>
        <p:txBody>
          <a:bodyPr>
            <a:normAutofit/>
          </a:bodyPr>
          <a:lstStyle/>
          <a:p>
            <a:r>
              <a:rPr lang="es-ES" sz="2400" b="1" dirty="0">
                <a:effectLst>
                  <a:outerShdw blurRad="38100" dist="38100" dir="2700000" algn="tl">
                    <a:srgbClr val="000000">
                      <a:alpha val="43137"/>
                    </a:srgbClr>
                  </a:outerShdw>
                </a:effectLst>
              </a:rPr>
              <a:t>SI-03.02 NUMERADOR</a:t>
            </a:r>
          </a:p>
        </p:txBody>
      </p:sp>
      <p:pic>
        <p:nvPicPr>
          <p:cNvPr id="14" name="Imagen 13">
            <a:extLst>
              <a:ext uri="{FF2B5EF4-FFF2-40B4-BE49-F238E27FC236}">
                <a16:creationId xmlns:a16="http://schemas.microsoft.com/office/drawing/2014/main" id="{03789379-B8C3-3545-2421-4FDFE465B574}"/>
              </a:ext>
            </a:extLst>
          </p:cNvPr>
          <p:cNvPicPr>
            <a:picLocks noChangeAspect="1"/>
          </p:cNvPicPr>
          <p:nvPr/>
        </p:nvPicPr>
        <p:blipFill>
          <a:blip r:embed="rId2"/>
          <a:stretch>
            <a:fillRect/>
          </a:stretch>
        </p:blipFill>
        <p:spPr>
          <a:xfrm>
            <a:off x="288322" y="1598872"/>
            <a:ext cx="10040112" cy="1857369"/>
          </a:xfrm>
          <a:prstGeom prst="rect">
            <a:avLst/>
          </a:prstGeom>
        </p:spPr>
      </p:pic>
      <p:sp>
        <p:nvSpPr>
          <p:cNvPr id="16" name="Rectángulo: esquinas redondeadas 15">
            <a:extLst>
              <a:ext uri="{FF2B5EF4-FFF2-40B4-BE49-F238E27FC236}">
                <a16:creationId xmlns:a16="http://schemas.microsoft.com/office/drawing/2014/main" id="{776ED68C-5990-1592-BF6B-C0C9946E8431}"/>
              </a:ext>
            </a:extLst>
          </p:cNvPr>
          <p:cNvSpPr/>
          <p:nvPr/>
        </p:nvSpPr>
        <p:spPr>
          <a:xfrm>
            <a:off x="10810684" y="3645021"/>
            <a:ext cx="1381316" cy="64690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CUMPLE</a:t>
            </a:r>
          </a:p>
        </p:txBody>
      </p:sp>
      <p:sp>
        <p:nvSpPr>
          <p:cNvPr id="18" name="Rectángulo 17">
            <a:extLst>
              <a:ext uri="{FF2B5EF4-FFF2-40B4-BE49-F238E27FC236}">
                <a16:creationId xmlns:a16="http://schemas.microsoft.com/office/drawing/2014/main" id="{4D95B866-137A-F81E-49A5-0521B4D4CF50}"/>
              </a:ext>
            </a:extLst>
          </p:cNvPr>
          <p:cNvSpPr/>
          <p:nvPr/>
        </p:nvSpPr>
        <p:spPr>
          <a:xfrm>
            <a:off x="4412266" y="2751185"/>
            <a:ext cx="5916168" cy="26517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805C27E9-0390-2FC7-759A-1C1A20754E11}"/>
              </a:ext>
            </a:extLst>
          </p:cNvPr>
          <p:cNvSpPr/>
          <p:nvPr/>
        </p:nvSpPr>
        <p:spPr>
          <a:xfrm>
            <a:off x="288322" y="2902061"/>
            <a:ext cx="347472" cy="420624"/>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esquinas redondeadas 1">
            <a:extLst>
              <a:ext uri="{FF2B5EF4-FFF2-40B4-BE49-F238E27FC236}">
                <a16:creationId xmlns:a16="http://schemas.microsoft.com/office/drawing/2014/main" id="{D403A088-D4EF-00DE-44DF-9E53F196910A}"/>
              </a:ext>
            </a:extLst>
          </p:cNvPr>
          <p:cNvSpPr/>
          <p:nvPr/>
        </p:nvSpPr>
        <p:spPr>
          <a:xfrm>
            <a:off x="548640" y="1216152"/>
            <a:ext cx="6931152" cy="23774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s-ES" b="1" dirty="0">
                <a:effectLst>
                  <a:outerShdw blurRad="38100" dist="38100" dir="2700000" algn="tl">
                    <a:srgbClr val="000000">
                      <a:alpha val="43137"/>
                    </a:srgbClr>
                  </a:outerShdw>
                </a:effectLst>
              </a:rPr>
              <a:t>Fecha del Primer Dosaje:</a:t>
            </a:r>
          </a:p>
        </p:txBody>
      </p:sp>
      <p:sp>
        <p:nvSpPr>
          <p:cNvPr id="3" name="Rectángulo 2">
            <a:extLst>
              <a:ext uri="{FF2B5EF4-FFF2-40B4-BE49-F238E27FC236}">
                <a16:creationId xmlns:a16="http://schemas.microsoft.com/office/drawing/2014/main" id="{ADFDAFEB-DFA6-B6BF-932A-2EFE5350DC70}"/>
              </a:ext>
            </a:extLst>
          </p:cNvPr>
          <p:cNvSpPr/>
          <p:nvPr/>
        </p:nvSpPr>
        <p:spPr>
          <a:xfrm>
            <a:off x="4412266" y="3204781"/>
            <a:ext cx="5916168" cy="26517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esquinas redondeadas 9">
            <a:extLst>
              <a:ext uri="{FF2B5EF4-FFF2-40B4-BE49-F238E27FC236}">
                <a16:creationId xmlns:a16="http://schemas.microsoft.com/office/drawing/2014/main" id="{3EF644B2-63E0-5C78-5409-131556E577AB}"/>
              </a:ext>
            </a:extLst>
          </p:cNvPr>
          <p:cNvSpPr/>
          <p:nvPr/>
        </p:nvSpPr>
        <p:spPr>
          <a:xfrm>
            <a:off x="542925" y="3787396"/>
            <a:ext cx="7017734" cy="23774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s-ES" b="1" dirty="0">
                <a:effectLst>
                  <a:outerShdw blurRad="38100" dist="38100" dir="2700000" algn="tl">
                    <a:srgbClr val="000000">
                      <a:alpha val="43137"/>
                    </a:srgbClr>
                  </a:outerShdw>
                </a:effectLst>
              </a:rPr>
              <a:t>3 meses (90 a 119) después de la fecha del Primer Dosaje</a:t>
            </a:r>
          </a:p>
        </p:txBody>
      </p:sp>
      <p:pic>
        <p:nvPicPr>
          <p:cNvPr id="30" name="Imagen 29">
            <a:extLst>
              <a:ext uri="{FF2B5EF4-FFF2-40B4-BE49-F238E27FC236}">
                <a16:creationId xmlns:a16="http://schemas.microsoft.com/office/drawing/2014/main" id="{AAC5672E-5259-59E2-9DFB-F47E1103F551}"/>
              </a:ext>
            </a:extLst>
          </p:cNvPr>
          <p:cNvPicPr>
            <a:picLocks noChangeAspect="1"/>
          </p:cNvPicPr>
          <p:nvPr/>
        </p:nvPicPr>
        <p:blipFill>
          <a:blip r:embed="rId3"/>
          <a:stretch>
            <a:fillRect/>
          </a:stretch>
        </p:blipFill>
        <p:spPr>
          <a:xfrm>
            <a:off x="288322" y="4319550"/>
            <a:ext cx="10040112" cy="1857369"/>
          </a:xfrm>
          <a:prstGeom prst="rect">
            <a:avLst/>
          </a:prstGeom>
        </p:spPr>
      </p:pic>
      <p:sp>
        <p:nvSpPr>
          <p:cNvPr id="31" name="Rectángulo 30">
            <a:extLst>
              <a:ext uri="{FF2B5EF4-FFF2-40B4-BE49-F238E27FC236}">
                <a16:creationId xmlns:a16="http://schemas.microsoft.com/office/drawing/2014/main" id="{C083EDCF-2ACA-8EDD-AE7E-CF6279A45E77}"/>
              </a:ext>
            </a:extLst>
          </p:cNvPr>
          <p:cNvSpPr/>
          <p:nvPr/>
        </p:nvSpPr>
        <p:spPr>
          <a:xfrm>
            <a:off x="4412266" y="5442013"/>
            <a:ext cx="5916168" cy="26517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3" name="Conector recto de flecha 32">
            <a:extLst>
              <a:ext uri="{FF2B5EF4-FFF2-40B4-BE49-F238E27FC236}">
                <a16:creationId xmlns:a16="http://schemas.microsoft.com/office/drawing/2014/main" id="{A0B9696F-3809-0B35-D16A-3CD82F1B1F49}"/>
              </a:ext>
            </a:extLst>
          </p:cNvPr>
          <p:cNvCxnSpPr>
            <a:stCxn id="16" idx="1"/>
            <a:endCxn id="18" idx="3"/>
          </p:cNvCxnSpPr>
          <p:nvPr/>
        </p:nvCxnSpPr>
        <p:spPr>
          <a:xfrm flipH="1" flipV="1">
            <a:off x="10328434" y="2883773"/>
            <a:ext cx="482250" cy="1084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8D48FDCE-57D7-9077-B60F-C35B1E8C5F09}"/>
              </a:ext>
            </a:extLst>
          </p:cNvPr>
          <p:cNvCxnSpPr>
            <a:stCxn id="16" idx="1"/>
            <a:endCxn id="3" idx="3"/>
          </p:cNvCxnSpPr>
          <p:nvPr/>
        </p:nvCxnSpPr>
        <p:spPr>
          <a:xfrm flipH="1" flipV="1">
            <a:off x="10328434" y="3337369"/>
            <a:ext cx="482250" cy="631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82D1940D-3472-19C6-0DCE-D9DC0B494FA8}"/>
              </a:ext>
            </a:extLst>
          </p:cNvPr>
          <p:cNvCxnSpPr>
            <a:stCxn id="16" idx="1"/>
            <a:endCxn id="31" idx="3"/>
          </p:cNvCxnSpPr>
          <p:nvPr/>
        </p:nvCxnSpPr>
        <p:spPr>
          <a:xfrm flipH="1">
            <a:off x="10328434" y="3968474"/>
            <a:ext cx="482250" cy="1606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817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B2E1A-82E8-47E0-05D4-013BF72BA4E5}"/>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F5CB3161-73EC-D11E-3786-298BFACEA476}"/>
              </a:ext>
            </a:extLst>
          </p:cNvPr>
          <p:cNvSpPr>
            <a:spLocks noGrp="1"/>
          </p:cNvSpPr>
          <p:nvPr>
            <p:ph type="title"/>
          </p:nvPr>
        </p:nvSpPr>
        <p:spPr>
          <a:xfrm>
            <a:off x="1632805" y="642839"/>
            <a:ext cx="9464040" cy="646906"/>
          </a:xfrm>
        </p:spPr>
        <p:style>
          <a:lnRef idx="1">
            <a:schemeClr val="accent6"/>
          </a:lnRef>
          <a:fillRef idx="3">
            <a:schemeClr val="accent6"/>
          </a:fillRef>
          <a:effectRef idx="2">
            <a:schemeClr val="accent6"/>
          </a:effectRef>
          <a:fontRef idx="minor">
            <a:schemeClr val="lt1"/>
          </a:fontRef>
        </p:style>
        <p:txBody>
          <a:bodyPr/>
          <a:lstStyle/>
          <a:p>
            <a:r>
              <a:rPr lang="es-ES" b="1" dirty="0">
                <a:effectLst>
                  <a:outerShdw blurRad="38100" dist="38100" dir="2700000" algn="tl">
                    <a:srgbClr val="000000">
                      <a:alpha val="43137"/>
                    </a:srgbClr>
                  </a:outerShdw>
                </a:effectLst>
              </a:rPr>
              <a:t>EXCLUSIONES</a:t>
            </a:r>
          </a:p>
        </p:txBody>
      </p:sp>
      <p:sp>
        <p:nvSpPr>
          <p:cNvPr id="5" name="Rectángulo: esquinas redondeadas 4">
            <a:extLst>
              <a:ext uri="{FF2B5EF4-FFF2-40B4-BE49-F238E27FC236}">
                <a16:creationId xmlns:a16="http://schemas.microsoft.com/office/drawing/2014/main" id="{08782BF0-760C-F917-E35F-32CEB79AC63D}"/>
              </a:ext>
            </a:extLst>
          </p:cNvPr>
          <p:cNvSpPr/>
          <p:nvPr/>
        </p:nvSpPr>
        <p:spPr>
          <a:xfrm>
            <a:off x="1632805" y="1591056"/>
            <a:ext cx="9464040" cy="48097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s-ES" sz="2400" dirty="0"/>
              <a:t>Adolescentes Gestantes: Z3591, Z3592, Z3593, Z3491 , Z3492, Z3493, Z359.</a:t>
            </a:r>
          </a:p>
          <a:p>
            <a:pPr marL="285750" indent="-285750">
              <a:buFont typeface="Wingdings" panose="05000000000000000000" pitchFamily="2" charset="2"/>
              <a:buChar char="ü"/>
            </a:pPr>
            <a:r>
              <a:rPr lang="es-ES" sz="2400" dirty="0"/>
              <a:t>Atenciones por vacunas: </a:t>
            </a:r>
            <a:r>
              <a:rPr lang="es-ES" sz="2400" b="1" dirty="0">
                <a:effectLst>
                  <a:outerShdw blurRad="38100" dist="38100" dir="2700000" algn="tl">
                    <a:srgbClr val="000000">
                      <a:alpha val="43137"/>
                    </a:srgbClr>
                  </a:outerShdw>
                </a:effectLst>
              </a:rPr>
              <a:t>COVID</a:t>
            </a:r>
            <a:r>
              <a:rPr lang="es-ES" sz="2400" dirty="0"/>
              <a:t> 90749.01 o 94749.02, </a:t>
            </a:r>
            <a:r>
              <a:rPr lang="es-ES" sz="2400" b="1" dirty="0">
                <a:effectLst>
                  <a:outerShdw blurRad="38100" dist="38100" dir="2700000" algn="tl">
                    <a:srgbClr val="000000">
                      <a:alpha val="43137"/>
                    </a:srgbClr>
                  </a:outerShdw>
                </a:effectLst>
              </a:rPr>
              <a:t>VPH</a:t>
            </a:r>
            <a:r>
              <a:rPr lang="es-ES" sz="2400" dirty="0"/>
              <a:t> 90649, </a:t>
            </a:r>
            <a:r>
              <a:rPr lang="es-ES" sz="2400" b="1" dirty="0">
                <a:effectLst>
                  <a:outerShdw blurRad="38100" dist="38100" dir="2700000" algn="tl">
                    <a:srgbClr val="000000">
                      <a:alpha val="43137"/>
                    </a:srgbClr>
                  </a:outerShdw>
                </a:effectLst>
              </a:rPr>
              <a:t>Neumococo</a:t>
            </a:r>
            <a:r>
              <a:rPr lang="es-ES" sz="2400" dirty="0"/>
              <a:t> 90670, </a:t>
            </a:r>
            <a:r>
              <a:rPr lang="es-ES" sz="2400" b="1" dirty="0" err="1">
                <a:effectLst>
                  <a:outerShdw blurRad="38100" dist="38100" dir="2700000" algn="tl">
                    <a:srgbClr val="000000">
                      <a:alpha val="43137"/>
                    </a:srgbClr>
                  </a:outerShdw>
                </a:effectLst>
              </a:rPr>
              <a:t>Antiamarilica</a:t>
            </a:r>
            <a:r>
              <a:rPr lang="es-ES" sz="2400" dirty="0"/>
              <a:t> 90717, </a:t>
            </a:r>
            <a:r>
              <a:rPr lang="es-ES" sz="2400" b="1" dirty="0">
                <a:effectLst>
                  <a:outerShdw blurRad="38100" dist="38100" dir="2700000" algn="tl">
                    <a:srgbClr val="000000">
                      <a:alpha val="43137"/>
                    </a:srgbClr>
                  </a:outerShdw>
                </a:effectLst>
              </a:rPr>
              <a:t>Influenza</a:t>
            </a:r>
            <a:r>
              <a:rPr lang="es-ES" sz="2400" dirty="0"/>
              <a:t> 90658 o 90688, </a:t>
            </a:r>
            <a:r>
              <a:rPr lang="es-ES" sz="2400" b="1" dirty="0">
                <a:effectLst>
                  <a:outerShdw blurRad="38100" dist="38100" dir="2700000" algn="tl">
                    <a:srgbClr val="000000">
                      <a:alpha val="43137"/>
                    </a:srgbClr>
                  </a:outerShdw>
                </a:effectLst>
              </a:rPr>
              <a:t>Anti Hepatitis </a:t>
            </a:r>
            <a:r>
              <a:rPr lang="es-ES" sz="2400" dirty="0"/>
              <a:t>B 90746,  </a:t>
            </a:r>
            <a:r>
              <a:rPr lang="es-ES" sz="2400" b="1" dirty="0" err="1">
                <a:effectLst>
                  <a:outerShdw blurRad="38100" dist="38100" dir="2700000" algn="tl">
                    <a:srgbClr val="000000">
                      <a:alpha val="43137"/>
                    </a:srgbClr>
                  </a:outerShdw>
                </a:effectLst>
              </a:rPr>
              <a:t>Diftotetanica</a:t>
            </a:r>
            <a:r>
              <a:rPr lang="es-ES" sz="2400" dirty="0"/>
              <a:t> 90714 y </a:t>
            </a:r>
            <a:r>
              <a:rPr lang="es-ES" sz="2400" b="1" dirty="0">
                <a:effectLst>
                  <a:outerShdw blurRad="38100" dist="38100" dir="2700000" algn="tl">
                    <a:srgbClr val="000000">
                      <a:alpha val="43137"/>
                    </a:srgbClr>
                  </a:outerShdw>
                </a:effectLst>
              </a:rPr>
              <a:t>Dengue</a:t>
            </a:r>
            <a:r>
              <a:rPr lang="es-ES" sz="2400" dirty="0"/>
              <a:t> 90749.05.</a:t>
            </a:r>
          </a:p>
          <a:p>
            <a:pPr marL="285750" indent="-285750">
              <a:buFont typeface="Wingdings" panose="05000000000000000000" pitchFamily="2" charset="2"/>
              <a:buChar char="ü"/>
            </a:pPr>
            <a:r>
              <a:rPr lang="es-ES" sz="2400" dirty="0"/>
              <a:t> IPRESS como Centros Comunitarios de Salud Mental y otros especializados.</a:t>
            </a:r>
          </a:p>
          <a:p>
            <a:pPr marL="285750" indent="-285750">
              <a:buFont typeface="Wingdings" panose="05000000000000000000" pitchFamily="2" charset="2"/>
              <a:buChar char="ü"/>
            </a:pPr>
            <a:r>
              <a:rPr lang="es-ES" sz="2400" dirty="0"/>
              <a:t>Atenciones en Telemedicina 99499.</a:t>
            </a:r>
          </a:p>
        </p:txBody>
      </p:sp>
    </p:spTree>
    <p:extLst>
      <p:ext uri="{BB962C8B-B14F-4D97-AF65-F5344CB8AC3E}">
        <p14:creationId xmlns:p14="http://schemas.microsoft.com/office/powerpoint/2010/main" val="3644346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57E09-60C9-94BC-870A-3BA0FA868CDB}"/>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id="{0DE530D5-C742-A6BF-FB67-1152480305FC}"/>
              </a:ext>
            </a:extLst>
          </p:cNvPr>
          <p:cNvSpPr txBox="1">
            <a:spLocks/>
          </p:cNvSpPr>
          <p:nvPr/>
        </p:nvSpPr>
        <p:spPr>
          <a:xfrm>
            <a:off x="617821" y="176495"/>
            <a:ext cx="9464040" cy="646906"/>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b">
            <a:normAutofit fontScale="77500" lnSpcReduction="20000"/>
          </a:bodyPr>
          <a:lstStyle>
            <a:lvl1pPr algn="l" defTabSz="457200" rtl="0" eaLnBrk="1" latinLnBrk="0" hangingPunct="1">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s-ES" b="1" dirty="0">
                <a:effectLst>
                  <a:outerShdw blurRad="38100" dist="38100" dir="2700000" algn="tl">
                    <a:srgbClr val="000000">
                      <a:alpha val="43137"/>
                    </a:srgbClr>
                  </a:outerShdw>
                </a:effectLst>
              </a:rPr>
              <a:t>MODELO HISEO</a:t>
            </a:r>
          </a:p>
        </p:txBody>
      </p:sp>
      <p:pic>
        <p:nvPicPr>
          <p:cNvPr id="11" name="Imagen 10">
            <a:extLst>
              <a:ext uri="{FF2B5EF4-FFF2-40B4-BE49-F238E27FC236}">
                <a16:creationId xmlns:a16="http://schemas.microsoft.com/office/drawing/2014/main" id="{A9F6BF66-4BD0-E4B2-2D4E-B89D8D37FAEA}"/>
              </a:ext>
            </a:extLst>
          </p:cNvPr>
          <p:cNvPicPr>
            <a:picLocks noChangeAspect="1"/>
          </p:cNvPicPr>
          <p:nvPr/>
        </p:nvPicPr>
        <p:blipFill>
          <a:blip r:embed="rId2"/>
          <a:stretch>
            <a:fillRect/>
          </a:stretch>
        </p:blipFill>
        <p:spPr>
          <a:xfrm>
            <a:off x="355034" y="1010412"/>
            <a:ext cx="11481932" cy="3590541"/>
          </a:xfrm>
          <a:prstGeom prst="rect">
            <a:avLst/>
          </a:prstGeom>
        </p:spPr>
      </p:pic>
      <p:sp>
        <p:nvSpPr>
          <p:cNvPr id="13" name="Rectángulo: esquinas redondeadas 12">
            <a:extLst>
              <a:ext uri="{FF2B5EF4-FFF2-40B4-BE49-F238E27FC236}">
                <a16:creationId xmlns:a16="http://schemas.microsoft.com/office/drawing/2014/main" id="{CFABD366-8666-4330-BA9A-B0C257150314}"/>
              </a:ext>
            </a:extLst>
          </p:cNvPr>
          <p:cNvSpPr/>
          <p:nvPr/>
        </p:nvSpPr>
        <p:spPr bwMode="auto">
          <a:xfrm>
            <a:off x="2937754" y="4795704"/>
            <a:ext cx="5941070" cy="250698"/>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lIns="18288" tIns="0" rIns="0" bIns="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100" b="1" kern="1200" dirty="0"/>
              <a:t>3 MESES</a:t>
            </a:r>
            <a:r>
              <a:rPr lang="es-ES" sz="1100" b="1" kern="1200" baseline="0" dirty="0"/>
              <a:t> (90 a 119 días) DESPUES DE LA PRIMERA SIPLEMENTACION PREVENTIVA</a:t>
            </a:r>
            <a:endParaRPr lang="es-ES" sz="1100" b="1" kern="1200" dirty="0"/>
          </a:p>
        </p:txBody>
      </p:sp>
      <p:pic>
        <p:nvPicPr>
          <p:cNvPr id="17" name="Imagen 16">
            <a:extLst>
              <a:ext uri="{FF2B5EF4-FFF2-40B4-BE49-F238E27FC236}">
                <a16:creationId xmlns:a16="http://schemas.microsoft.com/office/drawing/2014/main" id="{19CF6ECD-80F7-BDD1-4A6E-816BD4A1725F}"/>
              </a:ext>
            </a:extLst>
          </p:cNvPr>
          <p:cNvPicPr>
            <a:picLocks noChangeAspect="1"/>
          </p:cNvPicPr>
          <p:nvPr/>
        </p:nvPicPr>
        <p:blipFill>
          <a:blip r:embed="rId3"/>
          <a:stretch>
            <a:fillRect/>
          </a:stretch>
        </p:blipFill>
        <p:spPr>
          <a:xfrm>
            <a:off x="617821" y="5221224"/>
            <a:ext cx="11219144" cy="1335024"/>
          </a:xfrm>
          <a:prstGeom prst="rect">
            <a:avLst/>
          </a:prstGeom>
        </p:spPr>
      </p:pic>
    </p:spTree>
    <p:extLst>
      <p:ext uri="{BB962C8B-B14F-4D97-AF65-F5344CB8AC3E}">
        <p14:creationId xmlns:p14="http://schemas.microsoft.com/office/powerpoint/2010/main" val="3890627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hlinkClick r:id="rId2"/>
            <a:extLst>
              <a:ext uri="{FF2B5EF4-FFF2-40B4-BE49-F238E27FC236}">
                <a16:creationId xmlns:a16="http://schemas.microsoft.com/office/drawing/2014/main" id="{E55962F5-E4FD-9608-5453-B81154B19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088" y="740953"/>
            <a:ext cx="5940552" cy="5940552"/>
          </a:xfrm>
          <a:prstGeom prst="rect">
            <a:avLst/>
          </a:prstGeom>
        </p:spPr>
      </p:pic>
      <p:sp>
        <p:nvSpPr>
          <p:cNvPr id="6" name="Título 1">
            <a:extLst>
              <a:ext uri="{FF2B5EF4-FFF2-40B4-BE49-F238E27FC236}">
                <a16:creationId xmlns:a16="http://schemas.microsoft.com/office/drawing/2014/main" id="{9F8E25B2-E953-A28D-A2EC-CD119D0CFF23}"/>
              </a:ext>
            </a:extLst>
          </p:cNvPr>
          <p:cNvSpPr txBox="1">
            <a:spLocks/>
          </p:cNvSpPr>
          <p:nvPr/>
        </p:nvSpPr>
        <p:spPr>
          <a:xfrm>
            <a:off x="886967" y="176495"/>
            <a:ext cx="9194893" cy="55502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b">
            <a:normAutofit fontScale="70000" lnSpcReduction="20000"/>
          </a:bodyPr>
          <a:lstStyle>
            <a:lvl1pPr algn="l" defTabSz="457200" rtl="0" eaLnBrk="1" latinLnBrk="0" hangingPunct="1">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ES" b="1" dirty="0">
                <a:effectLst>
                  <a:outerShdw blurRad="38100" dist="38100" dir="2700000" algn="tl">
                    <a:srgbClr val="000000">
                      <a:alpha val="43137"/>
                    </a:srgbClr>
                  </a:outerShdw>
                </a:effectLst>
              </a:rPr>
              <a:t>INDICADOR </a:t>
            </a:r>
            <a:r>
              <a:rPr lang="es-MX" b="1" dirty="0">
                <a:effectLst>
                  <a:outerShdw blurRad="38100" dist="38100" dir="2700000" algn="tl">
                    <a:srgbClr val="000000">
                      <a:alpha val="43137"/>
                    </a:srgbClr>
                  </a:outerShdw>
                </a:effectLst>
              </a:rPr>
              <a:t>SI-03-01/SI-03.02</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1935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57E09-60C9-94BC-870A-3BA0FA868CD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F07C27B-E66C-8D07-26C1-158AFBBA9A6B}"/>
              </a:ext>
            </a:extLst>
          </p:cNvPr>
          <p:cNvSpPr>
            <a:spLocks noGrp="1"/>
          </p:cNvSpPr>
          <p:nvPr>
            <p:ph type="ctrTitle"/>
          </p:nvPr>
        </p:nvSpPr>
        <p:spPr>
          <a:xfrm>
            <a:off x="1958277" y="2278890"/>
            <a:ext cx="8915399" cy="1430592"/>
          </a:xfrm>
        </p:spPr>
        <p:txBody>
          <a:bodyPr>
            <a:noAutofit/>
          </a:bodyPr>
          <a:lstStyle/>
          <a:p>
            <a:pPr algn="ctr"/>
            <a:r>
              <a:rPr lang="es-ES" sz="3600" b="1" dirty="0">
                <a:effectLst>
                  <a:outerShdw blurRad="38100" dist="38100" dir="2700000" algn="tl">
                    <a:srgbClr val="000000">
                      <a:alpha val="43137"/>
                    </a:srgbClr>
                  </a:outerShdw>
                </a:effectLst>
              </a:rPr>
              <a:t>MODELO DE HISEO ESTRATEGIA JOVEN 2025</a:t>
            </a:r>
          </a:p>
        </p:txBody>
      </p:sp>
      <p:sp>
        <p:nvSpPr>
          <p:cNvPr id="3" name="Subtítulo 2">
            <a:extLst>
              <a:ext uri="{FF2B5EF4-FFF2-40B4-BE49-F238E27FC236}">
                <a16:creationId xmlns:a16="http://schemas.microsoft.com/office/drawing/2014/main" id="{DA7B99DF-C62D-3D87-5616-F212DD9F9F57}"/>
              </a:ext>
            </a:extLst>
          </p:cNvPr>
          <p:cNvSpPr>
            <a:spLocks noGrp="1"/>
          </p:cNvSpPr>
          <p:nvPr>
            <p:ph type="subTitle" idx="1"/>
          </p:nvPr>
        </p:nvSpPr>
        <p:spPr/>
        <p:txBody>
          <a:bodyPr/>
          <a:lstStyle/>
          <a:p>
            <a:pPr algn="r"/>
            <a:r>
              <a:rPr lang="es-ES" dirty="0"/>
              <a:t>UNIDAD DE TECNOLOGIAS DE LA INFORMACIÓN – RED SATIPO</a:t>
            </a:r>
          </a:p>
        </p:txBody>
      </p:sp>
      <p:pic>
        <p:nvPicPr>
          <p:cNvPr id="5" name="Imagen 4">
            <a:extLst>
              <a:ext uri="{FF2B5EF4-FFF2-40B4-BE49-F238E27FC236}">
                <a16:creationId xmlns:a16="http://schemas.microsoft.com/office/drawing/2014/main" id="{FF342CD2-D069-F66F-12B4-5C07C9080F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6303" y="236156"/>
            <a:ext cx="3062918" cy="842836"/>
          </a:xfrm>
          <a:prstGeom prst="rect">
            <a:avLst/>
          </a:prstGeom>
          <a:noFill/>
          <a:ln>
            <a:noFill/>
          </a:ln>
        </p:spPr>
      </p:pic>
      <p:sp>
        <p:nvSpPr>
          <p:cNvPr id="6" name="Rectángulo 5">
            <a:extLst>
              <a:ext uri="{FF2B5EF4-FFF2-40B4-BE49-F238E27FC236}">
                <a16:creationId xmlns:a16="http://schemas.microsoft.com/office/drawing/2014/main" id="{0FC5528F-B43E-497B-0A28-C08AFC38F8D3}"/>
              </a:ext>
            </a:extLst>
          </p:cNvPr>
          <p:cNvSpPr/>
          <p:nvPr/>
        </p:nvSpPr>
        <p:spPr>
          <a:xfrm>
            <a:off x="198057" y="236156"/>
            <a:ext cx="2916936" cy="9830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effectLst>
                  <a:outerShdw blurRad="38100" dist="38100" dir="2700000" algn="tl">
                    <a:srgbClr val="000000">
                      <a:alpha val="43137"/>
                    </a:srgbClr>
                  </a:outerShdw>
                </a:effectLst>
                <a:latin typeface="Arial Narrow" panose="020B0606020202030204" pitchFamily="34" charset="0"/>
              </a:rPr>
              <a:t>UNIDAD DE TECNOLOGIAS DE LA INFORMACIÓN</a:t>
            </a:r>
          </a:p>
          <a:p>
            <a:pPr algn="ctr"/>
            <a:r>
              <a:rPr lang="es-ES" b="1" dirty="0">
                <a:solidFill>
                  <a:schemeClr val="tx1"/>
                </a:solidFill>
                <a:effectLst>
                  <a:outerShdw blurRad="38100" dist="38100" dir="2700000" algn="tl">
                    <a:srgbClr val="000000">
                      <a:alpha val="43137"/>
                    </a:srgbClr>
                  </a:outerShdw>
                </a:effectLst>
                <a:latin typeface="Arial Narrow" panose="020B0606020202030204" pitchFamily="34" charset="0"/>
              </a:rPr>
              <a:t>RED DE SALUD SATIPO</a:t>
            </a:r>
          </a:p>
        </p:txBody>
      </p:sp>
    </p:spTree>
    <p:extLst>
      <p:ext uri="{BB962C8B-B14F-4D97-AF65-F5344CB8AC3E}">
        <p14:creationId xmlns:p14="http://schemas.microsoft.com/office/powerpoint/2010/main" val="1168447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F5442-F992-AE97-C956-F8884E219844}"/>
            </a:ext>
          </a:extLst>
        </p:cNvPr>
        <p:cNvGrpSpPr/>
        <p:nvPr/>
      </p:nvGrpSpPr>
      <p:grpSpPr>
        <a:xfrm>
          <a:off x="0" y="0"/>
          <a:ext cx="0" cy="0"/>
          <a:chOff x="0" y="0"/>
          <a:chExt cx="0" cy="0"/>
        </a:xfrm>
      </p:grpSpPr>
      <p:sp>
        <p:nvSpPr>
          <p:cNvPr id="8" name="Título 1">
            <a:extLst>
              <a:ext uri="{FF2B5EF4-FFF2-40B4-BE49-F238E27FC236}">
                <a16:creationId xmlns:a16="http://schemas.microsoft.com/office/drawing/2014/main" id="{A44775A3-C405-AE2E-5B1E-2BEC1BED1A72}"/>
              </a:ext>
            </a:extLst>
          </p:cNvPr>
          <p:cNvSpPr>
            <a:spLocks noGrp="1"/>
          </p:cNvSpPr>
          <p:nvPr>
            <p:ph type="title"/>
          </p:nvPr>
        </p:nvSpPr>
        <p:spPr>
          <a:xfrm>
            <a:off x="1632805" y="642839"/>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1ª CONTROL JOVEN</a:t>
            </a:r>
          </a:p>
        </p:txBody>
      </p:sp>
      <p:pic>
        <p:nvPicPr>
          <p:cNvPr id="9" name="Imagen 8">
            <a:extLst>
              <a:ext uri="{FF2B5EF4-FFF2-40B4-BE49-F238E27FC236}">
                <a16:creationId xmlns:a16="http://schemas.microsoft.com/office/drawing/2014/main" id="{BD69182D-D829-F8E5-DE70-23FFC17132C6}"/>
              </a:ext>
            </a:extLst>
          </p:cNvPr>
          <p:cNvPicPr>
            <a:picLocks noChangeAspect="1"/>
          </p:cNvPicPr>
          <p:nvPr/>
        </p:nvPicPr>
        <p:blipFill>
          <a:blip r:embed="rId2"/>
          <a:stretch>
            <a:fillRect/>
          </a:stretch>
        </p:blipFill>
        <p:spPr>
          <a:xfrm>
            <a:off x="502062" y="1877927"/>
            <a:ext cx="11187875" cy="3630048"/>
          </a:xfrm>
          <a:prstGeom prst="rect">
            <a:avLst/>
          </a:prstGeom>
        </p:spPr>
      </p:pic>
      <p:sp>
        <p:nvSpPr>
          <p:cNvPr id="32" name="Rectángulo: esquinas redondeadas 31">
            <a:extLst>
              <a:ext uri="{FF2B5EF4-FFF2-40B4-BE49-F238E27FC236}">
                <a16:creationId xmlns:a16="http://schemas.microsoft.com/office/drawing/2014/main" id="{B48A3FA0-78CA-43F8-470F-AA6DC429F45B}"/>
              </a:ext>
            </a:extLst>
          </p:cNvPr>
          <p:cNvSpPr/>
          <p:nvPr/>
        </p:nvSpPr>
        <p:spPr>
          <a:xfrm>
            <a:off x="2933979" y="4638202"/>
            <a:ext cx="1571347" cy="2574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effectLst>
                  <a:outerShdw blurRad="38100" dist="38100" dir="2700000" algn="tl">
                    <a:srgbClr val="000000">
                      <a:alpha val="43137"/>
                    </a:srgbClr>
                  </a:outerShdw>
                </a:effectLst>
              </a:rPr>
              <a:t>En caso lo requiera</a:t>
            </a:r>
            <a:endParaRPr lang="es-PE" sz="1100" b="1" dirty="0">
              <a:effectLst>
                <a:outerShdw blurRad="38100" dist="38100" dir="2700000" algn="tl">
                  <a:srgbClr val="000000">
                    <a:alpha val="43137"/>
                  </a:srgbClr>
                </a:outerShdw>
              </a:effectLst>
            </a:endParaRPr>
          </a:p>
        </p:txBody>
      </p:sp>
      <p:cxnSp>
        <p:nvCxnSpPr>
          <p:cNvPr id="34" name="Conector recto de flecha 33">
            <a:extLst>
              <a:ext uri="{FF2B5EF4-FFF2-40B4-BE49-F238E27FC236}">
                <a16:creationId xmlns:a16="http://schemas.microsoft.com/office/drawing/2014/main" id="{412B1FE3-2A42-F1BC-4941-16D23E053FAF}"/>
              </a:ext>
            </a:extLst>
          </p:cNvPr>
          <p:cNvCxnSpPr>
            <a:cxnSpLocks/>
          </p:cNvCxnSpPr>
          <p:nvPr/>
        </p:nvCxnSpPr>
        <p:spPr>
          <a:xfrm>
            <a:off x="4505326" y="4766924"/>
            <a:ext cx="225492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0" name="Grupo 9">
            <a:extLst>
              <a:ext uri="{FF2B5EF4-FFF2-40B4-BE49-F238E27FC236}">
                <a16:creationId xmlns:a16="http://schemas.microsoft.com/office/drawing/2014/main" id="{E3A094BD-9ACE-E3DC-D2F3-D7C9764635C7}"/>
              </a:ext>
            </a:extLst>
          </p:cNvPr>
          <p:cNvGrpSpPr/>
          <p:nvPr/>
        </p:nvGrpSpPr>
        <p:grpSpPr>
          <a:xfrm>
            <a:off x="1243426" y="3201110"/>
            <a:ext cx="4412199" cy="1078637"/>
            <a:chOff x="1243426" y="3201110"/>
            <a:chExt cx="4412199" cy="1078637"/>
          </a:xfrm>
        </p:grpSpPr>
        <p:sp>
          <p:nvSpPr>
            <p:cNvPr id="16" name="Rectángulo: esquinas redondeadas 15">
              <a:extLst>
                <a:ext uri="{FF2B5EF4-FFF2-40B4-BE49-F238E27FC236}">
                  <a16:creationId xmlns:a16="http://schemas.microsoft.com/office/drawing/2014/main" id="{FD2F73B8-3E5E-0525-8C73-80690D5591F2}"/>
                </a:ext>
              </a:extLst>
            </p:cNvPr>
            <p:cNvSpPr/>
            <p:nvPr/>
          </p:nvSpPr>
          <p:spPr>
            <a:xfrm>
              <a:off x="1243426" y="3329836"/>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COLOCAR NOMBRES Y</a:t>
              </a:r>
              <a:r>
                <a:rPr lang="es-ES" sz="1050" b="1" kern="1200" baseline="0" dirty="0">
                  <a:solidFill>
                    <a:schemeClr val="bg1"/>
                  </a:solidFill>
                  <a:effectLst>
                    <a:outerShdw blurRad="38100" dist="38100" dir="2700000" algn="tl">
                      <a:srgbClr val="000000">
                        <a:alpha val="43137"/>
                      </a:srgbClr>
                    </a:outerShdw>
                  </a:effectLst>
                </a:rPr>
                <a:t> APELLIDOS, PESO, TALLA Y HEMOGLOBINA</a:t>
              </a:r>
              <a:endParaRPr lang="es-ES" sz="1050" b="1" kern="1200" dirty="0">
                <a:solidFill>
                  <a:schemeClr val="bg1"/>
                </a:solidFill>
                <a:effectLst>
                  <a:outerShdw blurRad="38100" dist="38100" dir="2700000" algn="tl">
                    <a:srgbClr val="000000">
                      <a:alpha val="43137"/>
                    </a:srgbClr>
                  </a:outerShdw>
                </a:effectLst>
              </a:endParaRPr>
            </a:p>
          </p:txBody>
        </p:sp>
        <p:cxnSp>
          <p:nvCxnSpPr>
            <p:cNvPr id="19" name="Conector recto de flecha 18">
              <a:extLst>
                <a:ext uri="{FF2B5EF4-FFF2-40B4-BE49-F238E27FC236}">
                  <a16:creationId xmlns:a16="http://schemas.microsoft.com/office/drawing/2014/main" id="{B52EF29B-1B56-A42B-CFA3-6CBD9AB4F447}"/>
                </a:ext>
              </a:extLst>
            </p:cNvPr>
            <p:cNvCxnSpPr>
              <a:cxnSpLocks/>
            </p:cNvCxnSpPr>
            <p:nvPr/>
          </p:nvCxnSpPr>
          <p:spPr>
            <a:xfrm flipV="1">
              <a:off x="3072223" y="3201110"/>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AB2E1F32-4F66-932C-E8A5-FDBF4B0F9BA3}"/>
                </a:ext>
              </a:extLst>
            </p:cNvPr>
            <p:cNvCxnSpPr>
              <a:cxnSpLocks/>
            </p:cNvCxnSpPr>
            <p:nvPr/>
          </p:nvCxnSpPr>
          <p:spPr>
            <a:xfrm>
              <a:off x="3072223" y="3740429"/>
              <a:ext cx="25834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1" name="Subtítulo 2">
            <a:extLst>
              <a:ext uri="{FF2B5EF4-FFF2-40B4-BE49-F238E27FC236}">
                <a16:creationId xmlns:a16="http://schemas.microsoft.com/office/drawing/2014/main" id="{C5FA3125-1892-741D-F76D-818B71E5C7B2}"/>
              </a:ext>
            </a:extLst>
          </p:cNvPr>
          <p:cNvSpPr txBox="1">
            <a:spLocks/>
          </p:cNvSpPr>
          <p:nvPr/>
        </p:nvSpPr>
        <p:spPr>
          <a:xfrm>
            <a:off x="1243426" y="5830472"/>
            <a:ext cx="10699051" cy="6235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S" sz="1600" b="1" dirty="0">
                <a:effectLst>
                  <a:outerShdw blurRad="38100" dist="38100" dir="2700000" algn="tl">
                    <a:srgbClr val="000000">
                      <a:alpha val="43137"/>
                    </a:srgbClr>
                  </a:outerShdw>
                </a:effectLst>
              </a:rPr>
              <a:t>NOTA: En caso sea diagnosticado en el control colocar dentro del control, no duplicar el Dosaje y la Suplementación, la Suplementación será con Valor </a:t>
            </a:r>
            <a:r>
              <a:rPr lang="es-ES" sz="1600" b="1" dirty="0" err="1">
                <a:effectLst>
                  <a:outerShdw blurRad="38100" dist="38100" dir="2700000" algn="tl">
                    <a:srgbClr val="000000">
                      <a:alpha val="43137"/>
                    </a:srgbClr>
                  </a:outerShdw>
                </a:effectLst>
              </a:rPr>
              <a:t>Lab</a:t>
            </a:r>
            <a:r>
              <a:rPr lang="es-ES" sz="1600" b="1" dirty="0">
                <a:effectLst>
                  <a:outerShdw blurRad="38100" dist="38100" dir="2700000" algn="tl">
                    <a:srgbClr val="000000">
                      <a:alpha val="43137"/>
                    </a:srgbClr>
                  </a:outerShdw>
                </a:effectLst>
              </a:rPr>
              <a:t> =‘1’</a:t>
            </a:r>
          </a:p>
        </p:txBody>
      </p:sp>
    </p:spTree>
    <p:extLst>
      <p:ext uri="{BB962C8B-B14F-4D97-AF65-F5344CB8AC3E}">
        <p14:creationId xmlns:p14="http://schemas.microsoft.com/office/powerpoint/2010/main" val="3711534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1E50BE4-1332-B476-993C-95E28B5C174A}"/>
              </a:ext>
            </a:extLst>
          </p:cNvPr>
          <p:cNvPicPr>
            <a:picLocks noChangeAspect="1"/>
          </p:cNvPicPr>
          <p:nvPr/>
        </p:nvPicPr>
        <p:blipFill>
          <a:blip r:embed="rId2"/>
          <a:stretch>
            <a:fillRect/>
          </a:stretch>
        </p:blipFill>
        <p:spPr>
          <a:xfrm>
            <a:off x="944988" y="1075883"/>
            <a:ext cx="10829925" cy="5705475"/>
          </a:xfrm>
          <a:prstGeom prst="rect">
            <a:avLst/>
          </a:prstGeom>
        </p:spPr>
      </p:pic>
      <p:sp>
        <p:nvSpPr>
          <p:cNvPr id="5" name="Título 1">
            <a:extLst>
              <a:ext uri="{FF2B5EF4-FFF2-40B4-BE49-F238E27FC236}">
                <a16:creationId xmlns:a16="http://schemas.microsoft.com/office/drawing/2014/main" id="{6EF3A6C2-642B-711D-1193-437F2D12432C}"/>
              </a:ext>
            </a:extLst>
          </p:cNvPr>
          <p:cNvSpPr>
            <a:spLocks noGrp="1"/>
          </p:cNvSpPr>
          <p:nvPr>
            <p:ph type="title"/>
          </p:nvPr>
        </p:nvSpPr>
        <p:spPr>
          <a:xfrm>
            <a:off x="1627930" y="350609"/>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2ª CONTROL JOVEN</a:t>
            </a:r>
          </a:p>
        </p:txBody>
      </p:sp>
      <p:sp>
        <p:nvSpPr>
          <p:cNvPr id="6" name="Rectángulo 5">
            <a:extLst>
              <a:ext uri="{FF2B5EF4-FFF2-40B4-BE49-F238E27FC236}">
                <a16:creationId xmlns:a16="http://schemas.microsoft.com/office/drawing/2014/main" id="{B4473C7C-94A6-F4ED-FF71-E94EC6F82F31}"/>
              </a:ext>
            </a:extLst>
          </p:cNvPr>
          <p:cNvSpPr/>
          <p:nvPr/>
        </p:nvSpPr>
        <p:spPr bwMode="auto">
          <a:xfrm>
            <a:off x="7033250" y="6275295"/>
            <a:ext cx="4818529" cy="506063"/>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lIns="18288" tIns="0" rIns="0" bIns="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200" b="1" dirty="0"/>
              <a:t>En</a:t>
            </a:r>
            <a:r>
              <a:rPr lang="es-ES" sz="1200" b="1" baseline="0" dirty="0"/>
              <a:t> caso encontrar algún </a:t>
            </a:r>
            <a:r>
              <a:rPr lang="es-ES" sz="1200" b="1" dirty="0"/>
              <a:t>Tamizaje</a:t>
            </a:r>
            <a:r>
              <a:rPr lang="es-ES" sz="1200" b="1" baseline="0" dirty="0"/>
              <a:t> positivo, derivar al Servicio de Salud Mental</a:t>
            </a:r>
            <a:endParaRPr lang="es-ES" sz="1200" b="1" dirty="0"/>
          </a:p>
        </p:txBody>
      </p:sp>
      <p:grpSp>
        <p:nvGrpSpPr>
          <p:cNvPr id="7" name="Grupo 6">
            <a:extLst>
              <a:ext uri="{FF2B5EF4-FFF2-40B4-BE49-F238E27FC236}">
                <a16:creationId xmlns:a16="http://schemas.microsoft.com/office/drawing/2014/main" id="{3E8D3325-7CA8-AA85-7B31-A5D9C8C9BAF8}"/>
              </a:ext>
            </a:extLst>
          </p:cNvPr>
          <p:cNvGrpSpPr/>
          <p:nvPr/>
        </p:nvGrpSpPr>
        <p:grpSpPr>
          <a:xfrm>
            <a:off x="1426306" y="2277566"/>
            <a:ext cx="4412199" cy="1078637"/>
            <a:chOff x="1243426" y="3201110"/>
            <a:chExt cx="4412199" cy="1078637"/>
          </a:xfrm>
        </p:grpSpPr>
        <p:sp>
          <p:nvSpPr>
            <p:cNvPr id="8" name="Rectángulo: esquinas redondeadas 7">
              <a:extLst>
                <a:ext uri="{FF2B5EF4-FFF2-40B4-BE49-F238E27FC236}">
                  <a16:creationId xmlns:a16="http://schemas.microsoft.com/office/drawing/2014/main" id="{6A63DB13-6851-1E74-155A-BD9E203C7AEF}"/>
                </a:ext>
              </a:extLst>
            </p:cNvPr>
            <p:cNvSpPr/>
            <p:nvPr/>
          </p:nvSpPr>
          <p:spPr>
            <a:xfrm>
              <a:off x="1243426" y="3329836"/>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COLOCAR NOMBRES Y</a:t>
              </a:r>
              <a:r>
                <a:rPr lang="es-ES" sz="1050" b="1" kern="1200" baseline="0" dirty="0">
                  <a:solidFill>
                    <a:schemeClr val="bg1"/>
                  </a:solidFill>
                  <a:effectLst>
                    <a:outerShdw blurRad="38100" dist="38100" dir="2700000" algn="tl">
                      <a:srgbClr val="000000">
                        <a:alpha val="43137"/>
                      </a:srgbClr>
                    </a:outerShdw>
                  </a:effectLst>
                </a:rPr>
                <a:t> APELLIDOS, PESO, TALLA</a:t>
              </a:r>
              <a:endParaRPr lang="es-ES" sz="1050" b="1" kern="1200" dirty="0">
                <a:solidFill>
                  <a:schemeClr val="bg1"/>
                </a:solidFill>
                <a:effectLst>
                  <a:outerShdw blurRad="38100" dist="38100" dir="2700000" algn="tl">
                    <a:srgbClr val="000000">
                      <a:alpha val="43137"/>
                    </a:srgbClr>
                  </a:outerShdw>
                </a:effectLst>
              </a:endParaRPr>
            </a:p>
          </p:txBody>
        </p:sp>
        <p:cxnSp>
          <p:nvCxnSpPr>
            <p:cNvPr id="9" name="Conector recto de flecha 8">
              <a:extLst>
                <a:ext uri="{FF2B5EF4-FFF2-40B4-BE49-F238E27FC236}">
                  <a16:creationId xmlns:a16="http://schemas.microsoft.com/office/drawing/2014/main" id="{492848DD-BAE6-91D3-26F5-8023735A1CE8}"/>
                </a:ext>
              </a:extLst>
            </p:cNvPr>
            <p:cNvCxnSpPr>
              <a:cxnSpLocks/>
            </p:cNvCxnSpPr>
            <p:nvPr/>
          </p:nvCxnSpPr>
          <p:spPr>
            <a:xfrm flipV="1">
              <a:off x="3072223" y="3201110"/>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7EFC7841-9745-6FA4-3517-0DD09BCA10B3}"/>
                </a:ext>
              </a:extLst>
            </p:cNvPr>
            <p:cNvCxnSpPr>
              <a:cxnSpLocks/>
            </p:cNvCxnSpPr>
            <p:nvPr/>
          </p:nvCxnSpPr>
          <p:spPr>
            <a:xfrm>
              <a:off x="3072223" y="3740429"/>
              <a:ext cx="25834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 name="Grupo 1">
            <a:extLst>
              <a:ext uri="{FF2B5EF4-FFF2-40B4-BE49-F238E27FC236}">
                <a16:creationId xmlns:a16="http://schemas.microsoft.com/office/drawing/2014/main" id="{1773C46D-CB45-806C-172E-BD72D52BC6B5}"/>
              </a:ext>
            </a:extLst>
          </p:cNvPr>
          <p:cNvGrpSpPr/>
          <p:nvPr/>
        </p:nvGrpSpPr>
        <p:grpSpPr>
          <a:xfrm>
            <a:off x="4366041" y="3570990"/>
            <a:ext cx="2290791" cy="1439922"/>
            <a:chOff x="3588801" y="3858768"/>
            <a:chExt cx="2290791" cy="1600200"/>
          </a:xfrm>
        </p:grpSpPr>
        <p:sp>
          <p:nvSpPr>
            <p:cNvPr id="3" name="Rectángulo: esquinas redondeadas 2">
              <a:extLst>
                <a:ext uri="{FF2B5EF4-FFF2-40B4-BE49-F238E27FC236}">
                  <a16:creationId xmlns:a16="http://schemas.microsoft.com/office/drawing/2014/main" id="{0F45D530-EBD6-DE2B-A265-19E8122E2D11}"/>
                </a:ext>
              </a:extLst>
            </p:cNvPr>
            <p:cNvSpPr/>
            <p:nvPr/>
          </p:nvSpPr>
          <p:spPr>
            <a:xfrm>
              <a:off x="3588801" y="4183912"/>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SOLO COLOCAR LOS TAMIZAJES QUE SE REALIZAN</a:t>
              </a:r>
            </a:p>
          </p:txBody>
        </p:sp>
        <p:sp>
          <p:nvSpPr>
            <p:cNvPr id="11" name="Abrir llave 10">
              <a:extLst>
                <a:ext uri="{FF2B5EF4-FFF2-40B4-BE49-F238E27FC236}">
                  <a16:creationId xmlns:a16="http://schemas.microsoft.com/office/drawing/2014/main" id="{EE6D1F0B-4D7E-6804-2407-006785A30F2C}"/>
                </a:ext>
              </a:extLst>
            </p:cNvPr>
            <p:cNvSpPr/>
            <p:nvPr/>
          </p:nvSpPr>
          <p:spPr>
            <a:xfrm>
              <a:off x="5559552" y="3858768"/>
              <a:ext cx="320040" cy="16002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extLst>
      <p:ext uri="{BB962C8B-B14F-4D97-AF65-F5344CB8AC3E}">
        <p14:creationId xmlns:p14="http://schemas.microsoft.com/office/powerpoint/2010/main" val="164371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upo 57">
            <a:extLst>
              <a:ext uri="{FF2B5EF4-FFF2-40B4-BE49-F238E27FC236}">
                <a16:creationId xmlns:a16="http://schemas.microsoft.com/office/drawing/2014/main" id="{0CE39FFE-3D23-A1CA-A2F1-92FF57EF1798}"/>
              </a:ext>
            </a:extLst>
          </p:cNvPr>
          <p:cNvGrpSpPr/>
          <p:nvPr/>
        </p:nvGrpSpPr>
        <p:grpSpPr>
          <a:xfrm>
            <a:off x="828986" y="451006"/>
            <a:ext cx="3177406" cy="6331390"/>
            <a:chOff x="828986" y="304702"/>
            <a:chExt cx="3177406" cy="6331390"/>
          </a:xfrm>
        </p:grpSpPr>
        <p:grpSp>
          <p:nvGrpSpPr>
            <p:cNvPr id="29" name="Grupo 28">
              <a:extLst>
                <a:ext uri="{FF2B5EF4-FFF2-40B4-BE49-F238E27FC236}">
                  <a16:creationId xmlns:a16="http://schemas.microsoft.com/office/drawing/2014/main" id="{F4478BC1-5FA4-8AA6-908D-9CAC35B9A67B}"/>
                </a:ext>
              </a:extLst>
            </p:cNvPr>
            <p:cNvGrpSpPr/>
            <p:nvPr/>
          </p:nvGrpSpPr>
          <p:grpSpPr>
            <a:xfrm>
              <a:off x="828986" y="703237"/>
              <a:ext cx="3177406" cy="5932855"/>
              <a:chOff x="828986" y="703237"/>
              <a:chExt cx="3177406" cy="5932855"/>
            </a:xfrm>
          </p:grpSpPr>
          <p:sp>
            <p:nvSpPr>
              <p:cNvPr id="4" name="Rectángulo: esquinas redondeadas 3">
                <a:extLst>
                  <a:ext uri="{FF2B5EF4-FFF2-40B4-BE49-F238E27FC236}">
                    <a16:creationId xmlns:a16="http://schemas.microsoft.com/office/drawing/2014/main" id="{50D49759-9F12-94AA-D52B-DA2D8EBAEC6F}"/>
                  </a:ext>
                </a:extLst>
              </p:cNvPr>
              <p:cNvSpPr/>
              <p:nvPr/>
            </p:nvSpPr>
            <p:spPr>
              <a:xfrm>
                <a:off x="828993" y="703237"/>
                <a:ext cx="3177399" cy="39969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1100" b="1" dirty="0">
                    <a:solidFill>
                      <a:schemeClr val="tx1"/>
                    </a:solidFill>
                  </a:rPr>
                  <a:t>Plan de Atención Integral de Salud (1)</a:t>
                </a:r>
              </a:p>
            </p:txBody>
          </p:sp>
          <p:sp>
            <p:nvSpPr>
              <p:cNvPr id="10" name="Rectángulo: esquinas redondeadas 9">
                <a:extLst>
                  <a:ext uri="{FF2B5EF4-FFF2-40B4-BE49-F238E27FC236}">
                    <a16:creationId xmlns:a16="http://schemas.microsoft.com/office/drawing/2014/main" id="{7CDE4252-C040-72AD-3B4C-4951CF5EAB91}"/>
                  </a:ext>
                </a:extLst>
              </p:cNvPr>
              <p:cNvSpPr/>
              <p:nvPr/>
            </p:nvSpPr>
            <p:spPr>
              <a:xfrm>
                <a:off x="828992" y="1232708"/>
                <a:ext cx="3177399" cy="39969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sz="1100" b="1" dirty="0">
                    <a:solidFill>
                      <a:schemeClr val="tx1"/>
                    </a:solidFill>
                  </a:rPr>
                  <a:t>Examen de Desarrollo del Adolescente (1)</a:t>
                </a:r>
              </a:p>
            </p:txBody>
          </p:sp>
          <p:sp>
            <p:nvSpPr>
              <p:cNvPr id="12" name="Rectángulo: esquinas redondeadas 11">
                <a:extLst>
                  <a:ext uri="{FF2B5EF4-FFF2-40B4-BE49-F238E27FC236}">
                    <a16:creationId xmlns:a16="http://schemas.microsoft.com/office/drawing/2014/main" id="{2006C142-9A9B-F343-7458-5EBD3DC66064}"/>
                  </a:ext>
                </a:extLst>
              </p:cNvPr>
              <p:cNvSpPr/>
              <p:nvPr/>
            </p:nvSpPr>
            <p:spPr>
              <a:xfrm>
                <a:off x="828988" y="1790458"/>
                <a:ext cx="3177399" cy="39969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sz="1100" b="1" dirty="0">
                    <a:solidFill>
                      <a:schemeClr val="tx1"/>
                    </a:solidFill>
                  </a:rPr>
                  <a:t>Dosaje de hemoglobina (hemoglobinómetro)</a:t>
                </a:r>
              </a:p>
            </p:txBody>
          </p:sp>
          <p:sp>
            <p:nvSpPr>
              <p:cNvPr id="14" name="Rectángulo: esquinas redondeadas 13">
                <a:extLst>
                  <a:ext uri="{FF2B5EF4-FFF2-40B4-BE49-F238E27FC236}">
                    <a16:creationId xmlns:a16="http://schemas.microsoft.com/office/drawing/2014/main" id="{3DA93133-120A-4F2F-A10A-38352778CB1F}"/>
                  </a:ext>
                </a:extLst>
              </p:cNvPr>
              <p:cNvSpPr/>
              <p:nvPr/>
            </p:nvSpPr>
            <p:spPr>
              <a:xfrm>
                <a:off x="828988" y="2348208"/>
                <a:ext cx="3177399" cy="399697"/>
              </a:xfrm>
              <a:prstGeom prst="roundRect">
                <a:avLst/>
              </a:prstGeom>
              <a:solidFill>
                <a:schemeClr val="accent1">
                  <a:lumMod val="40000"/>
                  <a:lumOff val="6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sz="1100" b="1" dirty="0">
                    <a:solidFill>
                      <a:schemeClr val="tx1"/>
                    </a:solidFill>
                  </a:rPr>
                  <a:t>Evaluación del desarrollo sexual según Tanner</a:t>
                </a:r>
              </a:p>
            </p:txBody>
          </p:sp>
          <p:sp>
            <p:nvSpPr>
              <p:cNvPr id="16" name="Rectángulo: esquinas redondeadas 15">
                <a:extLst>
                  <a:ext uri="{FF2B5EF4-FFF2-40B4-BE49-F238E27FC236}">
                    <a16:creationId xmlns:a16="http://schemas.microsoft.com/office/drawing/2014/main" id="{2D6646F7-47BC-DA24-9741-6EDEEF06B467}"/>
                  </a:ext>
                </a:extLst>
              </p:cNvPr>
              <p:cNvSpPr/>
              <p:nvPr/>
            </p:nvSpPr>
            <p:spPr>
              <a:xfrm>
                <a:off x="828988" y="2903746"/>
                <a:ext cx="3177399" cy="39969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1100" b="1" dirty="0">
                    <a:solidFill>
                      <a:schemeClr val="tx1"/>
                    </a:solidFill>
                  </a:rPr>
                  <a:t>Suplementación preventiva o terapéutica de Anemia</a:t>
                </a:r>
              </a:p>
            </p:txBody>
          </p:sp>
          <p:sp>
            <p:nvSpPr>
              <p:cNvPr id="18" name="Rectángulo: esquinas redondeadas 17">
                <a:extLst>
                  <a:ext uri="{FF2B5EF4-FFF2-40B4-BE49-F238E27FC236}">
                    <a16:creationId xmlns:a16="http://schemas.microsoft.com/office/drawing/2014/main" id="{7155547B-0319-2548-9875-638F182B0DFF}"/>
                  </a:ext>
                </a:extLst>
              </p:cNvPr>
              <p:cNvSpPr/>
              <p:nvPr/>
            </p:nvSpPr>
            <p:spPr>
              <a:xfrm>
                <a:off x="828987" y="3458028"/>
                <a:ext cx="3177399" cy="399697"/>
              </a:xfrm>
              <a:prstGeom prst="roundRect">
                <a:avLst/>
              </a:prstGeom>
              <a:solidFill>
                <a:schemeClr val="accent1">
                  <a:lumMod val="40000"/>
                  <a:lumOff val="6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sz="1100" b="1" dirty="0">
                    <a:solidFill>
                      <a:schemeClr val="tx1"/>
                    </a:solidFill>
                  </a:rPr>
                  <a:t>Evaluación clínica orientada a búsqueda de patologías.</a:t>
                </a:r>
              </a:p>
            </p:txBody>
          </p:sp>
          <p:sp>
            <p:nvSpPr>
              <p:cNvPr id="20" name="Rectángulo: esquinas redondeadas 19">
                <a:extLst>
                  <a:ext uri="{FF2B5EF4-FFF2-40B4-BE49-F238E27FC236}">
                    <a16:creationId xmlns:a16="http://schemas.microsoft.com/office/drawing/2014/main" id="{30BB1797-2207-DF4E-CFAF-B6F9D01C9B4E}"/>
                  </a:ext>
                </a:extLst>
              </p:cNvPr>
              <p:cNvSpPr/>
              <p:nvPr/>
            </p:nvSpPr>
            <p:spPr>
              <a:xfrm>
                <a:off x="828987" y="4012310"/>
                <a:ext cx="3177399" cy="39969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sz="1100" b="1" dirty="0">
                    <a:solidFill>
                      <a:schemeClr val="tx1"/>
                    </a:solidFill>
                  </a:rPr>
                  <a:t>Exámenes de laboratorio</a:t>
                </a:r>
              </a:p>
            </p:txBody>
          </p:sp>
          <p:sp>
            <p:nvSpPr>
              <p:cNvPr id="22" name="Rectángulo: esquinas redondeadas 21">
                <a:extLst>
                  <a:ext uri="{FF2B5EF4-FFF2-40B4-BE49-F238E27FC236}">
                    <a16:creationId xmlns:a16="http://schemas.microsoft.com/office/drawing/2014/main" id="{A110157C-34F1-499D-7362-FCBC3E505F54}"/>
                  </a:ext>
                </a:extLst>
              </p:cNvPr>
              <p:cNvSpPr/>
              <p:nvPr/>
            </p:nvSpPr>
            <p:spPr>
              <a:xfrm>
                <a:off x="828987" y="4566592"/>
                <a:ext cx="3177399" cy="39969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sz="1100" b="1" dirty="0">
                    <a:solidFill>
                      <a:schemeClr val="tx1"/>
                    </a:solidFill>
                  </a:rPr>
                  <a:t>Consejería salud sexual y reproductiva (1)</a:t>
                </a:r>
              </a:p>
            </p:txBody>
          </p:sp>
          <p:sp>
            <p:nvSpPr>
              <p:cNvPr id="24" name="Rectángulo: esquinas redondeadas 23">
                <a:extLst>
                  <a:ext uri="{FF2B5EF4-FFF2-40B4-BE49-F238E27FC236}">
                    <a16:creationId xmlns:a16="http://schemas.microsoft.com/office/drawing/2014/main" id="{982506D0-1C02-20E3-35B5-FB6CF94D7E13}"/>
                  </a:ext>
                </a:extLst>
              </p:cNvPr>
              <p:cNvSpPr/>
              <p:nvPr/>
            </p:nvSpPr>
            <p:spPr>
              <a:xfrm>
                <a:off x="828986" y="5120874"/>
                <a:ext cx="3177399" cy="39969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sz="1100" b="1" dirty="0">
                    <a:solidFill>
                      <a:schemeClr val="tx1"/>
                    </a:solidFill>
                  </a:rPr>
                  <a:t>Consejería nutricional o alimentación saludable (1)</a:t>
                </a:r>
              </a:p>
            </p:txBody>
          </p:sp>
          <p:sp>
            <p:nvSpPr>
              <p:cNvPr id="26" name="Rectángulo: esquinas redondeadas 25">
                <a:extLst>
                  <a:ext uri="{FF2B5EF4-FFF2-40B4-BE49-F238E27FC236}">
                    <a16:creationId xmlns:a16="http://schemas.microsoft.com/office/drawing/2014/main" id="{044EBFAB-4E36-CED7-5170-E3E53087305F}"/>
                  </a:ext>
                </a:extLst>
              </p:cNvPr>
              <p:cNvSpPr/>
              <p:nvPr/>
            </p:nvSpPr>
            <p:spPr>
              <a:xfrm>
                <a:off x="828986" y="5683348"/>
                <a:ext cx="3177399" cy="39969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1100" b="1" dirty="0">
                    <a:solidFill>
                      <a:schemeClr val="tx1"/>
                    </a:solidFill>
                  </a:rPr>
                  <a:t>Consejería Integral (1)</a:t>
                </a:r>
              </a:p>
            </p:txBody>
          </p:sp>
          <p:sp>
            <p:nvSpPr>
              <p:cNvPr id="28" name="Rectángulo: esquinas redondeadas 27">
                <a:extLst>
                  <a:ext uri="{FF2B5EF4-FFF2-40B4-BE49-F238E27FC236}">
                    <a16:creationId xmlns:a16="http://schemas.microsoft.com/office/drawing/2014/main" id="{04B11549-5D24-C70A-7D7B-CBA76252FCD3}"/>
                  </a:ext>
                </a:extLst>
              </p:cNvPr>
              <p:cNvSpPr/>
              <p:nvPr/>
            </p:nvSpPr>
            <p:spPr>
              <a:xfrm>
                <a:off x="828986" y="6236395"/>
                <a:ext cx="3177399" cy="399697"/>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100" b="1" dirty="0">
                    <a:solidFill>
                      <a:schemeClr val="tx1"/>
                    </a:solidFill>
                  </a:rPr>
                  <a:t>Atención estomatológica 1º consulta</a:t>
                </a:r>
              </a:p>
            </p:txBody>
          </p:sp>
        </p:grpSp>
        <p:sp>
          <p:nvSpPr>
            <p:cNvPr id="53" name="Rectángulo 52">
              <a:extLst>
                <a:ext uri="{FF2B5EF4-FFF2-40B4-BE49-F238E27FC236}">
                  <a16:creationId xmlns:a16="http://schemas.microsoft.com/office/drawing/2014/main" id="{3FD5473F-0F84-2A3A-D050-526B18418241}"/>
                </a:ext>
              </a:extLst>
            </p:cNvPr>
            <p:cNvSpPr/>
            <p:nvPr/>
          </p:nvSpPr>
          <p:spPr>
            <a:xfrm>
              <a:off x="1277043" y="304702"/>
              <a:ext cx="2023942" cy="2687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ln w="0"/>
                  <a:solidFill>
                    <a:schemeClr val="bg1"/>
                  </a:solidFill>
                  <a:effectLst>
                    <a:outerShdw blurRad="38100" dist="19050" dir="2700000" algn="tl" rotWithShape="0">
                      <a:schemeClr val="dk1">
                        <a:alpha val="40000"/>
                      </a:schemeClr>
                    </a:outerShdw>
                  </a:effectLst>
                </a:rPr>
                <a:t>1º CONTROL (SESIÓN)</a:t>
              </a:r>
            </a:p>
          </p:txBody>
        </p:sp>
      </p:grpSp>
      <p:grpSp>
        <p:nvGrpSpPr>
          <p:cNvPr id="59" name="Grupo 58">
            <a:extLst>
              <a:ext uri="{FF2B5EF4-FFF2-40B4-BE49-F238E27FC236}">
                <a16:creationId xmlns:a16="http://schemas.microsoft.com/office/drawing/2014/main" id="{2974458E-C77D-B107-D48A-1E5014E4A9BB}"/>
              </a:ext>
            </a:extLst>
          </p:cNvPr>
          <p:cNvGrpSpPr/>
          <p:nvPr/>
        </p:nvGrpSpPr>
        <p:grpSpPr>
          <a:xfrm>
            <a:off x="4705600" y="451006"/>
            <a:ext cx="3177406" cy="5765296"/>
            <a:chOff x="4676693" y="303868"/>
            <a:chExt cx="3177406" cy="5765296"/>
          </a:xfrm>
        </p:grpSpPr>
        <p:grpSp>
          <p:nvGrpSpPr>
            <p:cNvPr id="30" name="Grupo 29">
              <a:extLst>
                <a:ext uri="{FF2B5EF4-FFF2-40B4-BE49-F238E27FC236}">
                  <a16:creationId xmlns:a16="http://schemas.microsoft.com/office/drawing/2014/main" id="{840537B3-334B-5805-0A6B-F07E997918DB}"/>
                </a:ext>
              </a:extLst>
            </p:cNvPr>
            <p:cNvGrpSpPr/>
            <p:nvPr/>
          </p:nvGrpSpPr>
          <p:grpSpPr>
            <a:xfrm>
              <a:off x="4676693" y="703237"/>
              <a:ext cx="3177406" cy="5365927"/>
              <a:chOff x="828986" y="703237"/>
              <a:chExt cx="3177406" cy="5365927"/>
            </a:xfrm>
          </p:grpSpPr>
          <p:sp>
            <p:nvSpPr>
              <p:cNvPr id="31" name="Rectángulo: esquinas redondeadas 30">
                <a:extLst>
                  <a:ext uri="{FF2B5EF4-FFF2-40B4-BE49-F238E27FC236}">
                    <a16:creationId xmlns:a16="http://schemas.microsoft.com/office/drawing/2014/main" id="{5371BC2E-5D47-705F-3BED-739B0BA4F5EF}"/>
                  </a:ext>
                </a:extLst>
              </p:cNvPr>
              <p:cNvSpPr/>
              <p:nvPr/>
            </p:nvSpPr>
            <p:spPr>
              <a:xfrm>
                <a:off x="828993" y="703237"/>
                <a:ext cx="3177399" cy="39969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1100" b="1" dirty="0">
                    <a:solidFill>
                      <a:schemeClr val="tx1"/>
                    </a:solidFill>
                  </a:rPr>
                  <a:t>Examen de Desarrollo del Adolescente (2)</a:t>
                </a:r>
              </a:p>
            </p:txBody>
          </p:sp>
          <p:sp>
            <p:nvSpPr>
              <p:cNvPr id="32" name="Rectángulo: esquinas redondeadas 31">
                <a:extLst>
                  <a:ext uri="{FF2B5EF4-FFF2-40B4-BE49-F238E27FC236}">
                    <a16:creationId xmlns:a16="http://schemas.microsoft.com/office/drawing/2014/main" id="{109DBC17-E047-E777-AC2A-1B4E041B93E4}"/>
                  </a:ext>
                </a:extLst>
              </p:cNvPr>
              <p:cNvSpPr/>
              <p:nvPr/>
            </p:nvSpPr>
            <p:spPr>
              <a:xfrm>
                <a:off x="828992" y="1232708"/>
                <a:ext cx="3177399" cy="39969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sz="1100" b="1" dirty="0">
                    <a:solidFill>
                      <a:schemeClr val="tx1"/>
                    </a:solidFill>
                  </a:rPr>
                  <a:t>Evaluación del desarrollo psicosocial</a:t>
                </a:r>
              </a:p>
            </p:txBody>
          </p:sp>
          <p:sp>
            <p:nvSpPr>
              <p:cNvPr id="33" name="Rectángulo: esquinas redondeadas 32">
                <a:extLst>
                  <a:ext uri="{FF2B5EF4-FFF2-40B4-BE49-F238E27FC236}">
                    <a16:creationId xmlns:a16="http://schemas.microsoft.com/office/drawing/2014/main" id="{C8059501-0878-FA1B-7F73-47AFFE13DBFA}"/>
                  </a:ext>
                </a:extLst>
              </p:cNvPr>
              <p:cNvSpPr/>
              <p:nvPr/>
            </p:nvSpPr>
            <p:spPr>
              <a:xfrm>
                <a:off x="828988" y="1790458"/>
                <a:ext cx="3177399" cy="95051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sz="1100" b="1" dirty="0">
                    <a:solidFill>
                      <a:schemeClr val="tx1"/>
                    </a:solidFill>
                  </a:rPr>
                  <a:t>Tamizaje de detección de depresión (PSC), detección de riesgo intento suicida. Detección consumo alcohol Audit –C, drogas y tabaco</a:t>
                </a:r>
              </a:p>
            </p:txBody>
          </p:sp>
          <p:sp>
            <p:nvSpPr>
              <p:cNvPr id="35" name="Rectángulo: esquinas redondeadas 34">
                <a:extLst>
                  <a:ext uri="{FF2B5EF4-FFF2-40B4-BE49-F238E27FC236}">
                    <a16:creationId xmlns:a16="http://schemas.microsoft.com/office/drawing/2014/main" id="{4242663A-E406-D3AA-2415-088A7D2166A7}"/>
                  </a:ext>
                </a:extLst>
              </p:cNvPr>
              <p:cNvSpPr/>
              <p:nvPr/>
            </p:nvSpPr>
            <p:spPr>
              <a:xfrm>
                <a:off x="828988" y="2903746"/>
                <a:ext cx="3177399" cy="39969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1100" b="1" dirty="0">
                    <a:solidFill>
                      <a:schemeClr val="tx1"/>
                    </a:solidFill>
                  </a:rPr>
                  <a:t>Aplicación de Cuestionario de habilidades sociales</a:t>
                </a:r>
              </a:p>
            </p:txBody>
          </p:sp>
          <p:sp>
            <p:nvSpPr>
              <p:cNvPr id="36" name="Rectángulo: esquinas redondeadas 35">
                <a:extLst>
                  <a:ext uri="{FF2B5EF4-FFF2-40B4-BE49-F238E27FC236}">
                    <a16:creationId xmlns:a16="http://schemas.microsoft.com/office/drawing/2014/main" id="{485FF139-D074-63A4-4221-790D3DA8129E}"/>
                  </a:ext>
                </a:extLst>
              </p:cNvPr>
              <p:cNvSpPr/>
              <p:nvPr/>
            </p:nvSpPr>
            <p:spPr>
              <a:xfrm>
                <a:off x="828987" y="3458028"/>
                <a:ext cx="3177399" cy="399697"/>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100" b="1" dirty="0">
                    <a:solidFill>
                      <a:schemeClr val="tx1"/>
                    </a:solidFill>
                  </a:rPr>
                  <a:t>Cuestionario de ira, irritabilidad y cólera</a:t>
                </a:r>
              </a:p>
            </p:txBody>
          </p:sp>
          <p:sp>
            <p:nvSpPr>
              <p:cNvPr id="37" name="Rectángulo: esquinas redondeadas 36">
                <a:extLst>
                  <a:ext uri="{FF2B5EF4-FFF2-40B4-BE49-F238E27FC236}">
                    <a16:creationId xmlns:a16="http://schemas.microsoft.com/office/drawing/2014/main" id="{765A7791-D8C4-1BE9-4B58-F1CB3B3E71D2}"/>
                  </a:ext>
                </a:extLst>
              </p:cNvPr>
              <p:cNvSpPr/>
              <p:nvPr/>
            </p:nvSpPr>
            <p:spPr>
              <a:xfrm>
                <a:off x="828987" y="4012310"/>
                <a:ext cx="3177399" cy="39969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sz="1100" b="1" dirty="0">
                    <a:solidFill>
                      <a:schemeClr val="tx1"/>
                    </a:solidFill>
                  </a:rPr>
                  <a:t>Tamizaje de violencia familiar y maltrato</a:t>
                </a:r>
              </a:p>
            </p:txBody>
          </p:sp>
          <p:sp>
            <p:nvSpPr>
              <p:cNvPr id="38" name="Rectángulo: esquinas redondeadas 37">
                <a:extLst>
                  <a:ext uri="{FF2B5EF4-FFF2-40B4-BE49-F238E27FC236}">
                    <a16:creationId xmlns:a16="http://schemas.microsoft.com/office/drawing/2014/main" id="{5C7DB41F-85A2-F66D-3C02-10EE306D319C}"/>
                  </a:ext>
                </a:extLst>
              </p:cNvPr>
              <p:cNvSpPr/>
              <p:nvPr/>
            </p:nvSpPr>
            <p:spPr>
              <a:xfrm>
                <a:off x="828987" y="4566592"/>
                <a:ext cx="3177399" cy="39969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sz="1100" b="1" dirty="0">
                    <a:solidFill>
                      <a:schemeClr val="tx1"/>
                    </a:solidFill>
                  </a:rPr>
                  <a:t>Identificación de  factores de riesgo y de protección</a:t>
                </a:r>
              </a:p>
            </p:txBody>
          </p:sp>
          <p:sp>
            <p:nvSpPr>
              <p:cNvPr id="39" name="Rectángulo: esquinas redondeadas 38">
                <a:extLst>
                  <a:ext uri="{FF2B5EF4-FFF2-40B4-BE49-F238E27FC236}">
                    <a16:creationId xmlns:a16="http://schemas.microsoft.com/office/drawing/2014/main" id="{2CACD836-8708-BA0F-2B99-9691178FB379}"/>
                  </a:ext>
                </a:extLst>
              </p:cNvPr>
              <p:cNvSpPr/>
              <p:nvPr/>
            </p:nvSpPr>
            <p:spPr>
              <a:xfrm>
                <a:off x="828986" y="5120874"/>
                <a:ext cx="3177399" cy="39969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sz="1100" b="1" dirty="0">
                    <a:solidFill>
                      <a:schemeClr val="tx1"/>
                    </a:solidFill>
                  </a:rPr>
                  <a:t>Consejería de prevención en riesgos en salud mental</a:t>
                </a:r>
              </a:p>
            </p:txBody>
          </p:sp>
          <p:sp>
            <p:nvSpPr>
              <p:cNvPr id="41" name="Rectángulo: esquinas redondeadas 40">
                <a:extLst>
                  <a:ext uri="{FF2B5EF4-FFF2-40B4-BE49-F238E27FC236}">
                    <a16:creationId xmlns:a16="http://schemas.microsoft.com/office/drawing/2014/main" id="{760E41B8-CB37-6AED-F72B-7E35DF3F1D07}"/>
                  </a:ext>
                </a:extLst>
              </p:cNvPr>
              <p:cNvSpPr/>
              <p:nvPr/>
            </p:nvSpPr>
            <p:spPr>
              <a:xfrm>
                <a:off x="828986" y="5669467"/>
                <a:ext cx="3177399" cy="399697"/>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100" b="1" dirty="0">
                    <a:solidFill>
                      <a:schemeClr val="tx1"/>
                    </a:solidFill>
                  </a:rPr>
                  <a:t>Atención estomatológica 2º consulta</a:t>
                </a:r>
              </a:p>
            </p:txBody>
          </p:sp>
        </p:grpSp>
        <p:sp>
          <p:nvSpPr>
            <p:cNvPr id="55" name="Rectángulo 54">
              <a:extLst>
                <a:ext uri="{FF2B5EF4-FFF2-40B4-BE49-F238E27FC236}">
                  <a16:creationId xmlns:a16="http://schemas.microsoft.com/office/drawing/2014/main" id="{EF61860A-120A-0C7B-2712-BBCA1E2CAB5C}"/>
                </a:ext>
              </a:extLst>
            </p:cNvPr>
            <p:cNvSpPr/>
            <p:nvPr/>
          </p:nvSpPr>
          <p:spPr>
            <a:xfrm>
              <a:off x="5286223" y="303868"/>
              <a:ext cx="2023942" cy="2687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ln w="0"/>
                  <a:solidFill>
                    <a:schemeClr val="bg1"/>
                  </a:solidFill>
                  <a:effectLst>
                    <a:outerShdw blurRad="38100" dist="19050" dir="2700000" algn="tl" rotWithShape="0">
                      <a:schemeClr val="dk1">
                        <a:alpha val="40000"/>
                      </a:schemeClr>
                    </a:outerShdw>
                  </a:effectLst>
                </a:rPr>
                <a:t>2º CONTROL (SESIÓN)</a:t>
              </a:r>
            </a:p>
          </p:txBody>
        </p:sp>
      </p:grpSp>
      <p:grpSp>
        <p:nvGrpSpPr>
          <p:cNvPr id="60" name="Grupo 59">
            <a:extLst>
              <a:ext uri="{FF2B5EF4-FFF2-40B4-BE49-F238E27FC236}">
                <a16:creationId xmlns:a16="http://schemas.microsoft.com/office/drawing/2014/main" id="{57176BA2-85C0-3D47-5DA4-64A9DEE1FDD5}"/>
              </a:ext>
            </a:extLst>
          </p:cNvPr>
          <p:cNvGrpSpPr/>
          <p:nvPr/>
        </p:nvGrpSpPr>
        <p:grpSpPr>
          <a:xfrm>
            <a:off x="8524399" y="444746"/>
            <a:ext cx="3177407" cy="5210607"/>
            <a:chOff x="8524399" y="309964"/>
            <a:chExt cx="3177407" cy="5210607"/>
          </a:xfrm>
        </p:grpSpPr>
        <p:grpSp>
          <p:nvGrpSpPr>
            <p:cNvPr id="42" name="Grupo 41">
              <a:extLst>
                <a:ext uri="{FF2B5EF4-FFF2-40B4-BE49-F238E27FC236}">
                  <a16:creationId xmlns:a16="http://schemas.microsoft.com/office/drawing/2014/main" id="{A0B83AF6-E6D2-4904-279D-15687C4464E1}"/>
                </a:ext>
              </a:extLst>
            </p:cNvPr>
            <p:cNvGrpSpPr/>
            <p:nvPr/>
          </p:nvGrpSpPr>
          <p:grpSpPr>
            <a:xfrm>
              <a:off x="8524399" y="703237"/>
              <a:ext cx="3177407" cy="4817334"/>
              <a:chOff x="828985" y="703237"/>
              <a:chExt cx="3177407" cy="4817334"/>
            </a:xfrm>
          </p:grpSpPr>
          <p:sp>
            <p:nvSpPr>
              <p:cNvPr id="43" name="Rectángulo: esquinas redondeadas 42">
                <a:extLst>
                  <a:ext uri="{FF2B5EF4-FFF2-40B4-BE49-F238E27FC236}">
                    <a16:creationId xmlns:a16="http://schemas.microsoft.com/office/drawing/2014/main" id="{4F22E835-775C-F295-D033-1C4433A2E8A5}"/>
                  </a:ext>
                </a:extLst>
              </p:cNvPr>
              <p:cNvSpPr/>
              <p:nvPr/>
            </p:nvSpPr>
            <p:spPr>
              <a:xfrm>
                <a:off x="828993" y="703237"/>
                <a:ext cx="3177399" cy="39969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1100" b="1" dirty="0">
                    <a:solidFill>
                      <a:schemeClr val="tx1"/>
                    </a:solidFill>
                  </a:rPr>
                  <a:t>Examen de Desarrollo del Adolescente (3)</a:t>
                </a:r>
              </a:p>
            </p:txBody>
          </p:sp>
          <p:sp>
            <p:nvSpPr>
              <p:cNvPr id="44" name="Rectángulo: esquinas redondeadas 43">
                <a:extLst>
                  <a:ext uri="{FF2B5EF4-FFF2-40B4-BE49-F238E27FC236}">
                    <a16:creationId xmlns:a16="http://schemas.microsoft.com/office/drawing/2014/main" id="{BF4DFBDD-B54B-CE60-78FA-92C20A83E6DA}"/>
                  </a:ext>
                </a:extLst>
              </p:cNvPr>
              <p:cNvSpPr/>
              <p:nvPr/>
            </p:nvSpPr>
            <p:spPr>
              <a:xfrm>
                <a:off x="828992" y="1232708"/>
                <a:ext cx="3177399" cy="39969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sz="1100" b="1" dirty="0">
                    <a:solidFill>
                      <a:schemeClr val="tx1"/>
                    </a:solidFill>
                  </a:rPr>
                  <a:t>Evaluación nutricional Antropométrica (IMC para la edad y talla)</a:t>
                </a:r>
              </a:p>
            </p:txBody>
          </p:sp>
          <p:sp>
            <p:nvSpPr>
              <p:cNvPr id="45" name="Rectángulo: esquinas redondeadas 44">
                <a:extLst>
                  <a:ext uri="{FF2B5EF4-FFF2-40B4-BE49-F238E27FC236}">
                    <a16:creationId xmlns:a16="http://schemas.microsoft.com/office/drawing/2014/main" id="{B01201FE-5B73-4F0B-F873-FF6DEF23A5CB}"/>
                  </a:ext>
                </a:extLst>
              </p:cNvPr>
              <p:cNvSpPr/>
              <p:nvPr/>
            </p:nvSpPr>
            <p:spPr>
              <a:xfrm>
                <a:off x="828988" y="1790458"/>
                <a:ext cx="3177399" cy="40442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sz="1100" b="1" dirty="0">
                    <a:solidFill>
                      <a:schemeClr val="tx1"/>
                    </a:solidFill>
                  </a:rPr>
                  <a:t>Evaluación del riesgo cardiovascular con perímetro abdominal</a:t>
                </a:r>
              </a:p>
            </p:txBody>
          </p:sp>
          <p:sp>
            <p:nvSpPr>
              <p:cNvPr id="46" name="Rectángulo: esquinas redondeadas 45">
                <a:extLst>
                  <a:ext uri="{FF2B5EF4-FFF2-40B4-BE49-F238E27FC236}">
                    <a16:creationId xmlns:a16="http://schemas.microsoft.com/office/drawing/2014/main" id="{7AE34674-2038-8B57-8086-BAB72412B46C}"/>
                  </a:ext>
                </a:extLst>
              </p:cNvPr>
              <p:cNvSpPr/>
              <p:nvPr/>
            </p:nvSpPr>
            <p:spPr>
              <a:xfrm>
                <a:off x="828986" y="2346370"/>
                <a:ext cx="3177399" cy="399697"/>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ES" sz="1100" b="1" dirty="0">
                    <a:solidFill>
                      <a:schemeClr val="tx1"/>
                    </a:solidFill>
                  </a:rPr>
                  <a:t>Evaluación físico - postural</a:t>
                </a:r>
              </a:p>
            </p:txBody>
          </p:sp>
          <p:sp>
            <p:nvSpPr>
              <p:cNvPr id="47" name="Rectángulo: esquinas redondeadas 46">
                <a:extLst>
                  <a:ext uri="{FF2B5EF4-FFF2-40B4-BE49-F238E27FC236}">
                    <a16:creationId xmlns:a16="http://schemas.microsoft.com/office/drawing/2014/main" id="{1651C352-AA10-1194-832A-0B8874ECC691}"/>
                  </a:ext>
                </a:extLst>
              </p:cNvPr>
              <p:cNvSpPr/>
              <p:nvPr/>
            </p:nvSpPr>
            <p:spPr>
              <a:xfrm>
                <a:off x="828986" y="2884433"/>
                <a:ext cx="3177399" cy="399697"/>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100" b="1" dirty="0">
                    <a:solidFill>
                      <a:schemeClr val="tx1"/>
                    </a:solidFill>
                  </a:rPr>
                  <a:t>Evaluación de la agudeza visual y auditiva</a:t>
                </a:r>
              </a:p>
            </p:txBody>
          </p:sp>
          <p:sp>
            <p:nvSpPr>
              <p:cNvPr id="48" name="Rectángulo: esquinas redondeadas 47">
                <a:extLst>
                  <a:ext uri="{FF2B5EF4-FFF2-40B4-BE49-F238E27FC236}">
                    <a16:creationId xmlns:a16="http://schemas.microsoft.com/office/drawing/2014/main" id="{8D21728B-3995-C793-3A0A-B79F22655347}"/>
                  </a:ext>
                </a:extLst>
              </p:cNvPr>
              <p:cNvSpPr/>
              <p:nvPr/>
            </p:nvSpPr>
            <p:spPr>
              <a:xfrm>
                <a:off x="828987" y="4012310"/>
                <a:ext cx="3177399" cy="39969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sz="1100" b="1" dirty="0">
                    <a:solidFill>
                      <a:schemeClr val="tx1"/>
                    </a:solidFill>
                  </a:rPr>
                  <a:t>Otras atenciones complementarias</a:t>
                </a:r>
              </a:p>
            </p:txBody>
          </p:sp>
          <p:sp>
            <p:nvSpPr>
              <p:cNvPr id="49" name="Rectángulo: esquinas redondeadas 48">
                <a:extLst>
                  <a:ext uri="{FF2B5EF4-FFF2-40B4-BE49-F238E27FC236}">
                    <a16:creationId xmlns:a16="http://schemas.microsoft.com/office/drawing/2014/main" id="{ACCD2378-42D4-A720-6800-0EB8A85DA33A}"/>
                  </a:ext>
                </a:extLst>
              </p:cNvPr>
              <p:cNvSpPr/>
              <p:nvPr/>
            </p:nvSpPr>
            <p:spPr>
              <a:xfrm>
                <a:off x="828987" y="4566592"/>
                <a:ext cx="3177399" cy="39969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ES" sz="1100" b="1" dirty="0">
                    <a:solidFill>
                      <a:schemeClr val="tx1"/>
                    </a:solidFill>
                  </a:rPr>
                  <a:t>Administración de antiparasitarias</a:t>
                </a:r>
              </a:p>
            </p:txBody>
          </p:sp>
          <p:sp>
            <p:nvSpPr>
              <p:cNvPr id="50" name="Rectángulo: esquinas redondeadas 49">
                <a:extLst>
                  <a:ext uri="{FF2B5EF4-FFF2-40B4-BE49-F238E27FC236}">
                    <a16:creationId xmlns:a16="http://schemas.microsoft.com/office/drawing/2014/main" id="{912F1CA0-A3B4-B03E-7D0F-F6CEDEB19EAA}"/>
                  </a:ext>
                </a:extLst>
              </p:cNvPr>
              <p:cNvSpPr/>
              <p:nvPr/>
            </p:nvSpPr>
            <p:spPr>
              <a:xfrm>
                <a:off x="828986" y="5120874"/>
                <a:ext cx="3177399" cy="399697"/>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sz="1100" b="1" dirty="0">
                    <a:solidFill>
                      <a:schemeClr val="tx1"/>
                    </a:solidFill>
                  </a:rPr>
                  <a:t>Plan de Atención Integral de Salud (TA)</a:t>
                </a:r>
              </a:p>
            </p:txBody>
          </p:sp>
          <p:sp>
            <p:nvSpPr>
              <p:cNvPr id="52" name="Rectángulo: esquinas redondeadas 51">
                <a:extLst>
                  <a:ext uri="{FF2B5EF4-FFF2-40B4-BE49-F238E27FC236}">
                    <a16:creationId xmlns:a16="http://schemas.microsoft.com/office/drawing/2014/main" id="{9A6BE5DB-FDF2-0B01-8598-C1B06299F74E}"/>
                  </a:ext>
                </a:extLst>
              </p:cNvPr>
              <p:cNvSpPr/>
              <p:nvPr/>
            </p:nvSpPr>
            <p:spPr>
              <a:xfrm>
                <a:off x="828985" y="3458027"/>
                <a:ext cx="3177399" cy="399697"/>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100" b="1" dirty="0">
                    <a:solidFill>
                      <a:schemeClr val="tx1"/>
                    </a:solidFill>
                  </a:rPr>
                  <a:t>Consejería Integral terminada (TA)</a:t>
                </a:r>
              </a:p>
            </p:txBody>
          </p:sp>
        </p:grpSp>
        <p:sp>
          <p:nvSpPr>
            <p:cNvPr id="57" name="Rectángulo 56">
              <a:extLst>
                <a:ext uri="{FF2B5EF4-FFF2-40B4-BE49-F238E27FC236}">
                  <a16:creationId xmlns:a16="http://schemas.microsoft.com/office/drawing/2014/main" id="{9C4FCFE3-5457-DD79-BEBF-579B3A6E55A3}"/>
                </a:ext>
              </a:extLst>
            </p:cNvPr>
            <p:cNvSpPr/>
            <p:nvPr/>
          </p:nvSpPr>
          <p:spPr>
            <a:xfrm>
              <a:off x="9023071" y="309964"/>
              <a:ext cx="2023942" cy="2687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ln w="0"/>
                  <a:solidFill>
                    <a:schemeClr val="bg1"/>
                  </a:solidFill>
                  <a:effectLst>
                    <a:outerShdw blurRad="38100" dist="19050" dir="2700000" algn="tl" rotWithShape="0">
                      <a:schemeClr val="dk1">
                        <a:alpha val="40000"/>
                      </a:schemeClr>
                    </a:outerShdw>
                  </a:effectLst>
                </a:rPr>
                <a:t>3º CONTROL (SESIÓN)</a:t>
              </a:r>
            </a:p>
          </p:txBody>
        </p:sp>
      </p:grpSp>
    </p:spTree>
    <p:extLst>
      <p:ext uri="{BB962C8B-B14F-4D97-AF65-F5344CB8AC3E}">
        <p14:creationId xmlns:p14="http://schemas.microsoft.com/office/powerpoint/2010/main" val="2106247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28B97AD-FCA3-F8E0-E999-A58C6B0B2D6E}"/>
              </a:ext>
            </a:extLst>
          </p:cNvPr>
          <p:cNvSpPr>
            <a:spLocks noGrp="1"/>
          </p:cNvSpPr>
          <p:nvPr>
            <p:ph type="title"/>
          </p:nvPr>
        </p:nvSpPr>
        <p:spPr>
          <a:xfrm>
            <a:off x="1019175" y="7312"/>
            <a:ext cx="9464040" cy="42245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3ª CONTROL JOVEN</a:t>
            </a:r>
          </a:p>
        </p:txBody>
      </p:sp>
      <p:pic>
        <p:nvPicPr>
          <p:cNvPr id="8" name="Imagen 7">
            <a:extLst>
              <a:ext uri="{FF2B5EF4-FFF2-40B4-BE49-F238E27FC236}">
                <a16:creationId xmlns:a16="http://schemas.microsoft.com/office/drawing/2014/main" id="{2DFFDC03-E3B2-838E-C4C2-D6A9BB750928}"/>
              </a:ext>
            </a:extLst>
          </p:cNvPr>
          <p:cNvPicPr>
            <a:picLocks noChangeAspect="1"/>
          </p:cNvPicPr>
          <p:nvPr/>
        </p:nvPicPr>
        <p:blipFill>
          <a:blip r:embed="rId2"/>
          <a:srcRect b="7600"/>
          <a:stretch/>
        </p:blipFill>
        <p:spPr>
          <a:xfrm>
            <a:off x="474790" y="539496"/>
            <a:ext cx="10251122" cy="6227064"/>
          </a:xfrm>
          <a:prstGeom prst="rect">
            <a:avLst/>
          </a:prstGeom>
        </p:spPr>
      </p:pic>
      <p:grpSp>
        <p:nvGrpSpPr>
          <p:cNvPr id="9" name="Grupo 8">
            <a:extLst>
              <a:ext uri="{FF2B5EF4-FFF2-40B4-BE49-F238E27FC236}">
                <a16:creationId xmlns:a16="http://schemas.microsoft.com/office/drawing/2014/main" id="{DA8C7258-BFBA-8A72-EB2E-799FCD3A0402}"/>
              </a:ext>
            </a:extLst>
          </p:cNvPr>
          <p:cNvGrpSpPr/>
          <p:nvPr/>
        </p:nvGrpSpPr>
        <p:grpSpPr>
          <a:xfrm>
            <a:off x="859378" y="1088846"/>
            <a:ext cx="4412199" cy="1078637"/>
            <a:chOff x="1243426" y="3201110"/>
            <a:chExt cx="4412199" cy="1078637"/>
          </a:xfrm>
        </p:grpSpPr>
        <p:sp>
          <p:nvSpPr>
            <p:cNvPr id="10" name="Rectángulo: esquinas redondeadas 9">
              <a:extLst>
                <a:ext uri="{FF2B5EF4-FFF2-40B4-BE49-F238E27FC236}">
                  <a16:creationId xmlns:a16="http://schemas.microsoft.com/office/drawing/2014/main" id="{E9CC7340-F00C-F516-4BDC-161BEA68E1B1}"/>
                </a:ext>
              </a:extLst>
            </p:cNvPr>
            <p:cNvSpPr/>
            <p:nvPr/>
          </p:nvSpPr>
          <p:spPr>
            <a:xfrm>
              <a:off x="1243426" y="3329836"/>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COLOCAR NOMBRES Y</a:t>
              </a:r>
              <a:r>
                <a:rPr lang="es-ES" sz="1050" b="1" kern="1200" baseline="0" dirty="0">
                  <a:solidFill>
                    <a:schemeClr val="bg1"/>
                  </a:solidFill>
                  <a:effectLst>
                    <a:outerShdw blurRad="38100" dist="38100" dir="2700000" algn="tl">
                      <a:srgbClr val="000000">
                        <a:alpha val="43137"/>
                      </a:srgbClr>
                    </a:outerShdw>
                  </a:effectLst>
                </a:rPr>
                <a:t> APELLIDOS, PESO, TALLA</a:t>
              </a:r>
              <a:endParaRPr lang="es-ES" sz="1050" b="1" kern="1200" dirty="0">
                <a:solidFill>
                  <a:schemeClr val="bg1"/>
                </a:solidFill>
                <a:effectLst>
                  <a:outerShdw blurRad="38100" dist="38100" dir="2700000" algn="tl">
                    <a:srgbClr val="000000">
                      <a:alpha val="43137"/>
                    </a:srgbClr>
                  </a:outerShdw>
                </a:effectLst>
              </a:endParaRPr>
            </a:p>
          </p:txBody>
        </p:sp>
        <p:cxnSp>
          <p:nvCxnSpPr>
            <p:cNvPr id="11" name="Conector recto de flecha 10">
              <a:extLst>
                <a:ext uri="{FF2B5EF4-FFF2-40B4-BE49-F238E27FC236}">
                  <a16:creationId xmlns:a16="http://schemas.microsoft.com/office/drawing/2014/main" id="{87135583-D12A-95E3-D295-C0179BD4A5F6}"/>
                </a:ext>
              </a:extLst>
            </p:cNvPr>
            <p:cNvCxnSpPr>
              <a:cxnSpLocks/>
            </p:cNvCxnSpPr>
            <p:nvPr/>
          </p:nvCxnSpPr>
          <p:spPr>
            <a:xfrm flipV="1">
              <a:off x="3072223" y="3201110"/>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AA5ADC3D-C754-6374-AF71-387405FEAB9D}"/>
                </a:ext>
              </a:extLst>
            </p:cNvPr>
            <p:cNvCxnSpPr>
              <a:cxnSpLocks/>
            </p:cNvCxnSpPr>
            <p:nvPr/>
          </p:nvCxnSpPr>
          <p:spPr>
            <a:xfrm>
              <a:off x="3072223" y="3740429"/>
              <a:ext cx="25834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Rectángulo redondeado 23">
            <a:extLst>
              <a:ext uri="{FF2B5EF4-FFF2-40B4-BE49-F238E27FC236}">
                <a16:creationId xmlns:a16="http://schemas.microsoft.com/office/drawing/2014/main" id="{00000000-0008-0000-0100-000018000000}"/>
              </a:ext>
            </a:extLst>
          </p:cNvPr>
          <p:cNvSpPr/>
          <p:nvPr/>
        </p:nvSpPr>
        <p:spPr bwMode="auto">
          <a:xfrm>
            <a:off x="10264138" y="351992"/>
            <a:ext cx="1705358" cy="65384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square" lIns="18288" tIns="0" rIns="0" bIns="0" rtlCol="0" anchor="t"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ES" sz="900" b="1" dirty="0">
                <a:effectLst>
                  <a:outerShdw blurRad="38100" dist="38100" dir="2700000" algn="tl">
                    <a:srgbClr val="000000">
                      <a:alpha val="43137"/>
                    </a:srgbClr>
                  </a:outerShdw>
                </a:effectLst>
              </a:rPr>
              <a:t>COLOCAR LOS VALOR LAB:-</a:t>
            </a:r>
          </a:p>
          <a:p>
            <a:pPr algn="l"/>
            <a:r>
              <a:rPr lang="es-ES" sz="900" b="1" baseline="0" dirty="0">
                <a:effectLst>
                  <a:outerShdw blurRad="38100" dist="38100" dir="2700000" algn="tl">
                    <a:srgbClr val="000000">
                      <a:alpha val="43137"/>
                    </a:srgbClr>
                  </a:outerShdw>
                </a:effectLst>
              </a:rPr>
              <a:t>- RSA = RIESGO ALTO</a:t>
            </a:r>
          </a:p>
          <a:p>
            <a:pPr algn="l"/>
            <a:r>
              <a:rPr lang="es-ES" sz="900" b="1" baseline="0" dirty="0">
                <a:effectLst>
                  <a:outerShdw blurRad="38100" dist="38100" dir="2700000" algn="tl">
                    <a:srgbClr val="000000">
                      <a:alpha val="43137"/>
                    </a:srgbClr>
                  </a:outerShdw>
                </a:effectLst>
              </a:rPr>
              <a:t>- RSM = RIESGO BAJO</a:t>
            </a:r>
          </a:p>
          <a:p>
            <a:pPr algn="l"/>
            <a:r>
              <a:rPr lang="es-ES" sz="900" b="1" baseline="0" dirty="0">
                <a:effectLst>
                  <a:outerShdw blurRad="38100" dist="38100" dir="2700000" algn="tl">
                    <a:srgbClr val="000000">
                      <a:alpha val="43137"/>
                    </a:srgbClr>
                  </a:outerShdw>
                </a:effectLst>
              </a:rPr>
              <a:t>- RMA = RIESGO MUY ALTO</a:t>
            </a:r>
          </a:p>
        </p:txBody>
      </p:sp>
      <p:cxnSp>
        <p:nvCxnSpPr>
          <p:cNvPr id="15" name="Conector recto de flecha 14">
            <a:extLst>
              <a:ext uri="{FF2B5EF4-FFF2-40B4-BE49-F238E27FC236}">
                <a16:creationId xmlns:a16="http://schemas.microsoft.com/office/drawing/2014/main" id="{5B68D14C-EE7C-C89C-6991-C0F3C0BA260D}"/>
              </a:ext>
            </a:extLst>
          </p:cNvPr>
          <p:cNvCxnSpPr>
            <a:cxnSpLocks/>
            <a:stCxn id="13" idx="1"/>
          </p:cNvCxnSpPr>
          <p:nvPr/>
        </p:nvCxnSpPr>
        <p:spPr>
          <a:xfrm flipH="1">
            <a:off x="9427464" y="678916"/>
            <a:ext cx="836674" cy="949248"/>
          </a:xfrm>
          <a:prstGeom prst="straightConnector1">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19" name="Rectángulo redondeado 19">
            <a:extLst>
              <a:ext uri="{FF2B5EF4-FFF2-40B4-BE49-F238E27FC236}">
                <a16:creationId xmlns:a16="http://schemas.microsoft.com/office/drawing/2014/main" id="{00000000-0008-0000-0100-000014000000}"/>
              </a:ext>
            </a:extLst>
          </p:cNvPr>
          <p:cNvSpPr/>
          <p:nvPr/>
        </p:nvSpPr>
        <p:spPr bwMode="auto">
          <a:xfrm>
            <a:off x="10605451" y="1427706"/>
            <a:ext cx="1596522" cy="753258"/>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wrap="square" lIns="18288" tIns="0" rIns="0" bIns="0" rtlCol="0" anchor="t"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ES" sz="900" b="1" dirty="0">
                <a:effectLst>
                  <a:outerShdw blurRad="38100" dist="38100" dir="2700000" algn="tl">
                    <a:srgbClr val="000000">
                      <a:alpha val="43137"/>
                    </a:srgbClr>
                  </a:outerShdw>
                </a:effectLst>
              </a:rPr>
              <a:t>COLOCAR LOS CODIGOS:</a:t>
            </a:r>
          </a:p>
          <a:p>
            <a:pPr algn="l"/>
            <a:r>
              <a:rPr lang="es-ES" sz="900" b="1" dirty="0">
                <a:effectLst>
                  <a:outerShdw blurRad="38100" dist="38100" dir="2700000" algn="tl">
                    <a:srgbClr val="000000">
                      <a:alpha val="43137"/>
                    </a:srgbClr>
                  </a:outerShdw>
                </a:effectLst>
              </a:rPr>
              <a:t>- E344X</a:t>
            </a:r>
            <a:r>
              <a:rPr lang="es-ES" sz="900" b="1" baseline="0" dirty="0">
                <a:effectLst>
                  <a:outerShdw blurRad="38100" dist="38100" dir="2700000" algn="tl">
                    <a:srgbClr val="000000">
                      <a:alpha val="43137"/>
                    </a:srgbClr>
                  </a:outerShdw>
                </a:effectLst>
              </a:rPr>
              <a:t> = ESTATURA ALTA</a:t>
            </a:r>
          </a:p>
          <a:p>
            <a:pPr algn="l"/>
            <a:r>
              <a:rPr lang="es-ES" sz="900" b="1" baseline="0" dirty="0">
                <a:effectLst>
                  <a:outerShdw blurRad="38100" dist="38100" dir="2700000" algn="tl">
                    <a:srgbClr val="000000">
                      <a:alpha val="43137"/>
                    </a:srgbClr>
                  </a:outerShdw>
                </a:effectLst>
              </a:rPr>
              <a:t>- Z006 = TALLA NORMAL</a:t>
            </a:r>
          </a:p>
          <a:p>
            <a:pPr algn="l"/>
            <a:r>
              <a:rPr lang="es-ES" sz="900" b="1" baseline="0" dirty="0">
                <a:effectLst>
                  <a:outerShdw blurRad="38100" dist="38100" dir="2700000" algn="tl">
                    <a:srgbClr val="000000">
                      <a:alpha val="43137"/>
                    </a:srgbClr>
                  </a:outerShdw>
                </a:effectLst>
              </a:rPr>
              <a:t>- E45X = DESNUTRICIÓN</a:t>
            </a:r>
            <a:endParaRPr lang="es-ES" sz="900" b="1" dirty="0">
              <a:effectLst>
                <a:outerShdw blurRad="38100" dist="38100" dir="2700000" algn="tl">
                  <a:srgbClr val="000000">
                    <a:alpha val="43137"/>
                  </a:srgbClr>
                </a:outerShdw>
              </a:effectLst>
            </a:endParaRPr>
          </a:p>
        </p:txBody>
      </p:sp>
      <p:cxnSp>
        <p:nvCxnSpPr>
          <p:cNvPr id="22" name="Conector recto de flecha 21">
            <a:extLst>
              <a:ext uri="{FF2B5EF4-FFF2-40B4-BE49-F238E27FC236}">
                <a16:creationId xmlns:a16="http://schemas.microsoft.com/office/drawing/2014/main" id="{43C40379-7045-12B0-5197-5B33411FF5AC}"/>
              </a:ext>
            </a:extLst>
          </p:cNvPr>
          <p:cNvCxnSpPr>
            <a:stCxn id="19" idx="2"/>
          </p:cNvCxnSpPr>
          <p:nvPr/>
        </p:nvCxnSpPr>
        <p:spPr>
          <a:xfrm flipH="1">
            <a:off x="10483215" y="2180964"/>
            <a:ext cx="920497" cy="29706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5" name="Rectángulo redondeado 21">
            <a:extLst>
              <a:ext uri="{FF2B5EF4-FFF2-40B4-BE49-F238E27FC236}">
                <a16:creationId xmlns:a16="http://schemas.microsoft.com/office/drawing/2014/main" id="{00000000-0008-0000-0100-000016000000}"/>
              </a:ext>
            </a:extLst>
          </p:cNvPr>
          <p:cNvSpPr/>
          <p:nvPr/>
        </p:nvSpPr>
        <p:spPr bwMode="auto">
          <a:xfrm>
            <a:off x="2804348" y="1819131"/>
            <a:ext cx="2292164" cy="1560163"/>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wrap="square" lIns="18288" tIns="0" rIns="0" bIns="0" rtlCol="0" anchor="t"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ES" sz="1000" b="1" dirty="0">
                <a:effectLst>
                  <a:outerShdw blurRad="38100" dist="38100" dir="2700000" algn="tl">
                    <a:srgbClr val="000000">
                      <a:alpha val="43137"/>
                    </a:srgbClr>
                  </a:outerShdw>
                </a:effectLst>
              </a:rPr>
              <a:t>COLOCAR LOS CODIGOS DE IMC:</a:t>
            </a:r>
          </a:p>
          <a:p>
            <a:pPr algn="l"/>
            <a:r>
              <a:rPr lang="es-ES" sz="1000" b="1" dirty="0">
                <a:effectLst>
                  <a:outerShdw blurRad="38100" dist="38100" dir="2700000" algn="tl">
                    <a:srgbClr val="000000">
                      <a:alpha val="43137"/>
                    </a:srgbClr>
                  </a:outerShdw>
                </a:effectLst>
              </a:rPr>
              <a:t>- E6690</a:t>
            </a:r>
            <a:r>
              <a:rPr lang="es-ES" sz="1000" b="1" baseline="0" dirty="0">
                <a:effectLst>
                  <a:outerShdw blurRad="38100" dist="38100" dir="2700000" algn="tl">
                    <a:srgbClr val="000000">
                      <a:alpha val="43137"/>
                    </a:srgbClr>
                  </a:outerShdw>
                </a:effectLst>
              </a:rPr>
              <a:t> = SOBREPESO</a:t>
            </a:r>
          </a:p>
          <a:p>
            <a:pPr algn="l"/>
            <a:r>
              <a:rPr lang="es-ES" sz="1000" b="1" baseline="0" dirty="0">
                <a:effectLst>
                  <a:outerShdw blurRad="38100" dist="38100" dir="2700000" algn="tl">
                    <a:srgbClr val="000000">
                      <a:alpha val="43137"/>
                    </a:srgbClr>
                  </a:outerShdw>
                </a:effectLst>
              </a:rPr>
              <a:t>- E669, E660 = OBESIDAD</a:t>
            </a:r>
          </a:p>
          <a:p>
            <a:pPr algn="l"/>
            <a:r>
              <a:rPr lang="es-ES" sz="1000" b="1" baseline="0" dirty="0">
                <a:effectLst>
                  <a:outerShdw blurRad="38100" dist="38100" dir="2700000" algn="tl">
                    <a:srgbClr val="000000">
                      <a:alpha val="43137"/>
                    </a:srgbClr>
                  </a:outerShdw>
                </a:effectLst>
              </a:rPr>
              <a:t>- E6691 = OBESIDAD I</a:t>
            </a:r>
          </a:p>
          <a:p>
            <a:pPr algn="l"/>
            <a:r>
              <a:rPr lang="es-ES" sz="1000" b="1" baseline="0" dirty="0">
                <a:effectLst>
                  <a:outerShdw blurRad="38100" dist="38100" dir="2700000" algn="tl">
                    <a:srgbClr val="000000">
                      <a:alpha val="43137"/>
                    </a:srgbClr>
                  </a:outerShdw>
                </a:effectLst>
              </a:rPr>
              <a:t>- E6692 = OBSEIDAD II</a:t>
            </a:r>
          </a:p>
          <a:p>
            <a:pPr algn="l"/>
            <a:r>
              <a:rPr lang="es-ES" sz="1000" b="1" baseline="0" dirty="0">
                <a:effectLst>
                  <a:outerShdw blurRad="38100" dist="38100" dir="2700000" algn="tl">
                    <a:srgbClr val="000000">
                      <a:alpha val="43137"/>
                    </a:srgbClr>
                  </a:outerShdw>
                </a:effectLst>
              </a:rPr>
              <a:t>- E6693 = OBESIDAD III</a:t>
            </a:r>
          </a:p>
          <a:p>
            <a:pPr algn="l"/>
            <a:r>
              <a:rPr lang="es-ES" sz="1000" b="1" baseline="0" dirty="0">
                <a:effectLst>
                  <a:outerShdw blurRad="38100" dist="38100" dir="2700000" algn="tl">
                    <a:srgbClr val="000000">
                      <a:alpha val="43137"/>
                    </a:srgbClr>
                  </a:outerShdw>
                </a:effectLst>
              </a:rPr>
              <a:t>- Z006 = NORMAL</a:t>
            </a:r>
          </a:p>
          <a:p>
            <a:pPr algn="l"/>
            <a:r>
              <a:rPr lang="es-ES" sz="1000" b="1" baseline="0" dirty="0">
                <a:effectLst>
                  <a:outerShdw blurRad="38100" dist="38100" dir="2700000" algn="tl">
                    <a:srgbClr val="000000">
                      <a:alpha val="43137"/>
                    </a:srgbClr>
                  </a:outerShdw>
                </a:effectLst>
              </a:rPr>
              <a:t>- E440 = DESNUTRICION AGUDA</a:t>
            </a:r>
          </a:p>
          <a:p>
            <a:pPr algn="l"/>
            <a:r>
              <a:rPr lang="es-ES" sz="1000" b="1" dirty="0">
                <a:effectLst>
                  <a:outerShdw blurRad="38100" dist="38100" dir="2700000" algn="tl">
                    <a:srgbClr val="000000">
                      <a:alpha val="43137"/>
                    </a:srgbClr>
                  </a:outerShdw>
                </a:effectLst>
              </a:rPr>
              <a:t>- E43X</a:t>
            </a:r>
            <a:r>
              <a:rPr lang="es-ES" sz="1000" b="1" baseline="0" dirty="0">
                <a:effectLst>
                  <a:outerShdw blurRad="38100" dist="38100" dir="2700000" algn="tl">
                    <a:srgbClr val="000000">
                      <a:alpha val="43137"/>
                    </a:srgbClr>
                  </a:outerShdw>
                </a:effectLst>
              </a:rPr>
              <a:t> = DESNUTRICION SEVERA</a:t>
            </a:r>
            <a:endParaRPr lang="es-ES" sz="1000" b="1" dirty="0">
              <a:effectLst>
                <a:outerShdw blurRad="38100" dist="38100" dir="2700000" algn="tl">
                  <a:srgbClr val="000000">
                    <a:alpha val="43137"/>
                  </a:srgbClr>
                </a:outerShdw>
              </a:effectLst>
            </a:endParaRPr>
          </a:p>
        </p:txBody>
      </p:sp>
      <p:cxnSp>
        <p:nvCxnSpPr>
          <p:cNvPr id="29" name="Conector recto de flecha 28">
            <a:extLst>
              <a:ext uri="{FF2B5EF4-FFF2-40B4-BE49-F238E27FC236}">
                <a16:creationId xmlns:a16="http://schemas.microsoft.com/office/drawing/2014/main" id="{2420646D-BA7C-8581-AB3C-6FE5346027BB}"/>
              </a:ext>
            </a:extLst>
          </p:cNvPr>
          <p:cNvCxnSpPr>
            <a:cxnSpLocks/>
            <a:stCxn id="25" idx="3"/>
          </p:cNvCxnSpPr>
          <p:nvPr/>
        </p:nvCxnSpPr>
        <p:spPr>
          <a:xfrm flipV="1">
            <a:off x="5096512" y="1947672"/>
            <a:ext cx="1151580" cy="65154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pic>
        <p:nvPicPr>
          <p:cNvPr id="31" name="Imagen 30">
            <a:extLst>
              <a:ext uri="{FF2B5EF4-FFF2-40B4-BE49-F238E27FC236}">
                <a16:creationId xmlns:a16="http://schemas.microsoft.com/office/drawing/2014/main" id="{165F5113-8389-4478-8FB4-F04E5018A271}"/>
              </a:ext>
            </a:extLst>
          </p:cNvPr>
          <p:cNvPicPr>
            <a:picLocks noChangeAspect="1"/>
          </p:cNvPicPr>
          <p:nvPr/>
        </p:nvPicPr>
        <p:blipFill rotWithShape="1">
          <a:blip r:embed="rId3"/>
          <a:srcRect l="30318" t="62363" r="22964" b="14775"/>
          <a:stretch/>
        </p:blipFill>
        <p:spPr>
          <a:xfrm>
            <a:off x="1320022" y="4088901"/>
            <a:ext cx="3854892" cy="984026"/>
          </a:xfrm>
          <a:prstGeom prst="rect">
            <a:avLst/>
          </a:prstGeom>
          <a:ln>
            <a:noFill/>
          </a:ln>
          <a:effectLst>
            <a:outerShdw blurRad="292100" dist="139700" dir="2700000" algn="tl" rotWithShape="0">
              <a:srgbClr val="333333">
                <a:alpha val="65000"/>
              </a:srgbClr>
            </a:outerShdw>
          </a:effectLst>
        </p:spPr>
      </p:pic>
      <p:cxnSp>
        <p:nvCxnSpPr>
          <p:cNvPr id="33" name="Conector recto de flecha 32">
            <a:extLst>
              <a:ext uri="{FF2B5EF4-FFF2-40B4-BE49-F238E27FC236}">
                <a16:creationId xmlns:a16="http://schemas.microsoft.com/office/drawing/2014/main" id="{428B12EA-9FCA-553C-B118-33681EAE1674}"/>
              </a:ext>
            </a:extLst>
          </p:cNvPr>
          <p:cNvCxnSpPr>
            <a:stCxn id="31" idx="3"/>
          </p:cNvCxnSpPr>
          <p:nvPr/>
        </p:nvCxnSpPr>
        <p:spPr>
          <a:xfrm flipV="1">
            <a:off x="5174914" y="4190873"/>
            <a:ext cx="1073178" cy="39004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8075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0F99772-5511-58F4-6058-4AEF5C3E6A80}"/>
              </a:ext>
            </a:extLst>
          </p:cNvPr>
          <p:cNvSpPr>
            <a:spLocks noGrp="1"/>
          </p:cNvSpPr>
          <p:nvPr>
            <p:ph type="title"/>
          </p:nvPr>
        </p:nvSpPr>
        <p:spPr>
          <a:xfrm>
            <a:off x="1253489" y="100113"/>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es-ES" sz="2400" b="1" dirty="0">
                <a:effectLst>
                  <a:outerShdw blurRad="38100" dist="38100" dir="2700000" algn="tl">
                    <a:srgbClr val="000000">
                      <a:alpha val="43137"/>
                    </a:srgbClr>
                  </a:outerShdw>
                </a:effectLst>
              </a:rPr>
              <a:t>HIS </a:t>
            </a:r>
            <a:r>
              <a:rPr lang="es-ES" sz="2400" b="1">
                <a:effectLst>
                  <a:outerShdw blurRad="38100" dist="38100" dir="2700000" algn="tl">
                    <a:srgbClr val="000000">
                      <a:alpha val="43137"/>
                    </a:srgbClr>
                  </a:outerShdw>
                </a:effectLst>
              </a:rPr>
              <a:t>DNT JOVEN</a:t>
            </a:r>
            <a:endParaRPr lang="es-ES" sz="2400" b="1" dirty="0">
              <a:effectLst>
                <a:outerShdw blurRad="38100" dist="38100" dir="2700000" algn="tl">
                  <a:srgbClr val="000000">
                    <a:alpha val="43137"/>
                  </a:srgbClr>
                </a:outerShdw>
              </a:effectLst>
            </a:endParaRPr>
          </a:p>
        </p:txBody>
      </p:sp>
      <p:graphicFrame>
        <p:nvGraphicFramePr>
          <p:cNvPr id="29" name="Objeto 28">
            <a:extLst>
              <a:ext uri="{FF2B5EF4-FFF2-40B4-BE49-F238E27FC236}">
                <a16:creationId xmlns:a16="http://schemas.microsoft.com/office/drawing/2014/main" id="{85322EBE-E9E1-55BF-F6F6-22E57D55348E}"/>
              </a:ext>
            </a:extLst>
          </p:cNvPr>
          <p:cNvGraphicFramePr>
            <a:graphicFrameLocks noChangeAspect="1"/>
          </p:cNvGraphicFramePr>
          <p:nvPr>
            <p:extLst>
              <p:ext uri="{D42A27DB-BD31-4B8C-83A1-F6EECF244321}">
                <p14:modId xmlns:p14="http://schemas.microsoft.com/office/powerpoint/2010/main" val="2603189127"/>
              </p:ext>
            </p:extLst>
          </p:nvPr>
        </p:nvGraphicFramePr>
        <p:xfrm>
          <a:off x="933450" y="1083247"/>
          <a:ext cx="10474516" cy="5171792"/>
        </p:xfrm>
        <a:graphic>
          <a:graphicData uri="http://schemas.openxmlformats.org/presentationml/2006/ole">
            <mc:AlternateContent xmlns:mc="http://schemas.openxmlformats.org/markup-compatibility/2006">
              <mc:Choice xmlns:v="urn:schemas-microsoft-com:vml" Requires="v">
                <p:oleObj spid="_x0000_s11292" name="Worksheet" r:id="rId3" imgW="13696950" imgH="6762750" progId="Excel.Sheet.12">
                  <p:embed/>
                </p:oleObj>
              </mc:Choice>
              <mc:Fallback>
                <p:oleObj name="Worksheet" r:id="rId3" imgW="13696950" imgH="6762750" progId="Excel.Sheet.12">
                  <p:embed/>
                  <p:pic>
                    <p:nvPicPr>
                      <p:cNvPr id="0" name=""/>
                      <p:cNvPicPr/>
                      <p:nvPr/>
                    </p:nvPicPr>
                    <p:blipFill>
                      <a:blip r:embed="rId4"/>
                      <a:stretch>
                        <a:fillRect/>
                      </a:stretch>
                    </p:blipFill>
                    <p:spPr>
                      <a:xfrm>
                        <a:off x="933450" y="1083247"/>
                        <a:ext cx="10474516" cy="5171792"/>
                      </a:xfrm>
                      <a:prstGeom prst="rect">
                        <a:avLst/>
                      </a:prstGeom>
                    </p:spPr>
                  </p:pic>
                </p:oleObj>
              </mc:Fallback>
            </mc:AlternateContent>
          </a:graphicData>
        </a:graphic>
      </p:graphicFrame>
    </p:spTree>
    <p:extLst>
      <p:ext uri="{BB962C8B-B14F-4D97-AF65-F5344CB8AC3E}">
        <p14:creationId xmlns:p14="http://schemas.microsoft.com/office/powerpoint/2010/main" val="2772672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hlinkClick r:id="rId2"/>
            <a:extLst>
              <a:ext uri="{FF2B5EF4-FFF2-40B4-BE49-F238E27FC236}">
                <a16:creationId xmlns:a16="http://schemas.microsoft.com/office/drawing/2014/main" id="{B7BD9BF3-5ECB-D109-75A1-FB7541BDD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576" y="768096"/>
            <a:ext cx="6022848" cy="6022848"/>
          </a:xfrm>
          <a:prstGeom prst="rect">
            <a:avLst/>
          </a:prstGeom>
        </p:spPr>
      </p:pic>
      <p:sp>
        <p:nvSpPr>
          <p:cNvPr id="6" name="Título 1">
            <a:extLst>
              <a:ext uri="{FF2B5EF4-FFF2-40B4-BE49-F238E27FC236}">
                <a16:creationId xmlns:a16="http://schemas.microsoft.com/office/drawing/2014/main" id="{18F86EFA-717D-B4AD-EE38-BE9B11DF138A}"/>
              </a:ext>
            </a:extLst>
          </p:cNvPr>
          <p:cNvSpPr txBox="1">
            <a:spLocks/>
          </p:cNvSpPr>
          <p:nvPr/>
        </p:nvSpPr>
        <p:spPr>
          <a:xfrm>
            <a:off x="1417319" y="213071"/>
            <a:ext cx="9194893" cy="55502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b">
            <a:normAutofit fontScale="70000" lnSpcReduction="20000"/>
          </a:bodyPr>
          <a:lstStyle>
            <a:lvl1pPr algn="l" defTabSz="457200" rtl="0" eaLnBrk="1" latinLnBrk="0" hangingPunct="1">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ES" b="1" dirty="0">
                <a:effectLst>
                  <a:outerShdw blurRad="38100" dist="38100" dir="2700000" algn="tl">
                    <a:srgbClr val="000000">
                      <a:alpha val="43137"/>
                    </a:srgbClr>
                  </a:outerShdw>
                </a:effectLst>
              </a:rPr>
              <a:t>REPOSITORIO RED DE SALUD SATIPO</a:t>
            </a:r>
          </a:p>
        </p:txBody>
      </p:sp>
    </p:spTree>
    <p:extLst>
      <p:ext uri="{BB962C8B-B14F-4D97-AF65-F5344CB8AC3E}">
        <p14:creationId xmlns:p14="http://schemas.microsoft.com/office/powerpoint/2010/main" val="2363289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hlinkClick r:id="rId2"/>
            <a:extLst>
              <a:ext uri="{FF2B5EF4-FFF2-40B4-BE49-F238E27FC236}">
                <a16:creationId xmlns:a16="http://schemas.microsoft.com/office/drawing/2014/main" id="{71A12C36-E970-AD03-A3E9-BBB10739F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680" y="670560"/>
            <a:ext cx="6187440" cy="6187440"/>
          </a:xfrm>
          <a:prstGeom prst="rect">
            <a:avLst/>
          </a:prstGeom>
        </p:spPr>
      </p:pic>
      <p:sp>
        <p:nvSpPr>
          <p:cNvPr id="6" name="Título 1">
            <a:extLst>
              <a:ext uri="{FF2B5EF4-FFF2-40B4-BE49-F238E27FC236}">
                <a16:creationId xmlns:a16="http://schemas.microsoft.com/office/drawing/2014/main" id="{E2B72A31-9042-F751-ECC4-3C77B1E5F393}"/>
              </a:ext>
            </a:extLst>
          </p:cNvPr>
          <p:cNvSpPr txBox="1">
            <a:spLocks/>
          </p:cNvSpPr>
          <p:nvPr/>
        </p:nvSpPr>
        <p:spPr>
          <a:xfrm>
            <a:off x="1417319" y="213071"/>
            <a:ext cx="9194893" cy="555025"/>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b">
            <a:normAutofit fontScale="70000" lnSpcReduction="20000"/>
          </a:bodyPr>
          <a:lstStyle>
            <a:lvl1pPr algn="l" defTabSz="457200" rtl="0" eaLnBrk="1" latinLnBrk="0" hangingPunct="1">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ES" b="1" dirty="0">
                <a:effectLst>
                  <a:outerShdw blurRad="38100" dist="38100" dir="2700000" algn="tl">
                    <a:srgbClr val="000000">
                      <a:alpha val="43137"/>
                    </a:srgbClr>
                  </a:outerShdw>
                </a:effectLst>
              </a:rPr>
              <a:t>PAGINA DE LA RED SATIPO</a:t>
            </a:r>
          </a:p>
        </p:txBody>
      </p:sp>
    </p:spTree>
    <p:extLst>
      <p:ext uri="{BB962C8B-B14F-4D97-AF65-F5344CB8AC3E}">
        <p14:creationId xmlns:p14="http://schemas.microsoft.com/office/powerpoint/2010/main" val="2359731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0AE40-627A-C27E-9D25-AF1F5304A81A}"/>
              </a:ext>
            </a:extLst>
          </p:cNvPr>
          <p:cNvSpPr>
            <a:spLocks noGrp="1"/>
          </p:cNvSpPr>
          <p:nvPr>
            <p:ph type="title"/>
          </p:nvPr>
        </p:nvSpPr>
        <p:spPr>
          <a:xfrm>
            <a:off x="2090005" y="2955830"/>
            <a:ext cx="8911687" cy="1280890"/>
          </a:xfrm>
        </p:spPr>
        <p:txBody>
          <a:bodyPr>
            <a:normAutofit/>
          </a:bodyPr>
          <a:lstStyle/>
          <a:p>
            <a:r>
              <a:rPr lang="es-E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GRACIAS POR SU ATENCIÓN</a:t>
            </a:r>
          </a:p>
        </p:txBody>
      </p:sp>
    </p:spTree>
    <p:extLst>
      <p:ext uri="{BB962C8B-B14F-4D97-AF65-F5344CB8AC3E}">
        <p14:creationId xmlns:p14="http://schemas.microsoft.com/office/powerpoint/2010/main" val="230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AB50C-4CCD-8C09-FC9B-AAA6AD0E12A3}"/>
            </a:ext>
          </a:extLst>
        </p:cNvPr>
        <p:cNvGrpSpPr/>
        <p:nvPr/>
      </p:nvGrpSpPr>
      <p:grpSpPr>
        <a:xfrm>
          <a:off x="0" y="0"/>
          <a:ext cx="0" cy="0"/>
          <a:chOff x="0" y="0"/>
          <a:chExt cx="0" cy="0"/>
        </a:xfrm>
      </p:grpSpPr>
      <p:sp>
        <p:nvSpPr>
          <p:cNvPr id="8" name="Título 1">
            <a:extLst>
              <a:ext uri="{FF2B5EF4-FFF2-40B4-BE49-F238E27FC236}">
                <a16:creationId xmlns:a16="http://schemas.microsoft.com/office/drawing/2014/main" id="{1505F29B-C40A-3881-96D5-81C8D873198B}"/>
              </a:ext>
            </a:extLst>
          </p:cNvPr>
          <p:cNvSpPr>
            <a:spLocks noGrp="1"/>
          </p:cNvSpPr>
          <p:nvPr>
            <p:ph type="title"/>
          </p:nvPr>
        </p:nvSpPr>
        <p:spPr>
          <a:xfrm>
            <a:off x="1632805" y="642839"/>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1ª CONTROL ADOLESCENTE BASICO F (NIVELES I-1 Y I-2)</a:t>
            </a:r>
          </a:p>
        </p:txBody>
      </p:sp>
      <p:pic>
        <p:nvPicPr>
          <p:cNvPr id="14" name="Imagen 13">
            <a:extLst>
              <a:ext uri="{FF2B5EF4-FFF2-40B4-BE49-F238E27FC236}">
                <a16:creationId xmlns:a16="http://schemas.microsoft.com/office/drawing/2014/main" id="{0A726B20-478F-5784-ADCD-C4EB6AF18856}"/>
              </a:ext>
            </a:extLst>
          </p:cNvPr>
          <p:cNvPicPr>
            <a:picLocks noChangeAspect="1"/>
          </p:cNvPicPr>
          <p:nvPr/>
        </p:nvPicPr>
        <p:blipFill>
          <a:blip r:embed="rId2"/>
          <a:stretch>
            <a:fillRect/>
          </a:stretch>
        </p:blipFill>
        <p:spPr>
          <a:xfrm>
            <a:off x="445747" y="1436445"/>
            <a:ext cx="11300506" cy="4848944"/>
          </a:xfrm>
          <a:prstGeom prst="rect">
            <a:avLst/>
          </a:prstGeom>
        </p:spPr>
      </p:pic>
      <p:sp>
        <p:nvSpPr>
          <p:cNvPr id="16" name="Rectángulo: esquinas redondeadas 15">
            <a:extLst>
              <a:ext uri="{FF2B5EF4-FFF2-40B4-BE49-F238E27FC236}">
                <a16:creationId xmlns:a16="http://schemas.microsoft.com/office/drawing/2014/main" id="{9374A334-859C-6EB2-0B2D-F66E5BF301F9}"/>
              </a:ext>
            </a:extLst>
          </p:cNvPr>
          <p:cNvSpPr/>
          <p:nvPr/>
        </p:nvSpPr>
        <p:spPr>
          <a:xfrm>
            <a:off x="319599" y="2641107"/>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COLOCAR NOMBRES Y</a:t>
            </a:r>
            <a:r>
              <a:rPr lang="es-ES" sz="1050" b="1" kern="1200" baseline="0" dirty="0">
                <a:solidFill>
                  <a:schemeClr val="bg1"/>
                </a:solidFill>
                <a:effectLst>
                  <a:outerShdw blurRad="38100" dist="38100" dir="2700000" algn="tl">
                    <a:srgbClr val="000000">
                      <a:alpha val="43137"/>
                    </a:srgbClr>
                  </a:outerShdw>
                </a:effectLst>
              </a:rPr>
              <a:t> APELLIDOS, PESO, TALLA Y HEMOGLOBINA</a:t>
            </a:r>
            <a:endParaRPr lang="es-ES" sz="1050" b="1" kern="1200" dirty="0">
              <a:solidFill>
                <a:schemeClr val="bg1"/>
              </a:solidFill>
              <a:effectLst>
                <a:outerShdw blurRad="38100" dist="38100" dir="2700000" algn="tl">
                  <a:srgbClr val="000000">
                    <a:alpha val="43137"/>
                  </a:srgbClr>
                </a:outerShdw>
              </a:effectLst>
            </a:endParaRPr>
          </a:p>
        </p:txBody>
      </p:sp>
      <p:cxnSp>
        <p:nvCxnSpPr>
          <p:cNvPr id="19" name="Conector recto de flecha 18">
            <a:extLst>
              <a:ext uri="{FF2B5EF4-FFF2-40B4-BE49-F238E27FC236}">
                <a16:creationId xmlns:a16="http://schemas.microsoft.com/office/drawing/2014/main" id="{47F23676-6F02-11E8-5656-840E7D2D3A74}"/>
              </a:ext>
            </a:extLst>
          </p:cNvPr>
          <p:cNvCxnSpPr>
            <a:cxnSpLocks/>
          </p:cNvCxnSpPr>
          <p:nvPr/>
        </p:nvCxnSpPr>
        <p:spPr>
          <a:xfrm flipV="1">
            <a:off x="2148396" y="2512381"/>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06C01592-C3BC-A10D-CB4D-4A2003F6C8C0}"/>
              </a:ext>
            </a:extLst>
          </p:cNvPr>
          <p:cNvCxnSpPr>
            <a:cxnSpLocks/>
          </p:cNvCxnSpPr>
          <p:nvPr/>
        </p:nvCxnSpPr>
        <p:spPr>
          <a:xfrm>
            <a:off x="2148396" y="3051700"/>
            <a:ext cx="25834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Rectángulo: esquinas redondeadas 31">
            <a:extLst>
              <a:ext uri="{FF2B5EF4-FFF2-40B4-BE49-F238E27FC236}">
                <a16:creationId xmlns:a16="http://schemas.microsoft.com/office/drawing/2014/main" id="{0EAD0EC6-E805-A52F-2DF9-691980B8EEAC}"/>
              </a:ext>
            </a:extLst>
          </p:cNvPr>
          <p:cNvSpPr/>
          <p:nvPr/>
        </p:nvSpPr>
        <p:spPr>
          <a:xfrm>
            <a:off x="1868750" y="4082021"/>
            <a:ext cx="1571347" cy="2574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effectLst>
                  <a:outerShdw blurRad="38100" dist="38100" dir="2700000" algn="tl">
                    <a:srgbClr val="000000">
                      <a:alpha val="43137"/>
                    </a:srgbClr>
                  </a:outerShdw>
                </a:effectLst>
              </a:rPr>
              <a:t>En caso lo requiera</a:t>
            </a:r>
            <a:endParaRPr lang="es-PE" sz="1100" b="1" dirty="0">
              <a:effectLst>
                <a:outerShdw blurRad="38100" dist="38100" dir="2700000" algn="tl">
                  <a:srgbClr val="000000">
                    <a:alpha val="43137"/>
                  </a:srgbClr>
                </a:outerShdw>
              </a:effectLst>
            </a:endParaRPr>
          </a:p>
        </p:txBody>
      </p:sp>
      <p:cxnSp>
        <p:nvCxnSpPr>
          <p:cNvPr id="34" name="Conector recto de flecha 33">
            <a:extLst>
              <a:ext uri="{FF2B5EF4-FFF2-40B4-BE49-F238E27FC236}">
                <a16:creationId xmlns:a16="http://schemas.microsoft.com/office/drawing/2014/main" id="{5FEAD1C5-EC32-8885-7A1A-A25651AC39CE}"/>
              </a:ext>
            </a:extLst>
          </p:cNvPr>
          <p:cNvCxnSpPr>
            <a:cxnSpLocks/>
          </p:cNvCxnSpPr>
          <p:nvPr/>
        </p:nvCxnSpPr>
        <p:spPr>
          <a:xfrm>
            <a:off x="3440097" y="4210743"/>
            <a:ext cx="225492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49" name="Grupo 48">
            <a:extLst>
              <a:ext uri="{FF2B5EF4-FFF2-40B4-BE49-F238E27FC236}">
                <a16:creationId xmlns:a16="http://schemas.microsoft.com/office/drawing/2014/main" id="{F60A4932-5DC0-1CA9-D600-623FDC3CEF4A}"/>
              </a:ext>
            </a:extLst>
          </p:cNvPr>
          <p:cNvGrpSpPr/>
          <p:nvPr/>
        </p:nvGrpSpPr>
        <p:grpSpPr>
          <a:xfrm>
            <a:off x="9504067" y="6036816"/>
            <a:ext cx="2368334" cy="781343"/>
            <a:chOff x="9504067" y="6036816"/>
            <a:chExt cx="2368334" cy="781343"/>
          </a:xfrm>
        </p:grpSpPr>
        <p:sp>
          <p:nvSpPr>
            <p:cNvPr id="38" name="Rectángulo: esquinas redondeadas 37">
              <a:extLst>
                <a:ext uri="{FF2B5EF4-FFF2-40B4-BE49-F238E27FC236}">
                  <a16:creationId xmlns:a16="http://schemas.microsoft.com/office/drawing/2014/main" id="{CDB9BA80-67AA-371E-214F-FDA23B5081AB}"/>
                </a:ext>
              </a:extLst>
            </p:cNvPr>
            <p:cNvSpPr/>
            <p:nvPr/>
          </p:nvSpPr>
          <p:spPr>
            <a:xfrm>
              <a:off x="9504067" y="6183512"/>
              <a:ext cx="717230"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dirty="0"/>
                <a:t>PLAN</a:t>
              </a:r>
              <a:endParaRPr lang="es-PE" sz="1050" b="1" dirty="0"/>
            </a:p>
          </p:txBody>
        </p:sp>
        <p:sp>
          <p:nvSpPr>
            <p:cNvPr id="40" name="Rectángulo: esquinas redondeadas 39">
              <a:extLst>
                <a:ext uri="{FF2B5EF4-FFF2-40B4-BE49-F238E27FC236}">
                  <a16:creationId xmlns:a16="http://schemas.microsoft.com/office/drawing/2014/main" id="{9C90E6BB-0336-2B37-002C-7E5986A1234C}"/>
                </a:ext>
              </a:extLst>
            </p:cNvPr>
            <p:cNvSpPr/>
            <p:nvPr/>
          </p:nvSpPr>
          <p:spPr>
            <a:xfrm>
              <a:off x="10142547" y="6516318"/>
              <a:ext cx="875548"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TIPO DE PAQUETE</a:t>
              </a:r>
              <a:endParaRPr lang="es-PE" sz="1000" b="1" dirty="0"/>
            </a:p>
          </p:txBody>
        </p:sp>
        <p:sp>
          <p:nvSpPr>
            <p:cNvPr id="41" name="Rectángulo: esquinas redondeadas 40">
              <a:extLst>
                <a:ext uri="{FF2B5EF4-FFF2-40B4-BE49-F238E27FC236}">
                  <a16:creationId xmlns:a16="http://schemas.microsoft.com/office/drawing/2014/main" id="{A15C160C-1D94-7532-EEE5-10CD65FF3569}"/>
                </a:ext>
              </a:extLst>
            </p:cNvPr>
            <p:cNvSpPr/>
            <p:nvPr/>
          </p:nvSpPr>
          <p:spPr>
            <a:xfrm>
              <a:off x="10885499" y="6183512"/>
              <a:ext cx="986902"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ESCENARIO</a:t>
              </a:r>
              <a:endParaRPr lang="es-PE" sz="1000" b="1" dirty="0"/>
            </a:p>
          </p:txBody>
        </p:sp>
        <p:cxnSp>
          <p:nvCxnSpPr>
            <p:cNvPr id="43" name="Conector recto de flecha 42">
              <a:extLst>
                <a:ext uri="{FF2B5EF4-FFF2-40B4-BE49-F238E27FC236}">
                  <a16:creationId xmlns:a16="http://schemas.microsoft.com/office/drawing/2014/main" id="{038D360F-0DAC-0B2B-CD3D-51CE22A73CC6}"/>
                </a:ext>
              </a:extLst>
            </p:cNvPr>
            <p:cNvCxnSpPr/>
            <p:nvPr/>
          </p:nvCxnSpPr>
          <p:spPr>
            <a:xfrm flipV="1">
              <a:off x="9863091" y="6036816"/>
              <a:ext cx="358206" cy="1466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CD5B20A3-4451-81C8-6A89-6B6C9048D6A0}"/>
                </a:ext>
              </a:extLst>
            </p:cNvPr>
            <p:cNvCxnSpPr>
              <a:cxnSpLocks/>
              <a:stCxn id="40" idx="0"/>
            </p:cNvCxnSpPr>
            <p:nvPr/>
          </p:nvCxnSpPr>
          <p:spPr>
            <a:xfrm flipV="1">
              <a:off x="10580321" y="6036816"/>
              <a:ext cx="0" cy="4795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E1E80268-0D41-2B4F-9262-9B994FADE265}"/>
                </a:ext>
              </a:extLst>
            </p:cNvPr>
            <p:cNvCxnSpPr>
              <a:cxnSpLocks/>
              <a:stCxn id="41" idx="0"/>
            </p:cNvCxnSpPr>
            <p:nvPr/>
          </p:nvCxnSpPr>
          <p:spPr>
            <a:xfrm flipH="1" flipV="1">
              <a:off x="10822425" y="6036924"/>
              <a:ext cx="556525" cy="146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cxnSp>
        <p:nvCxnSpPr>
          <p:cNvPr id="2" name="Conector recto de flecha 1">
            <a:extLst>
              <a:ext uri="{FF2B5EF4-FFF2-40B4-BE49-F238E27FC236}">
                <a16:creationId xmlns:a16="http://schemas.microsoft.com/office/drawing/2014/main" id="{E38C0B42-6C7C-1731-BF4C-1568C1516B12}"/>
              </a:ext>
            </a:extLst>
          </p:cNvPr>
          <p:cNvCxnSpPr>
            <a:cxnSpLocks/>
          </p:cNvCxnSpPr>
          <p:nvPr/>
        </p:nvCxnSpPr>
        <p:spPr>
          <a:xfrm>
            <a:off x="3440097" y="4886323"/>
            <a:ext cx="225492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Rectángulo: esquinas redondeadas 2">
            <a:extLst>
              <a:ext uri="{FF2B5EF4-FFF2-40B4-BE49-F238E27FC236}">
                <a16:creationId xmlns:a16="http://schemas.microsoft.com/office/drawing/2014/main" id="{F8D9C6A8-C47B-7332-842D-74461C019A94}"/>
              </a:ext>
            </a:extLst>
          </p:cNvPr>
          <p:cNvSpPr/>
          <p:nvPr/>
        </p:nvSpPr>
        <p:spPr>
          <a:xfrm>
            <a:off x="780145" y="4666956"/>
            <a:ext cx="2659952" cy="4339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r>
              <a:rPr lang="es-ES" sz="1200" b="1" dirty="0"/>
              <a:t>85018.01 = Hemoglobinómetro</a:t>
            </a:r>
          </a:p>
          <a:p>
            <a:r>
              <a:rPr lang="es-ES" sz="1200" b="1" dirty="0"/>
              <a:t>85018 = Laboratorio</a:t>
            </a:r>
          </a:p>
        </p:txBody>
      </p:sp>
    </p:spTree>
    <p:extLst>
      <p:ext uri="{BB962C8B-B14F-4D97-AF65-F5344CB8AC3E}">
        <p14:creationId xmlns:p14="http://schemas.microsoft.com/office/powerpoint/2010/main" val="417226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FBDACB4-5D89-123F-2F1B-CC24106B1288}"/>
              </a:ext>
            </a:extLst>
          </p:cNvPr>
          <p:cNvSpPr>
            <a:spLocks noGrp="1"/>
          </p:cNvSpPr>
          <p:nvPr>
            <p:ph type="title"/>
          </p:nvPr>
        </p:nvSpPr>
        <p:spPr>
          <a:xfrm>
            <a:off x="1632805" y="642839"/>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1ª CONTROL ADOLESCENTE BASICO M (NIVELES I-1 Y I-2)</a:t>
            </a:r>
          </a:p>
        </p:txBody>
      </p:sp>
      <p:cxnSp>
        <p:nvCxnSpPr>
          <p:cNvPr id="8" name="Conector recto de flecha 7">
            <a:extLst>
              <a:ext uri="{FF2B5EF4-FFF2-40B4-BE49-F238E27FC236}">
                <a16:creationId xmlns:a16="http://schemas.microsoft.com/office/drawing/2014/main" id="{E04DAEF0-6708-45C0-6BB8-F28E8D14E0DE}"/>
              </a:ext>
            </a:extLst>
          </p:cNvPr>
          <p:cNvCxnSpPr>
            <a:cxnSpLocks/>
          </p:cNvCxnSpPr>
          <p:nvPr/>
        </p:nvCxnSpPr>
        <p:spPr>
          <a:xfrm flipV="1">
            <a:off x="2148396" y="2725445"/>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5B5392D6-DC77-EF53-07DB-4450F4AA3CD1}"/>
              </a:ext>
            </a:extLst>
          </p:cNvPr>
          <p:cNvCxnSpPr>
            <a:cxnSpLocks/>
          </p:cNvCxnSpPr>
          <p:nvPr/>
        </p:nvCxnSpPr>
        <p:spPr>
          <a:xfrm>
            <a:off x="2148396" y="3264764"/>
            <a:ext cx="25834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7E5485BF-4554-DA1D-C1C2-E2D06D4753A5}"/>
              </a:ext>
            </a:extLst>
          </p:cNvPr>
          <p:cNvPicPr>
            <a:picLocks noChangeAspect="1"/>
          </p:cNvPicPr>
          <p:nvPr/>
        </p:nvPicPr>
        <p:blipFill>
          <a:blip r:embed="rId2"/>
          <a:stretch>
            <a:fillRect/>
          </a:stretch>
        </p:blipFill>
        <p:spPr>
          <a:xfrm>
            <a:off x="377470" y="1593530"/>
            <a:ext cx="11437059" cy="4079301"/>
          </a:xfrm>
          <a:prstGeom prst="rect">
            <a:avLst/>
          </a:prstGeom>
        </p:spPr>
      </p:pic>
      <p:sp>
        <p:nvSpPr>
          <p:cNvPr id="7" name="Rectángulo: esquinas redondeadas 6">
            <a:extLst>
              <a:ext uri="{FF2B5EF4-FFF2-40B4-BE49-F238E27FC236}">
                <a16:creationId xmlns:a16="http://schemas.microsoft.com/office/drawing/2014/main" id="{D8382A89-437C-06A6-3B3F-0B0875BD166B}"/>
              </a:ext>
            </a:extLst>
          </p:cNvPr>
          <p:cNvSpPr/>
          <p:nvPr/>
        </p:nvSpPr>
        <p:spPr>
          <a:xfrm>
            <a:off x="319599" y="2854171"/>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COLOCAR NOMBRES Y</a:t>
            </a:r>
            <a:r>
              <a:rPr lang="es-ES" sz="1050" b="1" kern="1200" baseline="0" dirty="0">
                <a:solidFill>
                  <a:schemeClr val="bg1"/>
                </a:solidFill>
                <a:effectLst>
                  <a:outerShdw blurRad="38100" dist="38100" dir="2700000" algn="tl">
                    <a:srgbClr val="000000">
                      <a:alpha val="43137"/>
                    </a:srgbClr>
                  </a:outerShdw>
                </a:effectLst>
              </a:rPr>
              <a:t> APELLIDOS, PESO, TALLA Y HEMOGLOBINA</a:t>
            </a:r>
            <a:endParaRPr lang="es-ES" sz="1050" b="1" kern="1200" dirty="0">
              <a:solidFill>
                <a:schemeClr val="bg1"/>
              </a:solidFill>
              <a:effectLst>
                <a:outerShdw blurRad="38100" dist="38100" dir="2700000" algn="tl">
                  <a:srgbClr val="000000">
                    <a:alpha val="43137"/>
                  </a:srgbClr>
                </a:outerShdw>
              </a:effectLst>
            </a:endParaRPr>
          </a:p>
        </p:txBody>
      </p:sp>
      <p:sp>
        <p:nvSpPr>
          <p:cNvPr id="11" name="Rectángulo: esquinas redondeadas 10">
            <a:extLst>
              <a:ext uri="{FF2B5EF4-FFF2-40B4-BE49-F238E27FC236}">
                <a16:creationId xmlns:a16="http://schemas.microsoft.com/office/drawing/2014/main" id="{4B15B43B-93FA-2332-D679-EB96706FFE05}"/>
              </a:ext>
            </a:extLst>
          </p:cNvPr>
          <p:cNvSpPr/>
          <p:nvPr/>
        </p:nvSpPr>
        <p:spPr>
          <a:xfrm>
            <a:off x="9575089" y="5793686"/>
            <a:ext cx="717230"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dirty="0"/>
              <a:t>PLAN</a:t>
            </a:r>
            <a:endParaRPr lang="es-PE" sz="1050" b="1" dirty="0"/>
          </a:p>
        </p:txBody>
      </p:sp>
      <p:sp>
        <p:nvSpPr>
          <p:cNvPr id="12" name="Rectángulo: esquinas redondeadas 11">
            <a:extLst>
              <a:ext uri="{FF2B5EF4-FFF2-40B4-BE49-F238E27FC236}">
                <a16:creationId xmlns:a16="http://schemas.microsoft.com/office/drawing/2014/main" id="{19DFF691-F252-B1E3-EDF3-56D6549AB8C5}"/>
              </a:ext>
            </a:extLst>
          </p:cNvPr>
          <p:cNvSpPr/>
          <p:nvPr/>
        </p:nvSpPr>
        <p:spPr>
          <a:xfrm>
            <a:off x="10213569" y="6126492"/>
            <a:ext cx="875548"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TIPO DE PAQUETE</a:t>
            </a:r>
            <a:endParaRPr lang="es-PE" sz="1000" b="1" dirty="0"/>
          </a:p>
        </p:txBody>
      </p:sp>
      <p:sp>
        <p:nvSpPr>
          <p:cNvPr id="13" name="Rectángulo: esquinas redondeadas 12">
            <a:extLst>
              <a:ext uri="{FF2B5EF4-FFF2-40B4-BE49-F238E27FC236}">
                <a16:creationId xmlns:a16="http://schemas.microsoft.com/office/drawing/2014/main" id="{65CD3D86-62EB-2095-98B2-A45AE1893DEB}"/>
              </a:ext>
            </a:extLst>
          </p:cNvPr>
          <p:cNvSpPr/>
          <p:nvPr/>
        </p:nvSpPr>
        <p:spPr>
          <a:xfrm>
            <a:off x="10956521" y="5793686"/>
            <a:ext cx="986902"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ESCENARIO</a:t>
            </a:r>
            <a:endParaRPr lang="es-PE" sz="1000" b="1" dirty="0"/>
          </a:p>
        </p:txBody>
      </p:sp>
      <p:cxnSp>
        <p:nvCxnSpPr>
          <p:cNvPr id="14" name="Conector recto de flecha 13">
            <a:extLst>
              <a:ext uri="{FF2B5EF4-FFF2-40B4-BE49-F238E27FC236}">
                <a16:creationId xmlns:a16="http://schemas.microsoft.com/office/drawing/2014/main" id="{6373595F-0C1F-1B82-36F4-E77C001FA415}"/>
              </a:ext>
            </a:extLst>
          </p:cNvPr>
          <p:cNvCxnSpPr/>
          <p:nvPr/>
        </p:nvCxnSpPr>
        <p:spPr>
          <a:xfrm flipV="1">
            <a:off x="9934113" y="5646990"/>
            <a:ext cx="358206" cy="1466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E73086A0-F8A5-7F26-A19C-38943CE2696C}"/>
              </a:ext>
            </a:extLst>
          </p:cNvPr>
          <p:cNvCxnSpPr>
            <a:cxnSpLocks/>
            <a:stCxn id="12" idx="0"/>
          </p:cNvCxnSpPr>
          <p:nvPr/>
        </p:nvCxnSpPr>
        <p:spPr>
          <a:xfrm flipV="1">
            <a:off x="10651343" y="5646990"/>
            <a:ext cx="0" cy="4795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F09A5FCB-2AB8-C045-94B0-BC6331884F0C}"/>
              </a:ext>
            </a:extLst>
          </p:cNvPr>
          <p:cNvCxnSpPr>
            <a:cxnSpLocks/>
            <a:stCxn id="13" idx="0"/>
          </p:cNvCxnSpPr>
          <p:nvPr/>
        </p:nvCxnSpPr>
        <p:spPr>
          <a:xfrm flipH="1" flipV="1">
            <a:off x="10893447" y="5647098"/>
            <a:ext cx="556525" cy="146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 name="Conector recto de flecha 1">
            <a:extLst>
              <a:ext uri="{FF2B5EF4-FFF2-40B4-BE49-F238E27FC236}">
                <a16:creationId xmlns:a16="http://schemas.microsoft.com/office/drawing/2014/main" id="{AB20F974-09C2-2B6D-E451-FC9617BB0D1F}"/>
              </a:ext>
            </a:extLst>
          </p:cNvPr>
          <p:cNvCxnSpPr>
            <a:cxnSpLocks/>
          </p:cNvCxnSpPr>
          <p:nvPr/>
        </p:nvCxnSpPr>
        <p:spPr>
          <a:xfrm>
            <a:off x="3478372" y="4618264"/>
            <a:ext cx="225492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Rectángulo: esquinas redondeadas 2">
            <a:extLst>
              <a:ext uri="{FF2B5EF4-FFF2-40B4-BE49-F238E27FC236}">
                <a16:creationId xmlns:a16="http://schemas.microsoft.com/office/drawing/2014/main" id="{772CAA79-50D3-319C-788B-D61A687D9422}"/>
              </a:ext>
            </a:extLst>
          </p:cNvPr>
          <p:cNvSpPr/>
          <p:nvPr/>
        </p:nvSpPr>
        <p:spPr>
          <a:xfrm>
            <a:off x="818420" y="4398897"/>
            <a:ext cx="2659952" cy="4339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defPPr>
              <a:defRPr lang="en-US"/>
            </a:defPPr>
            <a:lvl1pPr marL="0" indent="0" algn="l" defTabSz="457200" rtl="0" eaLnBrk="1" latinLnBrk="0" hangingPunct="1">
              <a:defRPr sz="1800" kern="1200">
                <a:solidFill>
                  <a:schemeClr val="lt1"/>
                </a:solidFill>
                <a:latin typeface="+mn-lt"/>
                <a:ea typeface="+mn-ea"/>
                <a:cs typeface="+mn-cs"/>
              </a:defRPr>
            </a:lvl1pPr>
            <a:lvl2pPr marL="457200" indent="0" algn="l" defTabSz="457200" rtl="0" eaLnBrk="1" latinLnBrk="0" hangingPunct="1">
              <a:defRPr sz="1800" kern="1200">
                <a:solidFill>
                  <a:schemeClr val="lt1"/>
                </a:solidFill>
                <a:latin typeface="+mn-lt"/>
                <a:ea typeface="+mn-ea"/>
                <a:cs typeface="+mn-cs"/>
              </a:defRPr>
            </a:lvl2pPr>
            <a:lvl3pPr marL="914400" indent="0" algn="l" defTabSz="457200" rtl="0" eaLnBrk="1" latinLnBrk="0" hangingPunct="1">
              <a:defRPr sz="1800" kern="1200">
                <a:solidFill>
                  <a:schemeClr val="lt1"/>
                </a:solidFill>
                <a:latin typeface="+mn-lt"/>
                <a:ea typeface="+mn-ea"/>
                <a:cs typeface="+mn-cs"/>
              </a:defRPr>
            </a:lvl3pPr>
            <a:lvl4pPr marL="1371600" indent="0" algn="l" defTabSz="457200" rtl="0" eaLnBrk="1" latinLnBrk="0" hangingPunct="1">
              <a:defRPr sz="1800" kern="1200">
                <a:solidFill>
                  <a:schemeClr val="lt1"/>
                </a:solidFill>
                <a:latin typeface="+mn-lt"/>
                <a:ea typeface="+mn-ea"/>
                <a:cs typeface="+mn-cs"/>
              </a:defRPr>
            </a:lvl4pPr>
            <a:lvl5pPr marL="1828800" indent="0" algn="l" defTabSz="457200" rtl="0" eaLnBrk="1" latinLnBrk="0" hangingPunct="1">
              <a:defRPr sz="1800" kern="1200">
                <a:solidFill>
                  <a:schemeClr val="lt1"/>
                </a:solidFill>
                <a:latin typeface="+mn-lt"/>
                <a:ea typeface="+mn-ea"/>
                <a:cs typeface="+mn-cs"/>
              </a:defRPr>
            </a:lvl5pPr>
            <a:lvl6pPr marL="2286000" indent="0" algn="l" defTabSz="457200" rtl="0" eaLnBrk="1" latinLnBrk="0" hangingPunct="1">
              <a:defRPr sz="1800" kern="1200">
                <a:solidFill>
                  <a:schemeClr val="lt1"/>
                </a:solidFill>
                <a:latin typeface="+mn-lt"/>
                <a:ea typeface="+mn-ea"/>
                <a:cs typeface="+mn-cs"/>
              </a:defRPr>
            </a:lvl6pPr>
            <a:lvl7pPr marL="2743200" indent="0" algn="l" defTabSz="457200" rtl="0" eaLnBrk="1" latinLnBrk="0" hangingPunct="1">
              <a:defRPr sz="1800" kern="1200">
                <a:solidFill>
                  <a:schemeClr val="lt1"/>
                </a:solidFill>
                <a:latin typeface="+mn-lt"/>
                <a:ea typeface="+mn-ea"/>
                <a:cs typeface="+mn-cs"/>
              </a:defRPr>
            </a:lvl7pPr>
            <a:lvl8pPr marL="3200400" indent="0" algn="l" defTabSz="457200" rtl="0" eaLnBrk="1" latinLnBrk="0" hangingPunct="1">
              <a:defRPr sz="1800" kern="1200">
                <a:solidFill>
                  <a:schemeClr val="lt1"/>
                </a:solidFill>
                <a:latin typeface="+mn-lt"/>
                <a:ea typeface="+mn-ea"/>
                <a:cs typeface="+mn-cs"/>
              </a:defRPr>
            </a:lvl8pPr>
            <a:lvl9pPr marL="3657600" indent="0" algn="l" defTabSz="457200" rtl="0" eaLnBrk="1" latinLnBrk="0" hangingPunct="1">
              <a:defRPr sz="1800" kern="1200">
                <a:solidFill>
                  <a:schemeClr val="lt1"/>
                </a:solidFill>
                <a:latin typeface="+mn-lt"/>
                <a:ea typeface="+mn-ea"/>
                <a:cs typeface="+mn-cs"/>
              </a:defRPr>
            </a:lvl9pPr>
          </a:lstStyle>
          <a:p>
            <a:r>
              <a:rPr lang="es-ES" sz="1200" b="1" dirty="0"/>
              <a:t>85018.01 = Hemoglobinómetro</a:t>
            </a:r>
          </a:p>
          <a:p>
            <a:r>
              <a:rPr lang="es-ES" sz="1200" b="1" dirty="0"/>
              <a:t>85018 = Laboratorio</a:t>
            </a:r>
          </a:p>
        </p:txBody>
      </p:sp>
    </p:spTree>
    <p:extLst>
      <p:ext uri="{BB962C8B-B14F-4D97-AF65-F5344CB8AC3E}">
        <p14:creationId xmlns:p14="http://schemas.microsoft.com/office/powerpoint/2010/main" val="394213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8502288D-71BC-32D7-8741-61D973CDCB77}"/>
              </a:ext>
            </a:extLst>
          </p:cNvPr>
          <p:cNvSpPr>
            <a:spLocks noGrp="1"/>
          </p:cNvSpPr>
          <p:nvPr>
            <p:ph type="title"/>
          </p:nvPr>
        </p:nvSpPr>
        <p:spPr>
          <a:xfrm>
            <a:off x="1632805" y="642839"/>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2ª CONTROL ADOLESCENTE BASICO (NIVELES I-1 Y I-2)</a:t>
            </a:r>
          </a:p>
        </p:txBody>
      </p:sp>
      <p:pic>
        <p:nvPicPr>
          <p:cNvPr id="14" name="Imagen 13">
            <a:extLst>
              <a:ext uri="{FF2B5EF4-FFF2-40B4-BE49-F238E27FC236}">
                <a16:creationId xmlns:a16="http://schemas.microsoft.com/office/drawing/2014/main" id="{2A76BC9E-699B-23CC-A531-C530E4B38EE2}"/>
              </a:ext>
            </a:extLst>
          </p:cNvPr>
          <p:cNvPicPr>
            <a:picLocks noChangeAspect="1"/>
          </p:cNvPicPr>
          <p:nvPr/>
        </p:nvPicPr>
        <p:blipFill>
          <a:blip r:embed="rId2"/>
          <a:stretch>
            <a:fillRect/>
          </a:stretch>
        </p:blipFill>
        <p:spPr>
          <a:xfrm>
            <a:off x="542925" y="1526162"/>
            <a:ext cx="11212127" cy="4224349"/>
          </a:xfrm>
          <a:prstGeom prst="rect">
            <a:avLst/>
          </a:prstGeom>
        </p:spPr>
      </p:pic>
      <p:grpSp>
        <p:nvGrpSpPr>
          <p:cNvPr id="18" name="Grupo 17">
            <a:extLst>
              <a:ext uri="{FF2B5EF4-FFF2-40B4-BE49-F238E27FC236}">
                <a16:creationId xmlns:a16="http://schemas.microsoft.com/office/drawing/2014/main" id="{C166395E-BAD7-EFFF-D7F4-98A7DBD3E3EF}"/>
              </a:ext>
            </a:extLst>
          </p:cNvPr>
          <p:cNvGrpSpPr/>
          <p:nvPr/>
        </p:nvGrpSpPr>
        <p:grpSpPr>
          <a:xfrm>
            <a:off x="693201" y="2644457"/>
            <a:ext cx="4412199" cy="1078637"/>
            <a:chOff x="918566" y="2745127"/>
            <a:chExt cx="4412199" cy="1078637"/>
          </a:xfrm>
        </p:grpSpPr>
        <p:sp>
          <p:nvSpPr>
            <p:cNvPr id="15" name="Rectángulo: esquinas redondeadas 14">
              <a:extLst>
                <a:ext uri="{FF2B5EF4-FFF2-40B4-BE49-F238E27FC236}">
                  <a16:creationId xmlns:a16="http://schemas.microsoft.com/office/drawing/2014/main" id="{8614E1FC-45F8-CD69-CD20-799846C81D9E}"/>
                </a:ext>
              </a:extLst>
            </p:cNvPr>
            <p:cNvSpPr/>
            <p:nvPr/>
          </p:nvSpPr>
          <p:spPr>
            <a:xfrm>
              <a:off x="918566" y="2873853"/>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COLOCAR NOMBRES Y</a:t>
              </a:r>
              <a:r>
                <a:rPr lang="es-ES" sz="1050" b="1" kern="1200" baseline="0" dirty="0">
                  <a:solidFill>
                    <a:schemeClr val="bg1"/>
                  </a:solidFill>
                  <a:effectLst>
                    <a:outerShdw blurRad="38100" dist="38100" dir="2700000" algn="tl">
                      <a:srgbClr val="000000">
                        <a:alpha val="43137"/>
                      </a:srgbClr>
                    </a:outerShdw>
                  </a:effectLst>
                </a:rPr>
                <a:t> APELLIDOS, PESO, TALLA</a:t>
              </a:r>
              <a:endParaRPr lang="es-ES" sz="1050" b="1" kern="1200" dirty="0">
                <a:solidFill>
                  <a:schemeClr val="bg1"/>
                </a:solidFill>
                <a:effectLst>
                  <a:outerShdw blurRad="38100" dist="38100" dir="2700000" algn="tl">
                    <a:srgbClr val="000000">
                      <a:alpha val="43137"/>
                    </a:srgbClr>
                  </a:outerShdw>
                </a:effectLst>
              </a:endParaRPr>
            </a:p>
          </p:txBody>
        </p:sp>
        <p:cxnSp>
          <p:nvCxnSpPr>
            <p:cNvPr id="16" name="Conector recto de flecha 15">
              <a:extLst>
                <a:ext uri="{FF2B5EF4-FFF2-40B4-BE49-F238E27FC236}">
                  <a16:creationId xmlns:a16="http://schemas.microsoft.com/office/drawing/2014/main" id="{E5F2095E-C527-48C5-0C74-9C27C9A4E274}"/>
                </a:ext>
              </a:extLst>
            </p:cNvPr>
            <p:cNvCxnSpPr>
              <a:cxnSpLocks/>
            </p:cNvCxnSpPr>
            <p:nvPr/>
          </p:nvCxnSpPr>
          <p:spPr>
            <a:xfrm flipV="1">
              <a:off x="2747363" y="2745127"/>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4F4C089D-0FB7-75CA-0533-F5441C6F9B41}"/>
                </a:ext>
              </a:extLst>
            </p:cNvPr>
            <p:cNvCxnSpPr>
              <a:cxnSpLocks/>
            </p:cNvCxnSpPr>
            <p:nvPr/>
          </p:nvCxnSpPr>
          <p:spPr>
            <a:xfrm>
              <a:off x="2747363" y="3284446"/>
              <a:ext cx="25834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7" name="Grupo 6">
            <a:extLst>
              <a:ext uri="{FF2B5EF4-FFF2-40B4-BE49-F238E27FC236}">
                <a16:creationId xmlns:a16="http://schemas.microsoft.com/office/drawing/2014/main" id="{55027349-951C-5018-2493-BCD4B09FDF86}"/>
              </a:ext>
            </a:extLst>
          </p:cNvPr>
          <p:cNvGrpSpPr/>
          <p:nvPr/>
        </p:nvGrpSpPr>
        <p:grpSpPr>
          <a:xfrm>
            <a:off x="3588801" y="3858768"/>
            <a:ext cx="2290791" cy="1600200"/>
            <a:chOff x="3588801" y="3858768"/>
            <a:chExt cx="2290791" cy="1600200"/>
          </a:xfrm>
        </p:grpSpPr>
        <p:sp>
          <p:nvSpPr>
            <p:cNvPr id="3" name="Rectángulo: esquinas redondeadas 2">
              <a:extLst>
                <a:ext uri="{FF2B5EF4-FFF2-40B4-BE49-F238E27FC236}">
                  <a16:creationId xmlns:a16="http://schemas.microsoft.com/office/drawing/2014/main" id="{6CA55232-C81F-8E45-EA0F-72814CE6DC0E}"/>
                </a:ext>
              </a:extLst>
            </p:cNvPr>
            <p:cNvSpPr/>
            <p:nvPr/>
          </p:nvSpPr>
          <p:spPr>
            <a:xfrm>
              <a:off x="3588801" y="4183912"/>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SOLO COLOCAR LOS TAMIZAJES QUE SE REALIZAN</a:t>
              </a:r>
            </a:p>
          </p:txBody>
        </p:sp>
        <p:sp>
          <p:nvSpPr>
            <p:cNvPr id="6" name="Abrir llave 5">
              <a:extLst>
                <a:ext uri="{FF2B5EF4-FFF2-40B4-BE49-F238E27FC236}">
                  <a16:creationId xmlns:a16="http://schemas.microsoft.com/office/drawing/2014/main" id="{2935C285-5D25-A61D-67CD-587C6298DF52}"/>
                </a:ext>
              </a:extLst>
            </p:cNvPr>
            <p:cNvSpPr/>
            <p:nvPr/>
          </p:nvSpPr>
          <p:spPr>
            <a:xfrm>
              <a:off x="5559552" y="3858768"/>
              <a:ext cx="320040" cy="16002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extLst>
      <p:ext uri="{BB962C8B-B14F-4D97-AF65-F5344CB8AC3E}">
        <p14:creationId xmlns:p14="http://schemas.microsoft.com/office/powerpoint/2010/main" val="10664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6010-A0B1-AF4A-8704-258037810DD5}"/>
            </a:ext>
          </a:extLst>
        </p:cNvPr>
        <p:cNvGrpSpPr/>
        <p:nvPr/>
      </p:nvGrpSpPr>
      <p:grpSpPr>
        <a:xfrm>
          <a:off x="0" y="0"/>
          <a:ext cx="0" cy="0"/>
          <a:chOff x="0" y="0"/>
          <a:chExt cx="0" cy="0"/>
        </a:xfrm>
      </p:grpSpPr>
      <p:sp>
        <p:nvSpPr>
          <p:cNvPr id="13" name="Título 1">
            <a:extLst>
              <a:ext uri="{FF2B5EF4-FFF2-40B4-BE49-F238E27FC236}">
                <a16:creationId xmlns:a16="http://schemas.microsoft.com/office/drawing/2014/main" id="{924B8CC2-1D4E-D510-1691-3F78F3095F72}"/>
              </a:ext>
            </a:extLst>
          </p:cNvPr>
          <p:cNvSpPr>
            <a:spLocks noGrp="1"/>
          </p:cNvSpPr>
          <p:nvPr>
            <p:ph type="title"/>
          </p:nvPr>
        </p:nvSpPr>
        <p:spPr>
          <a:xfrm>
            <a:off x="1625507" y="254708"/>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3ª CONTROL ADOLESCENTE BASICO (NIVELES I-1 Y I-2)</a:t>
            </a:r>
          </a:p>
        </p:txBody>
      </p:sp>
      <p:pic>
        <p:nvPicPr>
          <p:cNvPr id="10" name="Imagen 9">
            <a:extLst>
              <a:ext uri="{FF2B5EF4-FFF2-40B4-BE49-F238E27FC236}">
                <a16:creationId xmlns:a16="http://schemas.microsoft.com/office/drawing/2014/main" id="{AEBBD020-9FAA-155F-D216-8A231B4E6E2F}"/>
              </a:ext>
            </a:extLst>
          </p:cNvPr>
          <p:cNvPicPr>
            <a:picLocks noChangeAspect="1"/>
          </p:cNvPicPr>
          <p:nvPr/>
        </p:nvPicPr>
        <p:blipFill>
          <a:blip r:embed="rId2"/>
          <a:stretch>
            <a:fillRect/>
          </a:stretch>
        </p:blipFill>
        <p:spPr>
          <a:xfrm>
            <a:off x="219474" y="1048202"/>
            <a:ext cx="11753051" cy="5060173"/>
          </a:xfrm>
          <a:prstGeom prst="rect">
            <a:avLst/>
          </a:prstGeom>
        </p:spPr>
      </p:pic>
      <p:grpSp>
        <p:nvGrpSpPr>
          <p:cNvPr id="11" name="Grupo 10">
            <a:extLst>
              <a:ext uri="{FF2B5EF4-FFF2-40B4-BE49-F238E27FC236}">
                <a16:creationId xmlns:a16="http://schemas.microsoft.com/office/drawing/2014/main" id="{6135FA2E-E7C6-1E11-248D-20B27681988E}"/>
              </a:ext>
            </a:extLst>
          </p:cNvPr>
          <p:cNvGrpSpPr/>
          <p:nvPr/>
        </p:nvGrpSpPr>
        <p:grpSpPr>
          <a:xfrm>
            <a:off x="745173" y="2363584"/>
            <a:ext cx="4412199" cy="799436"/>
            <a:chOff x="918566" y="2745127"/>
            <a:chExt cx="4412199" cy="799436"/>
          </a:xfrm>
        </p:grpSpPr>
        <p:cxnSp>
          <p:nvCxnSpPr>
            <p:cNvPr id="16" name="Conector recto de flecha 15">
              <a:extLst>
                <a:ext uri="{FF2B5EF4-FFF2-40B4-BE49-F238E27FC236}">
                  <a16:creationId xmlns:a16="http://schemas.microsoft.com/office/drawing/2014/main" id="{7A46E595-CCE3-2363-D3DB-99036827E2BA}"/>
                </a:ext>
              </a:extLst>
            </p:cNvPr>
            <p:cNvCxnSpPr>
              <a:cxnSpLocks/>
            </p:cNvCxnSpPr>
            <p:nvPr/>
          </p:nvCxnSpPr>
          <p:spPr>
            <a:xfrm flipV="1">
              <a:off x="2747363" y="2745127"/>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F20E6881-74B3-893A-EF24-C0F4B853293B}"/>
                </a:ext>
              </a:extLst>
            </p:cNvPr>
            <p:cNvCxnSpPr>
              <a:cxnSpLocks/>
            </p:cNvCxnSpPr>
            <p:nvPr/>
          </p:nvCxnSpPr>
          <p:spPr>
            <a:xfrm>
              <a:off x="2747363" y="3284446"/>
              <a:ext cx="25834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ángulo: esquinas redondeadas 14">
              <a:extLst>
                <a:ext uri="{FF2B5EF4-FFF2-40B4-BE49-F238E27FC236}">
                  <a16:creationId xmlns:a16="http://schemas.microsoft.com/office/drawing/2014/main" id="{CC81C5FF-82B1-CF2E-3368-42568250D8F9}"/>
                </a:ext>
              </a:extLst>
            </p:cNvPr>
            <p:cNvSpPr/>
            <p:nvPr/>
          </p:nvSpPr>
          <p:spPr>
            <a:xfrm>
              <a:off x="918566" y="3003025"/>
              <a:ext cx="1828797" cy="541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b="1" kern="1200" dirty="0">
                  <a:solidFill>
                    <a:schemeClr val="bg1"/>
                  </a:solidFill>
                  <a:effectLst>
                    <a:outerShdw blurRad="38100" dist="38100" dir="2700000" algn="tl">
                      <a:srgbClr val="000000">
                        <a:alpha val="43137"/>
                      </a:srgbClr>
                    </a:outerShdw>
                  </a:effectLst>
                </a:rPr>
                <a:t>COLOCAR NOMBRES Y</a:t>
              </a:r>
              <a:r>
                <a:rPr lang="es-ES" sz="900" b="1" kern="1200" baseline="0" dirty="0">
                  <a:solidFill>
                    <a:schemeClr val="bg1"/>
                  </a:solidFill>
                  <a:effectLst>
                    <a:outerShdw blurRad="38100" dist="38100" dir="2700000" algn="tl">
                      <a:srgbClr val="000000">
                        <a:alpha val="43137"/>
                      </a:srgbClr>
                    </a:outerShdw>
                  </a:effectLst>
                </a:rPr>
                <a:t> APELLIDOS, PESO, TALLA</a:t>
              </a:r>
              <a:endParaRPr lang="es-ES" sz="900" b="1" kern="1200" dirty="0">
                <a:solidFill>
                  <a:schemeClr val="bg1"/>
                </a:solidFill>
                <a:effectLst>
                  <a:outerShdw blurRad="38100" dist="38100" dir="2700000" algn="tl">
                    <a:srgbClr val="000000">
                      <a:alpha val="43137"/>
                    </a:srgbClr>
                  </a:outerShdw>
                </a:effectLst>
              </a:endParaRPr>
            </a:p>
          </p:txBody>
        </p:sp>
      </p:grpSp>
      <p:cxnSp>
        <p:nvCxnSpPr>
          <p:cNvPr id="19" name="Conector recto de flecha 18">
            <a:extLst>
              <a:ext uri="{FF2B5EF4-FFF2-40B4-BE49-F238E27FC236}">
                <a16:creationId xmlns:a16="http://schemas.microsoft.com/office/drawing/2014/main" id="{C4658C13-9C58-18BE-6C5A-272378910D47}"/>
              </a:ext>
            </a:extLst>
          </p:cNvPr>
          <p:cNvCxnSpPr>
            <a:cxnSpLocks/>
          </p:cNvCxnSpPr>
          <p:nvPr/>
        </p:nvCxnSpPr>
        <p:spPr>
          <a:xfrm flipH="1">
            <a:off x="11791891" y="2333026"/>
            <a:ext cx="139142" cy="147324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2" name="Rectángulo redondeado 21">
            <a:extLst>
              <a:ext uri="{FF2B5EF4-FFF2-40B4-BE49-F238E27FC236}">
                <a16:creationId xmlns:a16="http://schemas.microsoft.com/office/drawing/2014/main" id="{EA6F5353-C3D9-4C0D-BB7E-2D54D65985D8}"/>
              </a:ext>
            </a:extLst>
          </p:cNvPr>
          <p:cNvSpPr/>
          <p:nvPr/>
        </p:nvSpPr>
        <p:spPr bwMode="auto">
          <a:xfrm>
            <a:off x="9840924" y="968767"/>
            <a:ext cx="2292164" cy="1400518"/>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square" lIns="18288" tIns="0" rIns="0" bIns="0" rtlCol="0" anchor="t" upright="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ES" sz="1050" b="1" dirty="0">
                <a:effectLst>
                  <a:outerShdw blurRad="38100" dist="38100" dir="2700000" algn="tl">
                    <a:srgbClr val="000000">
                      <a:alpha val="43137"/>
                    </a:srgbClr>
                  </a:outerShdw>
                </a:effectLst>
              </a:rPr>
              <a:t>COLOCAR LOS CODIGOS DE IMC:</a:t>
            </a:r>
          </a:p>
          <a:p>
            <a:pPr algn="l"/>
            <a:r>
              <a:rPr lang="es-ES" sz="1050" b="1" dirty="0">
                <a:effectLst>
                  <a:outerShdw blurRad="38100" dist="38100" dir="2700000" algn="tl">
                    <a:srgbClr val="000000">
                      <a:alpha val="43137"/>
                    </a:srgbClr>
                  </a:outerShdw>
                </a:effectLst>
              </a:rPr>
              <a:t>- E6690</a:t>
            </a:r>
            <a:r>
              <a:rPr lang="es-ES" sz="1050" b="1" baseline="0" dirty="0">
                <a:effectLst>
                  <a:outerShdw blurRad="38100" dist="38100" dir="2700000" algn="tl">
                    <a:srgbClr val="000000">
                      <a:alpha val="43137"/>
                    </a:srgbClr>
                  </a:outerShdw>
                </a:effectLst>
              </a:rPr>
              <a:t> = SOBREPESO</a:t>
            </a:r>
          </a:p>
          <a:p>
            <a:pPr algn="l"/>
            <a:r>
              <a:rPr lang="es-ES" sz="1050" b="1" baseline="0" dirty="0">
                <a:effectLst>
                  <a:outerShdw blurRad="38100" dist="38100" dir="2700000" algn="tl">
                    <a:srgbClr val="000000">
                      <a:alpha val="43137"/>
                    </a:srgbClr>
                  </a:outerShdw>
                </a:effectLst>
              </a:rPr>
              <a:t>- E669, E660 = OBESIDAD</a:t>
            </a:r>
          </a:p>
          <a:p>
            <a:pPr algn="l"/>
            <a:r>
              <a:rPr lang="es-ES" sz="1050" b="1" baseline="0" dirty="0">
                <a:effectLst>
                  <a:outerShdw blurRad="38100" dist="38100" dir="2700000" algn="tl">
                    <a:srgbClr val="000000">
                      <a:alpha val="43137"/>
                    </a:srgbClr>
                  </a:outerShdw>
                </a:effectLst>
              </a:rPr>
              <a:t>- Z006 = NORMAL</a:t>
            </a:r>
          </a:p>
          <a:p>
            <a:pPr algn="l"/>
            <a:r>
              <a:rPr lang="es-ES" sz="1050" b="1" baseline="0" dirty="0">
                <a:effectLst>
                  <a:outerShdw blurRad="38100" dist="38100" dir="2700000" algn="tl">
                    <a:srgbClr val="000000">
                      <a:alpha val="43137"/>
                    </a:srgbClr>
                  </a:outerShdw>
                </a:effectLst>
              </a:rPr>
              <a:t>- E440 = DESNUTRICION AGUDA</a:t>
            </a:r>
          </a:p>
          <a:p>
            <a:pPr algn="l"/>
            <a:r>
              <a:rPr lang="es-ES" sz="1050" b="1" dirty="0">
                <a:effectLst>
                  <a:outerShdw blurRad="38100" dist="38100" dir="2700000" algn="tl">
                    <a:srgbClr val="000000">
                      <a:alpha val="43137"/>
                    </a:srgbClr>
                  </a:outerShdw>
                </a:effectLst>
              </a:rPr>
              <a:t>- E43X</a:t>
            </a:r>
            <a:r>
              <a:rPr lang="es-ES" sz="1050" b="1" baseline="0" dirty="0">
                <a:effectLst>
                  <a:outerShdw blurRad="38100" dist="38100" dir="2700000" algn="tl">
                    <a:srgbClr val="000000">
                      <a:alpha val="43137"/>
                    </a:srgbClr>
                  </a:outerShdw>
                </a:effectLst>
              </a:rPr>
              <a:t> = DESNUTRICION SEVERA</a:t>
            </a:r>
            <a:endParaRPr lang="es-ES" sz="1050" b="1" dirty="0">
              <a:effectLst>
                <a:outerShdw blurRad="38100" dist="38100" dir="2700000" algn="tl">
                  <a:srgbClr val="000000">
                    <a:alpha val="43137"/>
                  </a:srgbClr>
                </a:outerShdw>
              </a:effectLst>
            </a:endParaRPr>
          </a:p>
        </p:txBody>
      </p:sp>
      <p:sp>
        <p:nvSpPr>
          <p:cNvPr id="25" name="Rectángulo: esquinas redondeadas 24">
            <a:extLst>
              <a:ext uri="{FF2B5EF4-FFF2-40B4-BE49-F238E27FC236}">
                <a16:creationId xmlns:a16="http://schemas.microsoft.com/office/drawing/2014/main" id="{7EAC9864-75F5-F5C0-BA40-9884CA311337}"/>
              </a:ext>
            </a:extLst>
          </p:cNvPr>
          <p:cNvSpPr/>
          <p:nvPr/>
        </p:nvSpPr>
        <p:spPr>
          <a:xfrm>
            <a:off x="3645670" y="3938400"/>
            <a:ext cx="2059619" cy="595685"/>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l"/>
            <a:r>
              <a:rPr lang="es-ES" sz="900" b="1" kern="1200" dirty="0"/>
              <a:t>En caso presente:</a:t>
            </a:r>
          </a:p>
          <a:p>
            <a:pPr algn="l"/>
            <a:r>
              <a:rPr lang="es-ES" sz="900" b="1" kern="1200" dirty="0"/>
              <a:t>E344X</a:t>
            </a:r>
            <a:r>
              <a:rPr lang="es-ES" sz="900" b="1" kern="1200" baseline="0" dirty="0"/>
              <a:t> = Estatura Alta</a:t>
            </a:r>
          </a:p>
          <a:p>
            <a:pPr algn="l"/>
            <a:r>
              <a:rPr lang="es-ES" sz="900" b="1" kern="1200" baseline="0" dirty="0"/>
              <a:t>Z006   = Talla Normal</a:t>
            </a:r>
          </a:p>
          <a:p>
            <a:pPr algn="l"/>
            <a:r>
              <a:rPr lang="es-ES" sz="900" b="1" kern="1200" baseline="0" dirty="0"/>
              <a:t>E45X   = Desnutrición Crónica T/E</a:t>
            </a:r>
            <a:endParaRPr lang="es-ES" sz="900" b="1" kern="1200" dirty="0"/>
          </a:p>
        </p:txBody>
      </p:sp>
      <p:cxnSp>
        <p:nvCxnSpPr>
          <p:cNvPr id="27" name="Conector recto de flecha 26">
            <a:extLst>
              <a:ext uri="{FF2B5EF4-FFF2-40B4-BE49-F238E27FC236}">
                <a16:creationId xmlns:a16="http://schemas.microsoft.com/office/drawing/2014/main" id="{C1EB2965-41E7-86F6-659C-EF20E37DB39A}"/>
              </a:ext>
            </a:extLst>
          </p:cNvPr>
          <p:cNvCxnSpPr>
            <a:cxnSpLocks/>
          </p:cNvCxnSpPr>
          <p:nvPr/>
        </p:nvCxnSpPr>
        <p:spPr>
          <a:xfrm>
            <a:off x="5734974" y="4236243"/>
            <a:ext cx="497150" cy="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30" name="Rectángulo: esquinas redondeadas 29">
            <a:extLst>
              <a:ext uri="{FF2B5EF4-FFF2-40B4-BE49-F238E27FC236}">
                <a16:creationId xmlns:a16="http://schemas.microsoft.com/office/drawing/2014/main" id="{9E96DEE4-90D2-E977-5A4E-AFF9FDFEF5A1}"/>
              </a:ext>
            </a:extLst>
          </p:cNvPr>
          <p:cNvSpPr/>
          <p:nvPr/>
        </p:nvSpPr>
        <p:spPr>
          <a:xfrm>
            <a:off x="4038663" y="3148551"/>
            <a:ext cx="1588548" cy="5415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900" b="1" dirty="0">
                <a:effectLst>
                  <a:outerShdw blurRad="38100" dist="38100" dir="2700000" algn="tl">
                    <a:srgbClr val="000000">
                      <a:alpha val="43137"/>
                    </a:srgbClr>
                  </a:outerShdw>
                </a:effectLst>
              </a:rPr>
              <a:t>RSM = Riesgo Bajo</a:t>
            </a:r>
          </a:p>
          <a:p>
            <a:pPr algn="ctr"/>
            <a:r>
              <a:rPr lang="es-ES" sz="900" b="1" dirty="0">
                <a:effectLst>
                  <a:outerShdw blurRad="38100" dist="38100" dir="2700000" algn="tl">
                    <a:srgbClr val="000000">
                      <a:alpha val="43137"/>
                    </a:srgbClr>
                  </a:outerShdw>
                </a:effectLst>
              </a:rPr>
              <a:t>RSA = Riesgo Alto</a:t>
            </a:r>
          </a:p>
          <a:p>
            <a:pPr algn="ctr"/>
            <a:r>
              <a:rPr lang="es-ES" sz="900" b="1" dirty="0">
                <a:effectLst>
                  <a:outerShdw blurRad="38100" dist="38100" dir="2700000" algn="tl">
                    <a:srgbClr val="000000">
                      <a:alpha val="43137"/>
                    </a:srgbClr>
                  </a:outerShdw>
                </a:effectLst>
              </a:rPr>
              <a:t>RMA = Riesgo Muy Alto</a:t>
            </a:r>
            <a:endParaRPr lang="es-PE" sz="900" b="1" dirty="0">
              <a:effectLst>
                <a:outerShdw blurRad="38100" dist="38100" dir="2700000" algn="tl">
                  <a:srgbClr val="000000">
                    <a:alpha val="43137"/>
                  </a:srgbClr>
                </a:outerShdw>
              </a:effectLst>
            </a:endParaRPr>
          </a:p>
        </p:txBody>
      </p:sp>
      <p:cxnSp>
        <p:nvCxnSpPr>
          <p:cNvPr id="32" name="Conector recto de flecha 31">
            <a:extLst>
              <a:ext uri="{FF2B5EF4-FFF2-40B4-BE49-F238E27FC236}">
                <a16:creationId xmlns:a16="http://schemas.microsoft.com/office/drawing/2014/main" id="{3A8572B4-0076-EF32-9A4D-9D427E01261C}"/>
              </a:ext>
            </a:extLst>
          </p:cNvPr>
          <p:cNvCxnSpPr>
            <a:cxnSpLocks/>
          </p:cNvCxnSpPr>
          <p:nvPr/>
        </p:nvCxnSpPr>
        <p:spPr>
          <a:xfrm flipV="1">
            <a:off x="5627211" y="3377926"/>
            <a:ext cx="4699986" cy="413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5" name="Grupo 34">
            <a:extLst>
              <a:ext uri="{FF2B5EF4-FFF2-40B4-BE49-F238E27FC236}">
                <a16:creationId xmlns:a16="http://schemas.microsoft.com/office/drawing/2014/main" id="{F44AE8C4-53C9-D3BB-CEF8-DCE77CE7BA4D}"/>
              </a:ext>
            </a:extLst>
          </p:cNvPr>
          <p:cNvGrpSpPr/>
          <p:nvPr/>
        </p:nvGrpSpPr>
        <p:grpSpPr>
          <a:xfrm>
            <a:off x="9668648" y="6057995"/>
            <a:ext cx="2368334" cy="781343"/>
            <a:chOff x="9504067" y="6036816"/>
            <a:chExt cx="2368334" cy="781343"/>
          </a:xfrm>
        </p:grpSpPr>
        <p:sp>
          <p:nvSpPr>
            <p:cNvPr id="36" name="Rectángulo: esquinas redondeadas 35">
              <a:extLst>
                <a:ext uri="{FF2B5EF4-FFF2-40B4-BE49-F238E27FC236}">
                  <a16:creationId xmlns:a16="http://schemas.microsoft.com/office/drawing/2014/main" id="{4AFF92C5-D38B-624D-D0DA-A8F9C661AADF}"/>
                </a:ext>
              </a:extLst>
            </p:cNvPr>
            <p:cNvSpPr/>
            <p:nvPr/>
          </p:nvSpPr>
          <p:spPr>
            <a:xfrm>
              <a:off x="9504067" y="6183512"/>
              <a:ext cx="717230"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dirty="0"/>
                <a:t>PLAN</a:t>
              </a:r>
              <a:endParaRPr lang="es-PE" sz="1050" b="1" dirty="0"/>
            </a:p>
          </p:txBody>
        </p:sp>
        <p:sp>
          <p:nvSpPr>
            <p:cNvPr id="37" name="Rectángulo: esquinas redondeadas 36">
              <a:extLst>
                <a:ext uri="{FF2B5EF4-FFF2-40B4-BE49-F238E27FC236}">
                  <a16:creationId xmlns:a16="http://schemas.microsoft.com/office/drawing/2014/main" id="{CDB2C416-038B-F829-6055-FBAD3CA71EEC}"/>
                </a:ext>
              </a:extLst>
            </p:cNvPr>
            <p:cNvSpPr/>
            <p:nvPr/>
          </p:nvSpPr>
          <p:spPr>
            <a:xfrm>
              <a:off x="10142547" y="6516318"/>
              <a:ext cx="875548"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TIPO DE PAQUETE</a:t>
              </a:r>
              <a:endParaRPr lang="es-PE" sz="1000" b="1" dirty="0"/>
            </a:p>
          </p:txBody>
        </p:sp>
        <p:sp>
          <p:nvSpPr>
            <p:cNvPr id="38" name="Rectángulo: esquinas redondeadas 37">
              <a:extLst>
                <a:ext uri="{FF2B5EF4-FFF2-40B4-BE49-F238E27FC236}">
                  <a16:creationId xmlns:a16="http://schemas.microsoft.com/office/drawing/2014/main" id="{04F3EA6F-5CA3-FF09-1DAC-B01845FDBD2D}"/>
                </a:ext>
              </a:extLst>
            </p:cNvPr>
            <p:cNvSpPr/>
            <p:nvPr/>
          </p:nvSpPr>
          <p:spPr>
            <a:xfrm>
              <a:off x="10885499" y="6183512"/>
              <a:ext cx="986902"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ESCENARIO</a:t>
              </a:r>
              <a:endParaRPr lang="es-PE" sz="1000" b="1" dirty="0"/>
            </a:p>
          </p:txBody>
        </p:sp>
        <p:cxnSp>
          <p:nvCxnSpPr>
            <p:cNvPr id="39" name="Conector recto de flecha 38">
              <a:extLst>
                <a:ext uri="{FF2B5EF4-FFF2-40B4-BE49-F238E27FC236}">
                  <a16:creationId xmlns:a16="http://schemas.microsoft.com/office/drawing/2014/main" id="{C674B5CE-B2C3-8CC8-06CC-D58AAF8B41DE}"/>
                </a:ext>
              </a:extLst>
            </p:cNvPr>
            <p:cNvCxnSpPr/>
            <p:nvPr/>
          </p:nvCxnSpPr>
          <p:spPr>
            <a:xfrm flipV="1">
              <a:off x="9863091" y="6036816"/>
              <a:ext cx="358206" cy="1466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27943B0E-073B-499D-E667-2CFADA18FD7D}"/>
                </a:ext>
              </a:extLst>
            </p:cNvPr>
            <p:cNvCxnSpPr>
              <a:cxnSpLocks/>
              <a:stCxn id="37" idx="0"/>
            </p:cNvCxnSpPr>
            <p:nvPr/>
          </p:nvCxnSpPr>
          <p:spPr>
            <a:xfrm flipV="1">
              <a:off x="10580321" y="6036816"/>
              <a:ext cx="0" cy="4795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9E6AF5AB-7DEE-92E9-6EBE-C9DDB6DD631D}"/>
                </a:ext>
              </a:extLst>
            </p:cNvPr>
            <p:cNvCxnSpPr>
              <a:cxnSpLocks/>
              <a:stCxn id="38" idx="0"/>
            </p:cNvCxnSpPr>
            <p:nvPr/>
          </p:nvCxnSpPr>
          <p:spPr>
            <a:xfrm flipH="1" flipV="1">
              <a:off x="10822425" y="6036924"/>
              <a:ext cx="556525" cy="146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6877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2E9A9825-6DA5-9DFB-565C-5358BE2761BD}"/>
              </a:ext>
            </a:extLst>
          </p:cNvPr>
          <p:cNvPicPr>
            <a:picLocks noChangeAspect="1"/>
          </p:cNvPicPr>
          <p:nvPr/>
        </p:nvPicPr>
        <p:blipFill>
          <a:blip r:embed="rId3"/>
          <a:stretch>
            <a:fillRect/>
          </a:stretch>
        </p:blipFill>
        <p:spPr>
          <a:xfrm>
            <a:off x="358045" y="1133856"/>
            <a:ext cx="11833955" cy="5261544"/>
          </a:xfrm>
          <a:prstGeom prst="rect">
            <a:avLst/>
          </a:prstGeom>
        </p:spPr>
      </p:pic>
      <p:sp>
        <p:nvSpPr>
          <p:cNvPr id="15" name="Título 1">
            <a:extLst>
              <a:ext uri="{FF2B5EF4-FFF2-40B4-BE49-F238E27FC236}">
                <a16:creationId xmlns:a16="http://schemas.microsoft.com/office/drawing/2014/main" id="{9641C728-2FD8-499D-94FA-E0C6BB557930}"/>
              </a:ext>
            </a:extLst>
          </p:cNvPr>
          <p:cNvSpPr>
            <a:spLocks noGrp="1"/>
          </p:cNvSpPr>
          <p:nvPr>
            <p:ph type="title"/>
          </p:nvPr>
        </p:nvSpPr>
        <p:spPr>
          <a:xfrm>
            <a:off x="1543002" y="387289"/>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1ª CONTROL ADOLESCENTE COMPLETO F (NIVELES I-3 Y I-4)</a:t>
            </a:r>
          </a:p>
        </p:txBody>
      </p:sp>
      <p:sp>
        <p:nvSpPr>
          <p:cNvPr id="16" name="Rectángulo: esquinas redondeadas 15">
            <a:extLst>
              <a:ext uri="{FF2B5EF4-FFF2-40B4-BE49-F238E27FC236}">
                <a16:creationId xmlns:a16="http://schemas.microsoft.com/office/drawing/2014/main" id="{3653DFEC-9BFA-9B45-FB95-07A4228A1531}"/>
              </a:ext>
            </a:extLst>
          </p:cNvPr>
          <p:cNvSpPr/>
          <p:nvPr/>
        </p:nvSpPr>
        <p:spPr>
          <a:xfrm>
            <a:off x="822519" y="2376997"/>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COLOCAR NOMBRES Y</a:t>
            </a:r>
            <a:r>
              <a:rPr lang="es-ES" sz="1050" b="1" kern="1200" baseline="0" dirty="0">
                <a:solidFill>
                  <a:schemeClr val="bg1"/>
                </a:solidFill>
                <a:effectLst>
                  <a:outerShdw blurRad="38100" dist="38100" dir="2700000" algn="tl">
                    <a:srgbClr val="000000">
                      <a:alpha val="43137"/>
                    </a:srgbClr>
                  </a:outerShdw>
                </a:effectLst>
              </a:rPr>
              <a:t> APELLIDOS, PESO, TALLA Y HEMOGLOBINA</a:t>
            </a:r>
            <a:endParaRPr lang="es-ES" sz="1050" b="1" kern="1200" dirty="0">
              <a:solidFill>
                <a:schemeClr val="bg1"/>
              </a:solidFill>
              <a:effectLst>
                <a:outerShdw blurRad="38100" dist="38100" dir="2700000" algn="tl">
                  <a:srgbClr val="000000">
                    <a:alpha val="43137"/>
                  </a:srgbClr>
                </a:outerShdw>
              </a:effectLst>
            </a:endParaRPr>
          </a:p>
        </p:txBody>
      </p:sp>
      <p:cxnSp>
        <p:nvCxnSpPr>
          <p:cNvPr id="17" name="Conector recto de flecha 16">
            <a:extLst>
              <a:ext uri="{FF2B5EF4-FFF2-40B4-BE49-F238E27FC236}">
                <a16:creationId xmlns:a16="http://schemas.microsoft.com/office/drawing/2014/main" id="{C9749EDB-7C56-9EBC-BD00-D0DC9C43C8D8}"/>
              </a:ext>
            </a:extLst>
          </p:cNvPr>
          <p:cNvCxnSpPr>
            <a:cxnSpLocks/>
          </p:cNvCxnSpPr>
          <p:nvPr/>
        </p:nvCxnSpPr>
        <p:spPr>
          <a:xfrm flipV="1">
            <a:off x="2651316" y="2312634"/>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FB358CB2-6B35-F421-4CAC-A6471F330C19}"/>
              </a:ext>
            </a:extLst>
          </p:cNvPr>
          <p:cNvCxnSpPr>
            <a:cxnSpLocks/>
          </p:cNvCxnSpPr>
          <p:nvPr/>
        </p:nvCxnSpPr>
        <p:spPr>
          <a:xfrm>
            <a:off x="2651316" y="2851953"/>
            <a:ext cx="25834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ctángulo: esquinas redondeadas 18">
            <a:extLst>
              <a:ext uri="{FF2B5EF4-FFF2-40B4-BE49-F238E27FC236}">
                <a16:creationId xmlns:a16="http://schemas.microsoft.com/office/drawing/2014/main" id="{82C343C0-2182-FC6B-B89E-3AF133BC7043}"/>
              </a:ext>
            </a:extLst>
          </p:cNvPr>
          <p:cNvSpPr/>
          <p:nvPr/>
        </p:nvSpPr>
        <p:spPr>
          <a:xfrm>
            <a:off x="2424935" y="3833189"/>
            <a:ext cx="1571347" cy="2574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effectLst>
                  <a:outerShdw blurRad="38100" dist="38100" dir="2700000" algn="tl">
                    <a:srgbClr val="000000">
                      <a:alpha val="43137"/>
                    </a:srgbClr>
                  </a:outerShdw>
                </a:effectLst>
              </a:rPr>
              <a:t>En caso lo requiera</a:t>
            </a:r>
            <a:endParaRPr lang="es-PE" sz="1100" b="1" dirty="0">
              <a:effectLst>
                <a:outerShdw blurRad="38100" dist="38100" dir="2700000" algn="tl">
                  <a:srgbClr val="000000">
                    <a:alpha val="43137"/>
                  </a:srgbClr>
                </a:outerShdw>
              </a:effectLst>
            </a:endParaRPr>
          </a:p>
        </p:txBody>
      </p:sp>
      <p:cxnSp>
        <p:nvCxnSpPr>
          <p:cNvPr id="20" name="Conector recto de flecha 19">
            <a:extLst>
              <a:ext uri="{FF2B5EF4-FFF2-40B4-BE49-F238E27FC236}">
                <a16:creationId xmlns:a16="http://schemas.microsoft.com/office/drawing/2014/main" id="{A6F91E8B-4BAA-FF05-1413-B7329B63F5D2}"/>
              </a:ext>
            </a:extLst>
          </p:cNvPr>
          <p:cNvCxnSpPr>
            <a:cxnSpLocks/>
          </p:cNvCxnSpPr>
          <p:nvPr/>
        </p:nvCxnSpPr>
        <p:spPr>
          <a:xfrm>
            <a:off x="3996282" y="3961911"/>
            <a:ext cx="225492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1" name="Grupo 20">
            <a:extLst>
              <a:ext uri="{FF2B5EF4-FFF2-40B4-BE49-F238E27FC236}">
                <a16:creationId xmlns:a16="http://schemas.microsoft.com/office/drawing/2014/main" id="{34662A9A-7497-013E-D442-E9EE3887AA4B}"/>
              </a:ext>
            </a:extLst>
          </p:cNvPr>
          <p:cNvGrpSpPr/>
          <p:nvPr/>
        </p:nvGrpSpPr>
        <p:grpSpPr>
          <a:xfrm>
            <a:off x="9822875" y="6067813"/>
            <a:ext cx="2368334" cy="781343"/>
            <a:chOff x="9504067" y="6036816"/>
            <a:chExt cx="2368334" cy="781343"/>
          </a:xfrm>
        </p:grpSpPr>
        <p:sp>
          <p:nvSpPr>
            <p:cNvPr id="22" name="Rectángulo: esquinas redondeadas 21">
              <a:extLst>
                <a:ext uri="{FF2B5EF4-FFF2-40B4-BE49-F238E27FC236}">
                  <a16:creationId xmlns:a16="http://schemas.microsoft.com/office/drawing/2014/main" id="{3027FA8C-0B1F-048B-FD48-99DA38199266}"/>
                </a:ext>
              </a:extLst>
            </p:cNvPr>
            <p:cNvSpPr/>
            <p:nvPr/>
          </p:nvSpPr>
          <p:spPr>
            <a:xfrm>
              <a:off x="9504067" y="6183512"/>
              <a:ext cx="717230"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dirty="0"/>
                <a:t>PLAN</a:t>
              </a:r>
              <a:endParaRPr lang="es-PE" sz="1050" b="1" dirty="0"/>
            </a:p>
          </p:txBody>
        </p:sp>
        <p:sp>
          <p:nvSpPr>
            <p:cNvPr id="23" name="Rectángulo: esquinas redondeadas 22">
              <a:extLst>
                <a:ext uri="{FF2B5EF4-FFF2-40B4-BE49-F238E27FC236}">
                  <a16:creationId xmlns:a16="http://schemas.microsoft.com/office/drawing/2014/main" id="{2D305897-B534-E9B8-7E31-123039BE0812}"/>
                </a:ext>
              </a:extLst>
            </p:cNvPr>
            <p:cNvSpPr/>
            <p:nvPr/>
          </p:nvSpPr>
          <p:spPr>
            <a:xfrm>
              <a:off x="10142547" y="6516318"/>
              <a:ext cx="875548"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TIPO DE PAQUETE</a:t>
              </a:r>
              <a:endParaRPr lang="es-PE" sz="1000" b="1" dirty="0"/>
            </a:p>
          </p:txBody>
        </p:sp>
        <p:sp>
          <p:nvSpPr>
            <p:cNvPr id="24" name="Rectángulo: esquinas redondeadas 23">
              <a:extLst>
                <a:ext uri="{FF2B5EF4-FFF2-40B4-BE49-F238E27FC236}">
                  <a16:creationId xmlns:a16="http://schemas.microsoft.com/office/drawing/2014/main" id="{14FFBF76-549D-56B5-85C5-6A4702189674}"/>
                </a:ext>
              </a:extLst>
            </p:cNvPr>
            <p:cNvSpPr/>
            <p:nvPr/>
          </p:nvSpPr>
          <p:spPr>
            <a:xfrm>
              <a:off x="10885499" y="6183512"/>
              <a:ext cx="986902"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ESCENARIO</a:t>
              </a:r>
              <a:endParaRPr lang="es-PE" sz="1000" b="1" dirty="0"/>
            </a:p>
          </p:txBody>
        </p:sp>
        <p:cxnSp>
          <p:nvCxnSpPr>
            <p:cNvPr id="25" name="Conector recto de flecha 24">
              <a:extLst>
                <a:ext uri="{FF2B5EF4-FFF2-40B4-BE49-F238E27FC236}">
                  <a16:creationId xmlns:a16="http://schemas.microsoft.com/office/drawing/2014/main" id="{25AC8D40-1BCB-C2AF-BBBB-077996F1A852}"/>
                </a:ext>
              </a:extLst>
            </p:cNvPr>
            <p:cNvCxnSpPr/>
            <p:nvPr/>
          </p:nvCxnSpPr>
          <p:spPr>
            <a:xfrm flipV="1">
              <a:off x="9863091" y="6036816"/>
              <a:ext cx="358206" cy="1466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48705CD0-31A3-F154-3A13-0208BA661A6C}"/>
                </a:ext>
              </a:extLst>
            </p:cNvPr>
            <p:cNvCxnSpPr>
              <a:cxnSpLocks/>
              <a:stCxn id="23" idx="0"/>
            </p:cNvCxnSpPr>
            <p:nvPr/>
          </p:nvCxnSpPr>
          <p:spPr>
            <a:xfrm flipV="1">
              <a:off x="10580321" y="6036816"/>
              <a:ext cx="0" cy="4795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993E955E-C525-FADE-2C46-124A38740734}"/>
                </a:ext>
              </a:extLst>
            </p:cNvPr>
            <p:cNvCxnSpPr>
              <a:cxnSpLocks/>
              <a:stCxn id="24" idx="0"/>
            </p:cNvCxnSpPr>
            <p:nvPr/>
          </p:nvCxnSpPr>
          <p:spPr>
            <a:xfrm flipH="1" flipV="1">
              <a:off x="10822425" y="6036924"/>
              <a:ext cx="556525" cy="146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5327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B66B26D7-3703-50DC-045C-E400BB73396B}"/>
              </a:ext>
            </a:extLst>
          </p:cNvPr>
          <p:cNvPicPr>
            <a:picLocks noChangeAspect="1"/>
          </p:cNvPicPr>
          <p:nvPr/>
        </p:nvPicPr>
        <p:blipFill>
          <a:blip r:embed="rId2"/>
          <a:stretch>
            <a:fillRect/>
          </a:stretch>
        </p:blipFill>
        <p:spPr>
          <a:xfrm>
            <a:off x="438150" y="1664208"/>
            <a:ext cx="11479889" cy="4169664"/>
          </a:xfrm>
          <a:prstGeom prst="rect">
            <a:avLst/>
          </a:prstGeom>
        </p:spPr>
      </p:pic>
      <p:sp>
        <p:nvSpPr>
          <p:cNvPr id="21" name="Rectángulo: esquinas redondeadas 20">
            <a:extLst>
              <a:ext uri="{FF2B5EF4-FFF2-40B4-BE49-F238E27FC236}">
                <a16:creationId xmlns:a16="http://schemas.microsoft.com/office/drawing/2014/main" id="{E0820A4F-CA0D-A92B-FE6C-E760D5CCF142}"/>
              </a:ext>
            </a:extLst>
          </p:cNvPr>
          <p:cNvSpPr/>
          <p:nvPr/>
        </p:nvSpPr>
        <p:spPr>
          <a:xfrm>
            <a:off x="514351" y="2861629"/>
            <a:ext cx="1828797" cy="9499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kern="1200" dirty="0">
                <a:solidFill>
                  <a:schemeClr val="bg1"/>
                </a:solidFill>
                <a:effectLst>
                  <a:outerShdw blurRad="38100" dist="38100" dir="2700000" algn="tl">
                    <a:srgbClr val="000000">
                      <a:alpha val="43137"/>
                    </a:srgbClr>
                  </a:outerShdw>
                </a:effectLst>
              </a:rPr>
              <a:t>COLOCAR NOMBRES Y</a:t>
            </a:r>
            <a:r>
              <a:rPr lang="es-ES" sz="1050" b="1" kern="1200" baseline="0" dirty="0">
                <a:solidFill>
                  <a:schemeClr val="bg1"/>
                </a:solidFill>
                <a:effectLst>
                  <a:outerShdw blurRad="38100" dist="38100" dir="2700000" algn="tl">
                    <a:srgbClr val="000000">
                      <a:alpha val="43137"/>
                    </a:srgbClr>
                  </a:outerShdw>
                </a:effectLst>
              </a:rPr>
              <a:t> APELLIDOS, PESO, TALLA Y HEMOGLOBINA</a:t>
            </a:r>
            <a:endParaRPr lang="es-ES" sz="1050" b="1" kern="1200" dirty="0">
              <a:solidFill>
                <a:schemeClr val="bg1"/>
              </a:solidFill>
              <a:effectLst>
                <a:outerShdw blurRad="38100" dist="38100" dir="2700000" algn="tl">
                  <a:srgbClr val="000000">
                    <a:alpha val="43137"/>
                  </a:srgbClr>
                </a:outerShdw>
              </a:effectLst>
            </a:endParaRPr>
          </a:p>
        </p:txBody>
      </p:sp>
      <p:cxnSp>
        <p:nvCxnSpPr>
          <p:cNvPr id="22" name="Conector recto de flecha 21">
            <a:extLst>
              <a:ext uri="{FF2B5EF4-FFF2-40B4-BE49-F238E27FC236}">
                <a16:creationId xmlns:a16="http://schemas.microsoft.com/office/drawing/2014/main" id="{26D44592-AA4E-C6F8-8F1C-E3CDFDCB75F4}"/>
              </a:ext>
            </a:extLst>
          </p:cNvPr>
          <p:cNvCxnSpPr>
            <a:cxnSpLocks/>
          </p:cNvCxnSpPr>
          <p:nvPr/>
        </p:nvCxnSpPr>
        <p:spPr>
          <a:xfrm flipV="1">
            <a:off x="2343148" y="2797266"/>
            <a:ext cx="559293" cy="5415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A61C180A-C3E9-D765-3228-6A9660C2FACF}"/>
              </a:ext>
            </a:extLst>
          </p:cNvPr>
          <p:cNvCxnSpPr>
            <a:cxnSpLocks/>
          </p:cNvCxnSpPr>
          <p:nvPr/>
        </p:nvCxnSpPr>
        <p:spPr>
          <a:xfrm>
            <a:off x="2343148" y="3336585"/>
            <a:ext cx="258340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ítulo 1">
            <a:extLst>
              <a:ext uri="{FF2B5EF4-FFF2-40B4-BE49-F238E27FC236}">
                <a16:creationId xmlns:a16="http://schemas.microsoft.com/office/drawing/2014/main" id="{D7FCAE3D-EF8A-A27B-5395-C79D48196AA9}"/>
              </a:ext>
            </a:extLst>
          </p:cNvPr>
          <p:cNvSpPr>
            <a:spLocks noGrp="1"/>
          </p:cNvSpPr>
          <p:nvPr>
            <p:ph type="title"/>
          </p:nvPr>
        </p:nvSpPr>
        <p:spPr>
          <a:xfrm>
            <a:off x="1524000" y="594376"/>
            <a:ext cx="9464040" cy="646906"/>
          </a:xfrm>
        </p:spPr>
        <p:style>
          <a:lnRef idx="1">
            <a:schemeClr val="accent6"/>
          </a:lnRef>
          <a:fillRef idx="3">
            <a:schemeClr val="accent6"/>
          </a:fillRef>
          <a:effectRef idx="2">
            <a:schemeClr val="accent6"/>
          </a:effectRef>
          <a:fontRef idx="minor">
            <a:schemeClr val="lt1"/>
          </a:fontRef>
        </p:style>
        <p:txBody>
          <a:bodyPr>
            <a:noAutofit/>
          </a:bodyPr>
          <a:lstStyle/>
          <a:p>
            <a:r>
              <a:rPr lang="es-ES" sz="2400" b="1" dirty="0">
                <a:effectLst>
                  <a:outerShdw blurRad="38100" dist="38100" dir="2700000" algn="tl">
                    <a:srgbClr val="000000">
                      <a:alpha val="43137"/>
                    </a:srgbClr>
                  </a:outerShdw>
                </a:effectLst>
              </a:rPr>
              <a:t>1ª CONTROL ADOLESCENTE COMPLETO M (NIVELES I-3 Y I-4)</a:t>
            </a:r>
          </a:p>
        </p:txBody>
      </p:sp>
      <p:grpSp>
        <p:nvGrpSpPr>
          <p:cNvPr id="25" name="Grupo 24">
            <a:extLst>
              <a:ext uri="{FF2B5EF4-FFF2-40B4-BE49-F238E27FC236}">
                <a16:creationId xmlns:a16="http://schemas.microsoft.com/office/drawing/2014/main" id="{F630DE88-66E5-501D-00D0-3BDE59CD949F}"/>
              </a:ext>
            </a:extLst>
          </p:cNvPr>
          <p:cNvGrpSpPr/>
          <p:nvPr/>
        </p:nvGrpSpPr>
        <p:grpSpPr>
          <a:xfrm>
            <a:off x="9677803" y="5570472"/>
            <a:ext cx="2368334" cy="781343"/>
            <a:chOff x="9504067" y="6036816"/>
            <a:chExt cx="2368334" cy="781343"/>
          </a:xfrm>
        </p:grpSpPr>
        <p:sp>
          <p:nvSpPr>
            <p:cNvPr id="26" name="Rectángulo: esquinas redondeadas 25">
              <a:extLst>
                <a:ext uri="{FF2B5EF4-FFF2-40B4-BE49-F238E27FC236}">
                  <a16:creationId xmlns:a16="http://schemas.microsoft.com/office/drawing/2014/main" id="{A7011263-B03E-4A6D-EC9B-019EE5E22093}"/>
                </a:ext>
              </a:extLst>
            </p:cNvPr>
            <p:cNvSpPr/>
            <p:nvPr/>
          </p:nvSpPr>
          <p:spPr>
            <a:xfrm>
              <a:off x="9504067" y="6183512"/>
              <a:ext cx="717230"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50" b="1" dirty="0"/>
                <a:t>PLAN</a:t>
              </a:r>
              <a:endParaRPr lang="es-PE" sz="1050" b="1" dirty="0"/>
            </a:p>
          </p:txBody>
        </p:sp>
        <p:sp>
          <p:nvSpPr>
            <p:cNvPr id="27" name="Rectángulo: esquinas redondeadas 26">
              <a:extLst>
                <a:ext uri="{FF2B5EF4-FFF2-40B4-BE49-F238E27FC236}">
                  <a16:creationId xmlns:a16="http://schemas.microsoft.com/office/drawing/2014/main" id="{AF49AD8D-782B-98A8-9A28-5666E676A114}"/>
                </a:ext>
              </a:extLst>
            </p:cNvPr>
            <p:cNvSpPr/>
            <p:nvPr/>
          </p:nvSpPr>
          <p:spPr>
            <a:xfrm>
              <a:off x="10142547" y="6516318"/>
              <a:ext cx="875548"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TIPO DE PAQUETE</a:t>
              </a:r>
              <a:endParaRPr lang="es-PE" sz="1000" b="1" dirty="0"/>
            </a:p>
          </p:txBody>
        </p:sp>
        <p:sp>
          <p:nvSpPr>
            <p:cNvPr id="28" name="Rectángulo: esquinas redondeadas 27">
              <a:extLst>
                <a:ext uri="{FF2B5EF4-FFF2-40B4-BE49-F238E27FC236}">
                  <a16:creationId xmlns:a16="http://schemas.microsoft.com/office/drawing/2014/main" id="{05A56985-266A-9DB3-52D2-D804E0892E42}"/>
                </a:ext>
              </a:extLst>
            </p:cNvPr>
            <p:cNvSpPr/>
            <p:nvPr/>
          </p:nvSpPr>
          <p:spPr>
            <a:xfrm>
              <a:off x="10885499" y="6183512"/>
              <a:ext cx="986902" cy="3018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b="1" dirty="0"/>
                <a:t>ESCENARIO</a:t>
              </a:r>
              <a:endParaRPr lang="es-PE" sz="1000" b="1" dirty="0"/>
            </a:p>
          </p:txBody>
        </p:sp>
        <p:cxnSp>
          <p:nvCxnSpPr>
            <p:cNvPr id="29" name="Conector recto de flecha 28">
              <a:extLst>
                <a:ext uri="{FF2B5EF4-FFF2-40B4-BE49-F238E27FC236}">
                  <a16:creationId xmlns:a16="http://schemas.microsoft.com/office/drawing/2014/main" id="{C8856302-6C83-A6E1-FD3B-5C0B7CE49019}"/>
                </a:ext>
              </a:extLst>
            </p:cNvPr>
            <p:cNvCxnSpPr/>
            <p:nvPr/>
          </p:nvCxnSpPr>
          <p:spPr>
            <a:xfrm flipV="1">
              <a:off x="9863091" y="6036816"/>
              <a:ext cx="358206" cy="1466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FCDF70E1-919D-7EB2-44EA-D7FD5547C82B}"/>
                </a:ext>
              </a:extLst>
            </p:cNvPr>
            <p:cNvCxnSpPr>
              <a:cxnSpLocks/>
              <a:stCxn id="27" idx="0"/>
            </p:cNvCxnSpPr>
            <p:nvPr/>
          </p:nvCxnSpPr>
          <p:spPr>
            <a:xfrm flipV="1">
              <a:off x="10580321" y="6036816"/>
              <a:ext cx="0" cy="4795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6438F01F-FAE3-E002-7F2C-DFA08F1568E9}"/>
                </a:ext>
              </a:extLst>
            </p:cNvPr>
            <p:cNvCxnSpPr>
              <a:cxnSpLocks/>
              <a:stCxn id="28" idx="0"/>
            </p:cNvCxnSpPr>
            <p:nvPr/>
          </p:nvCxnSpPr>
          <p:spPr>
            <a:xfrm flipH="1" flipV="1">
              <a:off x="10822425" y="6036924"/>
              <a:ext cx="556525" cy="1465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076193"/>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1226</TotalTime>
  <Words>1561</Words>
  <Application>Microsoft Office PowerPoint</Application>
  <PresentationFormat>Panorámica</PresentationFormat>
  <Paragraphs>212</Paragraphs>
  <Slides>34</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2" baseType="lpstr">
      <vt:lpstr>Arial</vt:lpstr>
      <vt:lpstr>Arial Narrow</vt:lpstr>
      <vt:lpstr>Calibri</vt:lpstr>
      <vt:lpstr>Century Gothic</vt:lpstr>
      <vt:lpstr>Wingdings</vt:lpstr>
      <vt:lpstr>Wingdings 3</vt:lpstr>
      <vt:lpstr>Espiral</vt:lpstr>
      <vt:lpstr>Hoja de cálculo de Microsoft Excel</vt:lpstr>
      <vt:lpstr>ETAPA DE VIDA ADOLESCENTE Y JOVEN</vt:lpstr>
      <vt:lpstr>MODELO DE HISEO ETAPA ADOLESCENTE 2026</vt:lpstr>
      <vt:lpstr>Presentación de PowerPoint</vt:lpstr>
      <vt:lpstr>1ª CONTROL ADOLESCENTE BASICO F (NIVELES I-1 Y I-2)</vt:lpstr>
      <vt:lpstr>1ª CONTROL ADOLESCENTE BASICO M (NIVELES I-1 Y I-2)</vt:lpstr>
      <vt:lpstr>2ª CONTROL ADOLESCENTE BASICO (NIVELES I-1 Y I-2)</vt:lpstr>
      <vt:lpstr>3ª CONTROL ADOLESCENTE BASICO (NIVELES I-1 Y I-2)</vt:lpstr>
      <vt:lpstr>1ª CONTROL ADOLESCENTE COMPLETO F (NIVELES I-3 Y I-4)</vt:lpstr>
      <vt:lpstr>1ª CONTROL ADOLESCENTE COMPLETO M (NIVELES I-3 Y I-4)</vt:lpstr>
      <vt:lpstr>2ª CONTROL ADOLESCENTE COMPLETO (NIVELES I-3 Y I-4)</vt:lpstr>
      <vt:lpstr>3ª CONTROL ADOLESCENTE COMPLETO (NIVELES I-3 Y I-4)</vt:lpstr>
      <vt:lpstr>HIS DNT ADOLESCENTE</vt:lpstr>
      <vt:lpstr>ANEMIA EN ADOLESCENTE</vt:lpstr>
      <vt:lpstr>MODELO HIS ANEMIA EN ADOLESCENTE Y JOVEN</vt:lpstr>
      <vt:lpstr>SI-03-01/SI-03.02: Porcentaje Adolescentes mujeres de 12 a 17 años de edad, atendidas en establecimientos de salud del Gobierno Regional, cuentan con dosaje de hemoglobina y otras prestaciones priorizadas</vt:lpstr>
      <vt:lpstr>DEFINICIÓN</vt:lpstr>
      <vt:lpstr>SI-03.01 DENOMINADOR </vt:lpstr>
      <vt:lpstr>SI-03.01 DENOMINADOR</vt:lpstr>
      <vt:lpstr>SI-03.01 NUMERADOR</vt:lpstr>
      <vt:lpstr>SI-03.01 NUMERADOR</vt:lpstr>
      <vt:lpstr>SI-03.02 DENOMINADOR </vt:lpstr>
      <vt:lpstr>SI-03.02 NUMERADOR</vt:lpstr>
      <vt:lpstr>SI-03.02 NUMERADOR</vt:lpstr>
      <vt:lpstr>EXCLUSIONES</vt:lpstr>
      <vt:lpstr>Presentación de PowerPoint</vt:lpstr>
      <vt:lpstr>Presentación de PowerPoint</vt:lpstr>
      <vt:lpstr>MODELO DE HISEO ESTRATEGIA JOVEN 2025</vt:lpstr>
      <vt:lpstr>1ª CONTROL JOVEN</vt:lpstr>
      <vt:lpstr>2ª CONTROL JOVEN</vt:lpstr>
      <vt:lpstr>3ª CONTROL JOVEN</vt:lpstr>
      <vt:lpstr>HIS DNT JOVEN</vt:lpstr>
      <vt:lpstr>Presentación de PowerPoint</vt:lpstr>
      <vt:lpstr>Presentación de PowerPoint</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 DE VIDA ADOLESCENTE Y JOVEN</dc:title>
  <dc:creator>ESTADISTICA</dc:creator>
  <cp:lastModifiedBy>JIMMY CENTENO SORA</cp:lastModifiedBy>
  <cp:revision>12</cp:revision>
  <dcterms:created xsi:type="dcterms:W3CDTF">2025-01-22T15:41:08Z</dcterms:created>
  <dcterms:modified xsi:type="dcterms:W3CDTF">2026-06-11T16:55:31Z</dcterms:modified>
</cp:coreProperties>
</file>