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38" r:id="rId3"/>
    <p:sldId id="346" r:id="rId4"/>
    <p:sldId id="339" r:id="rId5"/>
    <p:sldId id="257" r:id="rId6"/>
    <p:sldId id="275" r:id="rId7"/>
    <p:sldId id="283" r:id="rId8"/>
    <p:sldId id="284" r:id="rId9"/>
    <p:sldId id="286" r:id="rId10"/>
    <p:sldId id="285" r:id="rId11"/>
    <p:sldId id="289" r:id="rId12"/>
    <p:sldId id="287" r:id="rId13"/>
    <p:sldId id="347" r:id="rId14"/>
    <p:sldId id="291" r:id="rId15"/>
    <p:sldId id="290" r:id="rId16"/>
    <p:sldId id="292" r:id="rId17"/>
    <p:sldId id="293" r:id="rId18"/>
    <p:sldId id="294" r:id="rId19"/>
    <p:sldId id="295" r:id="rId20"/>
    <p:sldId id="296" r:id="rId21"/>
    <p:sldId id="297" r:id="rId22"/>
    <p:sldId id="341" r:id="rId23"/>
    <p:sldId id="343" r:id="rId24"/>
    <p:sldId id="344" r:id="rId25"/>
    <p:sldId id="345" r:id="rId26"/>
    <p:sldId id="342" r:id="rId27"/>
    <p:sldId id="348" r:id="rId28"/>
    <p:sldId id="358" r:id="rId29"/>
    <p:sldId id="349" r:id="rId30"/>
    <p:sldId id="350" r:id="rId31"/>
    <p:sldId id="351" r:id="rId32"/>
    <p:sldId id="352" r:id="rId33"/>
    <p:sldId id="356" r:id="rId34"/>
    <p:sldId id="357" r:id="rId35"/>
    <p:sldId id="355" r:id="rId36"/>
    <p:sldId id="353" r:id="rId37"/>
    <p:sldId id="354" r:id="rId38"/>
    <p:sldId id="282" r:id="rId39"/>
    <p:sldId id="281" r:id="rId40"/>
    <p:sldId id="279" r:id="rId41"/>
    <p:sldId id="280" r:id="rId42"/>
    <p:sldId id="336" r:id="rId43"/>
    <p:sldId id="278" r:id="rId44"/>
    <p:sldId id="277" r:id="rId45"/>
    <p:sldId id="276" r:id="rId46"/>
    <p:sldId id="258" r:id="rId47"/>
    <p:sldId id="272" r:id="rId48"/>
    <p:sldId id="274" r:id="rId49"/>
    <p:sldId id="273" r:id="rId50"/>
    <p:sldId id="301" r:id="rId51"/>
    <p:sldId id="300" r:id="rId52"/>
    <p:sldId id="299" r:id="rId53"/>
    <p:sldId id="298" r:id="rId54"/>
    <p:sldId id="271" r:id="rId55"/>
    <p:sldId id="302" r:id="rId56"/>
    <p:sldId id="270" r:id="rId57"/>
    <p:sldId id="261" r:id="rId58"/>
    <p:sldId id="269" r:id="rId59"/>
    <p:sldId id="268" r:id="rId60"/>
    <p:sldId id="267" r:id="rId61"/>
    <p:sldId id="303" r:id="rId62"/>
    <p:sldId id="304" r:id="rId63"/>
    <p:sldId id="307" r:id="rId64"/>
    <p:sldId id="306" r:id="rId65"/>
    <p:sldId id="308" r:id="rId66"/>
    <p:sldId id="309" r:id="rId67"/>
    <p:sldId id="310" r:id="rId68"/>
    <p:sldId id="334" r:id="rId69"/>
    <p:sldId id="311" r:id="rId70"/>
    <p:sldId id="305" r:id="rId71"/>
    <p:sldId id="313" r:id="rId72"/>
    <p:sldId id="314" r:id="rId73"/>
    <p:sldId id="315" r:id="rId74"/>
    <p:sldId id="316" r:id="rId75"/>
    <p:sldId id="317" r:id="rId76"/>
    <p:sldId id="318" r:id="rId77"/>
    <p:sldId id="319" r:id="rId78"/>
    <p:sldId id="320" r:id="rId79"/>
    <p:sldId id="321" r:id="rId80"/>
    <p:sldId id="322" r:id="rId81"/>
    <p:sldId id="323" r:id="rId82"/>
    <p:sldId id="333" r:id="rId83"/>
    <p:sldId id="332" r:id="rId84"/>
    <p:sldId id="324" r:id="rId85"/>
    <p:sldId id="325" r:id="rId86"/>
    <p:sldId id="326" r:id="rId87"/>
    <p:sldId id="327" r:id="rId88"/>
    <p:sldId id="328" r:id="rId89"/>
    <p:sldId id="329" r:id="rId90"/>
    <p:sldId id="330" r:id="rId91"/>
    <p:sldId id="331" r:id="rId92"/>
  </p:sldIdLst>
  <p:sldSz cx="12192000" cy="6858000"/>
  <p:notesSz cx="6858000" cy="9144000"/>
  <p:defaultTextStyle>
    <a:defPPr>
      <a:defRPr lang="es-P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00"/>
    <a:srgbClr val="09D6FF"/>
    <a:srgbClr val="00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Estilo medio 2 - Énfasis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308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53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theme" Target="theme/theme1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229E863-E911-78E8-DB28-30EE7DE343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C8EC5EA7-5953-8CDE-6C6E-EB64B997C7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8576300-B5B2-A7D9-99AE-7D27B9EFD4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1A452B-0F94-4E2E-B307-64C8EAF85477}" type="datetimeFigureOut">
              <a:rPr lang="es-PE" smtClean="0"/>
              <a:t>11/11/2025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65D7B2B-8CBB-D6C2-0B8D-4E7221FBAC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C5330FC-C27D-A761-36AC-F0D42A065F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42C2F9-BE8E-4002-A1AF-7E7769FA3A7B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3928091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C9104D8-7930-BA33-8CB4-00C6784087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61A974A8-2A5A-0582-6A2E-F80797A1EAE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A7A7993-FC13-01CF-31CA-D77F6E58BF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1A452B-0F94-4E2E-B307-64C8EAF85477}" type="datetimeFigureOut">
              <a:rPr lang="es-PE" smtClean="0"/>
              <a:t>11/11/2025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902733C-59B1-83FE-9F55-13CA54B109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8C51F2E-4029-11BD-0F02-993B41C3AF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42C2F9-BE8E-4002-A1AF-7E7769FA3A7B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42227778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09745F1C-968B-9E91-D9A9-63EAC214202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C4F7CEFC-7CB4-A918-B5B5-24516E8373E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1022AA8-322F-4856-3627-E350E0AFE8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1A452B-0F94-4E2E-B307-64C8EAF85477}" type="datetimeFigureOut">
              <a:rPr lang="es-PE" smtClean="0"/>
              <a:t>11/11/2025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04A6E5D-83D5-5ABA-E418-EAC72BCCB0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4BC1F62-4330-7789-F2CD-24D357F1E4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42C2F9-BE8E-4002-A1AF-7E7769FA3A7B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9184767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FD37A58-AE48-CADE-B93C-87B26196EC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F8A42AF-F850-D09B-1242-2055DF4755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B93A517-45C9-1B32-2ECE-6C5E35980D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1A452B-0F94-4E2E-B307-64C8EAF85477}" type="datetimeFigureOut">
              <a:rPr lang="es-PE" smtClean="0"/>
              <a:t>11/11/2025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74832CA-C53B-9FC9-8792-34E8319C8E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E7F5ADA-FD2A-81D0-4095-AA56C7B76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42C2F9-BE8E-4002-A1AF-7E7769FA3A7B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3145534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8031728-59F8-53ED-AF66-E1D9FFE253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DFBB2B2-6795-0D86-45F0-076856481E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ADC3DCE-9593-5F44-6474-CEEBDB026A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1A452B-0F94-4E2E-B307-64C8EAF85477}" type="datetimeFigureOut">
              <a:rPr lang="es-PE" smtClean="0"/>
              <a:t>11/11/2025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4B8C512-6E82-49DF-DDA8-1C0129CBE5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3ED1389-D4F3-16E4-6C8E-317A95507C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42C2F9-BE8E-4002-A1AF-7E7769FA3A7B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8025859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F66C1BE-DC93-B061-1C3B-B145CBCB8C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2BF67DA-6A96-E65E-B407-B463366F772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5C849745-97F9-C373-E92C-3735BFCAD9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B52D5A8-2A01-A457-4019-7916F8CD06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1A452B-0F94-4E2E-B307-64C8EAF85477}" type="datetimeFigureOut">
              <a:rPr lang="es-PE" smtClean="0"/>
              <a:t>11/11/2025</a:t>
            </a:fld>
            <a:endParaRPr lang="es-PE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68C3F3A-AC8B-BB43-DF24-0B1DE99E27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7752A27-75C3-87DE-1AE5-3A015900A9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42C2F9-BE8E-4002-A1AF-7E7769FA3A7B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9566553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076E89C-003F-539D-058F-B61E984E4D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2168E756-9182-1850-56EB-68B5A5A298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5950C112-AEAC-CFCC-FE60-B8E737A226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C3A8FA62-E762-9087-C4C1-6B6F40545C1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2D9C3B8B-FADE-202B-6AC0-359304FF6E6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05A97F18-51C9-FB77-A45D-4C38858FE6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1A452B-0F94-4E2E-B307-64C8EAF85477}" type="datetimeFigureOut">
              <a:rPr lang="es-PE" smtClean="0"/>
              <a:t>11/11/2025</a:t>
            </a:fld>
            <a:endParaRPr lang="es-PE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B397336B-9105-6190-3F6B-F8531AEEA5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5AA5004B-91EE-6D10-8762-126B6D48FD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42C2F9-BE8E-4002-A1AF-7E7769FA3A7B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9089375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9DF0DA0-4A6B-EBF6-1F9D-6E87C40964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92CDECDB-9F2A-4D44-54E0-62C3C83C9D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1A452B-0F94-4E2E-B307-64C8EAF85477}" type="datetimeFigureOut">
              <a:rPr lang="es-PE" smtClean="0"/>
              <a:t>11/11/2025</a:t>
            </a:fld>
            <a:endParaRPr lang="es-PE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4C29349B-2A3D-4124-222F-BE3BEC54DD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4FE69A51-E9DF-BCB6-B2AC-A9F95CC284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42C2F9-BE8E-4002-A1AF-7E7769FA3A7B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9692907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8372D032-0AB0-8293-3984-D81ABEF808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1A452B-0F94-4E2E-B307-64C8EAF85477}" type="datetimeFigureOut">
              <a:rPr lang="es-PE" smtClean="0"/>
              <a:t>11/11/2025</a:t>
            </a:fld>
            <a:endParaRPr lang="es-PE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E4C92FD7-902E-2DA3-6A0B-BD00F39219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BA3F0EE4-359B-D371-BE32-EFB0B5FC9C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42C2F9-BE8E-4002-A1AF-7E7769FA3A7B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0252573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609CD87-5716-FCD1-14FB-C18732245D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937C863-16B3-0D30-BE9F-8142874D4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FF417DEB-1117-C2D1-4786-5C315589A7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720A3B3-7D81-C32E-085C-3B1AE1C7DF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1A452B-0F94-4E2E-B307-64C8EAF85477}" type="datetimeFigureOut">
              <a:rPr lang="es-PE" smtClean="0"/>
              <a:t>11/11/2025</a:t>
            </a:fld>
            <a:endParaRPr lang="es-PE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F6965B24-4B0B-22BB-A4E5-39813E22DD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D0A698B0-B011-C5F3-E863-117657B9BF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42C2F9-BE8E-4002-A1AF-7E7769FA3A7B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8475612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48C3EA7-482D-FE4A-C8C6-ABFDBFB40A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2E8FA905-9A4B-B6C9-DC68-7F11DE8331E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PE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AC7EB7A2-8E50-90F8-8EFF-7A731A9D26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366B506-E863-8E4E-A75A-D01DF43A34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1A452B-0F94-4E2E-B307-64C8EAF85477}" type="datetimeFigureOut">
              <a:rPr lang="es-PE" smtClean="0"/>
              <a:t>11/11/2025</a:t>
            </a:fld>
            <a:endParaRPr lang="es-PE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3D4B73C6-5E14-6ED5-9898-7CAD8BC940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B66C30B0-B4DC-CD73-9FF1-1F97E30CEE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42C2F9-BE8E-4002-A1AF-7E7769FA3A7B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4641888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C98252B3-AA6A-EEFD-430B-575A551DB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CCFC47FE-CCCB-A150-9104-6307D32FBC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996BED9-355A-93D4-CF7F-73DCAFF606B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1A452B-0F94-4E2E-B307-64C8EAF85477}" type="datetimeFigureOut">
              <a:rPr lang="es-PE" smtClean="0"/>
              <a:t>11/11/2025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6DB4EC4-80A5-9CCE-A4B4-DEE1850E72E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6C5A91A-55D7-0136-E06B-623850EFBA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42C2F9-BE8E-4002-A1AF-7E7769FA3A7B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41397060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P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5.png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3.png"/><Relationship Id="rId7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3.png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6.png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7.png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7.png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3.png"/><Relationship Id="rId7" Type="http://schemas.openxmlformats.org/officeDocument/2006/relationships/image" Target="../media/image1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11.png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2.png"/><Relationship Id="rId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5.pn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6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microsoft.com/office/2007/relationships/hdphoto" Target="../media/hdphoto4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3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5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7.png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.png"/><Relationship Id="rId5" Type="http://schemas.openxmlformats.org/officeDocument/2006/relationships/image" Target="../media/image6.emf"/><Relationship Id="rId4" Type="http://schemas.openxmlformats.org/officeDocument/2006/relationships/oleObject" Target="../embeddings/oleObject1.bin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hdphoto" Target="../media/hdphoto5.wdp"/><Relationship Id="rId7" Type="http://schemas.openxmlformats.org/officeDocument/2006/relationships/image" Target="../media/image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microsoft.com/office/2007/relationships/hdphoto" Target="../media/hdphoto6.wdp"/><Relationship Id="rId4" Type="http://schemas.openxmlformats.org/officeDocument/2006/relationships/image" Target="../media/image43.png"/><Relationship Id="rId9" Type="http://schemas.openxmlformats.org/officeDocument/2006/relationships/image" Target="../media/image4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png"/><Relationship Id="rId4" Type="http://schemas.openxmlformats.org/officeDocument/2006/relationships/image" Target="../media/image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5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microsoft.com/office/2007/relationships/hdphoto" Target="../media/hdphoto7.wdp"/><Relationship Id="rId5" Type="http://schemas.openxmlformats.org/officeDocument/2006/relationships/image" Target="../media/image57.png"/><Relationship Id="rId4" Type="http://schemas.openxmlformats.org/officeDocument/2006/relationships/image" Target="../media/image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microsoft.com/office/2007/relationships/hdphoto" Target="../media/hdphoto8.wdp"/><Relationship Id="rId5" Type="http://schemas.openxmlformats.org/officeDocument/2006/relationships/image" Target="../media/image59.png"/><Relationship Id="rId4" Type="http://schemas.openxmlformats.org/officeDocument/2006/relationships/image" Target="../media/image5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png"/><Relationship Id="rId4" Type="http://schemas.openxmlformats.org/officeDocument/2006/relationships/image" Target="../media/image5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png"/><Relationship Id="rId4" Type="http://schemas.openxmlformats.org/officeDocument/2006/relationships/image" Target="../media/image5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png"/><Relationship Id="rId4" Type="http://schemas.openxmlformats.org/officeDocument/2006/relationships/image" Target="../media/image5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microsoft.com/office/2007/relationships/hdphoto" Target="../media/hdphoto9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5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microsoft.com/office/2007/relationships/hdphoto" Target="../media/hdphoto9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5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microsoft.com/office/2007/relationships/hdphoto" Target="../media/hdphoto9.wdp"/><Relationship Id="rId5" Type="http://schemas.openxmlformats.org/officeDocument/2006/relationships/image" Target="../media/image64.png"/><Relationship Id="rId4" Type="http://schemas.openxmlformats.org/officeDocument/2006/relationships/image" Target="../media/image5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microsoft.com/office/2007/relationships/hdphoto" Target="../media/hdphoto9.wdp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microsoft.com/office/2007/relationships/hdphoto" Target="../media/hdphoto9.wdp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microsoft.com/office/2007/relationships/hdphoto" Target="../media/hdphoto10.wdp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6" Type="http://schemas.microsoft.com/office/2007/relationships/hdphoto" Target="../media/hdphoto9.wdp"/><Relationship Id="rId5" Type="http://schemas.openxmlformats.org/officeDocument/2006/relationships/image" Target="../media/image64.png"/><Relationship Id="rId4" Type="http://schemas.openxmlformats.org/officeDocument/2006/relationships/image" Target="../media/image3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1.wdp"/><Relationship Id="rId5" Type="http://schemas.openxmlformats.org/officeDocument/2006/relationships/image" Target="../media/image70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1.wdp"/><Relationship Id="rId5" Type="http://schemas.openxmlformats.org/officeDocument/2006/relationships/image" Target="../media/image70.png"/><Relationship Id="rId4" Type="http://schemas.openxmlformats.org/officeDocument/2006/relationships/image" Target="../media/image5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2.wdp"/><Relationship Id="rId5" Type="http://schemas.openxmlformats.org/officeDocument/2006/relationships/image" Target="../media/image71.png"/><Relationship Id="rId4" Type="http://schemas.openxmlformats.org/officeDocument/2006/relationships/image" Target="../media/image5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5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4.png"/><Relationship Id="rId4" Type="http://schemas.openxmlformats.org/officeDocument/2006/relationships/image" Target="../media/image5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5.png"/><Relationship Id="rId4" Type="http://schemas.openxmlformats.org/officeDocument/2006/relationships/image" Target="../media/image5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6.png"/><Relationship Id="rId4" Type="http://schemas.openxmlformats.org/officeDocument/2006/relationships/image" Target="../media/image5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7.png"/><Relationship Id="rId4" Type="http://schemas.openxmlformats.org/officeDocument/2006/relationships/image" Target="../media/image5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6.png"/><Relationship Id="rId4" Type="http://schemas.openxmlformats.org/officeDocument/2006/relationships/image" Target="../media/image5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8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5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9.png"/><Relationship Id="rId4" Type="http://schemas.openxmlformats.org/officeDocument/2006/relationships/image" Target="../media/image5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0.png"/><Relationship Id="rId4" Type="http://schemas.openxmlformats.org/officeDocument/2006/relationships/image" Target="../media/image5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81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png"/><Relationship Id="rId5" Type="http://schemas.openxmlformats.org/officeDocument/2006/relationships/image" Target="../media/image82.png"/><Relationship Id="rId4" Type="http://schemas.openxmlformats.org/officeDocument/2006/relationships/image" Target="../media/image5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1.png"/><Relationship Id="rId4" Type="http://schemas.openxmlformats.org/officeDocument/2006/relationships/image" Target="../media/image5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png"/><Relationship Id="rId5" Type="http://schemas.openxmlformats.org/officeDocument/2006/relationships/image" Target="../media/image83.png"/><Relationship Id="rId4" Type="http://schemas.openxmlformats.org/officeDocument/2006/relationships/image" Target="../media/image5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1.png"/><Relationship Id="rId4" Type="http://schemas.openxmlformats.org/officeDocument/2006/relationships/image" Target="../media/image5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png"/><Relationship Id="rId5" Type="http://schemas.openxmlformats.org/officeDocument/2006/relationships/image" Target="../media/image84.png"/><Relationship Id="rId4" Type="http://schemas.openxmlformats.org/officeDocument/2006/relationships/image" Target="../media/image5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microsoft.com/office/2007/relationships/hdphoto" Target="../media/hdphoto9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5" Type="http://schemas.openxmlformats.org/officeDocument/2006/relationships/image" Target="../media/image85.pn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2.png"/><Relationship Id="rId4" Type="http://schemas.openxmlformats.org/officeDocument/2006/relationships/image" Target="../media/image5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microsoft.com/office/2007/relationships/hdphoto" Target="../media/hdphoto9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5" Type="http://schemas.openxmlformats.org/officeDocument/2006/relationships/image" Target="../media/image86.png"/><Relationship Id="rId4" Type="http://schemas.openxmlformats.org/officeDocument/2006/relationships/image" Target="../media/image5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7.png"/><Relationship Id="rId4" Type="http://schemas.openxmlformats.org/officeDocument/2006/relationships/image" Target="../media/image5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8.png"/><Relationship Id="rId4" Type="http://schemas.openxmlformats.org/officeDocument/2006/relationships/image" Target="../media/image5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0.png"/><Relationship Id="rId5" Type="http://schemas.openxmlformats.org/officeDocument/2006/relationships/image" Target="../media/image89.png"/><Relationship Id="rId4" Type="http://schemas.openxmlformats.org/officeDocument/2006/relationships/image" Target="../media/image5.png"/></Relationships>
</file>

<file path=ppt/slides/_rels/slide8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jpg"/><Relationship Id="rId3" Type="http://schemas.openxmlformats.org/officeDocument/2006/relationships/image" Target="../media/image3.png"/><Relationship Id="rId7" Type="http://schemas.openxmlformats.org/officeDocument/2006/relationships/image" Target="../media/image9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3.wdp"/><Relationship Id="rId5" Type="http://schemas.openxmlformats.org/officeDocument/2006/relationships/image" Target="../media/image91.png"/><Relationship Id="rId4" Type="http://schemas.openxmlformats.org/officeDocument/2006/relationships/image" Target="../media/image5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5.png"/><Relationship Id="rId5" Type="http://schemas.openxmlformats.org/officeDocument/2006/relationships/image" Target="../media/image94.png"/><Relationship Id="rId4" Type="http://schemas.openxmlformats.org/officeDocument/2006/relationships/image" Target="../media/image5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6.png"/><Relationship Id="rId4" Type="http://schemas.openxmlformats.org/officeDocument/2006/relationships/image" Target="../media/image5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8.png"/><Relationship Id="rId5" Type="http://schemas.openxmlformats.org/officeDocument/2006/relationships/image" Target="../media/image97.png"/><Relationship Id="rId4" Type="http://schemas.openxmlformats.org/officeDocument/2006/relationships/image" Target="../media/image5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0.png"/><Relationship Id="rId5" Type="http://schemas.openxmlformats.org/officeDocument/2006/relationships/image" Target="../media/image99.png"/><Relationship Id="rId4" Type="http://schemas.openxmlformats.org/officeDocument/2006/relationships/image" Target="../media/image5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1.pn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3.png"/><Relationship Id="rId7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3.png"/><Relationship Id="rId4" Type="http://schemas.openxmlformats.org/officeDocument/2006/relationships/image" Target="../media/image5.pn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2.png"/><Relationship Id="rId4" Type="http://schemas.openxmlformats.org/officeDocument/2006/relationships/image" Target="../media/image5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4.png"/><Relationship Id="rId5" Type="http://schemas.openxmlformats.org/officeDocument/2006/relationships/image" Target="../media/image103.pn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9F885AF0-90B7-DA5B-75AF-AFD4002E63B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10" t="10564" r="3671"/>
          <a:stretch/>
        </p:blipFill>
        <p:spPr>
          <a:xfrm>
            <a:off x="0" y="0"/>
            <a:ext cx="12192000" cy="6863220"/>
          </a:xfrm>
          <a:prstGeom prst="rect">
            <a:avLst/>
          </a:prstGeom>
        </p:spPr>
      </p:pic>
      <p:sp>
        <p:nvSpPr>
          <p:cNvPr id="10" name="Rectángulo 9">
            <a:extLst>
              <a:ext uri="{FF2B5EF4-FFF2-40B4-BE49-F238E27FC236}">
                <a16:creationId xmlns:a16="http://schemas.microsoft.com/office/drawing/2014/main" id="{0FCE310D-8D84-7674-4D50-435EE03445F4}"/>
              </a:ext>
            </a:extLst>
          </p:cNvPr>
          <p:cNvSpPr/>
          <p:nvPr/>
        </p:nvSpPr>
        <p:spPr>
          <a:xfrm>
            <a:off x="215867" y="2843868"/>
            <a:ext cx="5354867" cy="387483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b="1" dirty="0">
                <a:solidFill>
                  <a:srgbClr val="00FFFF"/>
                </a:solidFill>
              </a:rPr>
              <a:t>Definiciones operacionales del PP 0131 control y prevención en salud mental .</a:t>
            </a:r>
          </a:p>
          <a:p>
            <a:pPr algn="ctr"/>
            <a:endParaRPr lang="es-MX" b="1" dirty="0"/>
          </a:p>
          <a:p>
            <a:pPr algn="ctr"/>
            <a:r>
              <a:rPr lang="es-MX" b="1" dirty="0"/>
              <a:t>REGISTRO DE PRESTACIONES EN SALUD MENTAL.</a:t>
            </a:r>
          </a:p>
          <a:p>
            <a:pPr algn="ctr"/>
            <a:endParaRPr lang="es-PE" dirty="0"/>
          </a:p>
          <a:p>
            <a:pPr algn="ctr"/>
            <a:r>
              <a:rPr lang="es-MX" dirty="0"/>
              <a:t>Ministerio de Salud. Oficina de General de Tecnologías de la Información/ Dirección General de Intervenciones Estratégicas en Salud Pública (MINSA/OGTI/DGIESP).</a:t>
            </a:r>
          </a:p>
          <a:p>
            <a:pPr algn="ctr"/>
            <a:endParaRPr lang="es-MX" dirty="0"/>
          </a:p>
          <a:p>
            <a:pPr algn="ctr"/>
            <a:r>
              <a:rPr lang="es-MX" b="1" dirty="0">
                <a:highlight>
                  <a:srgbClr val="008080"/>
                </a:highlight>
              </a:rPr>
              <a:t>UTI-ESTADISTICA RED SALUD SATIPO.</a:t>
            </a:r>
            <a:endParaRPr lang="es-PE" b="1" dirty="0">
              <a:highlight>
                <a:srgbClr val="008080"/>
              </a:highlight>
            </a:endParaRP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A7203BBC-6566-EA60-F35D-15D5FE104C6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05" y="71314"/>
            <a:ext cx="2567031" cy="508575"/>
          </a:xfrm>
          <a:prstGeom prst="rect">
            <a:avLst/>
          </a:prstGeom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F47C9CEE-3A1C-6E08-F63D-371A299A2FBA}"/>
              </a:ext>
            </a:extLst>
          </p:cNvPr>
          <p:cNvSpPr txBox="1"/>
          <p:nvPr/>
        </p:nvSpPr>
        <p:spPr>
          <a:xfrm>
            <a:off x="2169207" y="719134"/>
            <a:ext cx="7853585" cy="954107"/>
          </a:xfrm>
          <a:prstGeom prst="rect">
            <a:avLst/>
          </a:prstGeom>
          <a:ln>
            <a:solidFill>
              <a:srgbClr val="00FFFF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s-MX" sz="28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“Manual de Registro y Codificación de Actividades en la Atención Salud de Salud Mental”</a:t>
            </a:r>
            <a:endParaRPr lang="es-PE" sz="2800" b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15" name="Imagen 14" descr="LOGO GRJ 2023">
            <a:extLst>
              <a:ext uri="{FF2B5EF4-FFF2-40B4-BE49-F238E27FC236}">
                <a16:creationId xmlns:a16="http://schemas.microsoft.com/office/drawing/2014/main" id="{1300B525-D6F1-96BA-17B3-6ACECE52F9B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8829" y="97411"/>
            <a:ext cx="1476915" cy="7547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07E21D63-49F4-A7D0-24A5-C4C55E0FB6E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0773" y="2978149"/>
            <a:ext cx="3804755" cy="2823941"/>
          </a:xfrm>
          <a:prstGeom prst="rect">
            <a:avLst/>
          </a:prstGeom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5C8169F2-00E3-9F79-1D7F-46702B4FB57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4946" y="6160514"/>
            <a:ext cx="1884680" cy="600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5901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589DF929-4430-9CC8-D349-52B7681F02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05" y="71314"/>
            <a:ext cx="2567031" cy="508575"/>
          </a:xfrm>
          <a:prstGeom prst="rect">
            <a:avLst/>
          </a:prstGeom>
        </p:spPr>
      </p:pic>
      <p:pic>
        <p:nvPicPr>
          <p:cNvPr id="5" name="Imagen 4" descr="LOGO GRJ 2023">
            <a:extLst>
              <a:ext uri="{FF2B5EF4-FFF2-40B4-BE49-F238E27FC236}">
                <a16:creationId xmlns:a16="http://schemas.microsoft.com/office/drawing/2014/main" id="{84C46934-5593-662B-00CA-A781169AFC9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8829" y="97411"/>
            <a:ext cx="1476915" cy="75473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C2C7F83D-D9B9-BA88-202C-0AA4A67C82F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4946" y="6160514"/>
            <a:ext cx="1884680" cy="600075"/>
          </a:xfrm>
          <a:prstGeom prst="rect">
            <a:avLst/>
          </a:prstGeom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B98C613E-E232-06F6-CAA7-DC68B72F7C72}"/>
              </a:ext>
            </a:extLst>
          </p:cNvPr>
          <p:cNvSpPr/>
          <p:nvPr/>
        </p:nvSpPr>
        <p:spPr>
          <a:xfrm>
            <a:off x="302002" y="1172554"/>
            <a:ext cx="8045043" cy="200849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MX" b="1" u="sng" dirty="0">
                <a:solidFill>
                  <a:srgbClr val="00B050"/>
                </a:solidFill>
              </a:rPr>
              <a:t>Tamizaje positivo:</a:t>
            </a:r>
          </a:p>
          <a:p>
            <a:r>
              <a:rPr lang="es-MX" dirty="0"/>
              <a:t>En el Ítem: Ficha Familiar/Historia Clínica, anote DNI del usuario </a:t>
            </a:r>
          </a:p>
          <a:p>
            <a:r>
              <a:rPr lang="es-MX" dirty="0"/>
              <a:t>En el ítem: Diagnóstico motivo de consulta y/o actividad de salud, anote claramente: • En el 1º casillero anote </a:t>
            </a:r>
            <a:r>
              <a:rPr lang="es-PE" dirty="0" err="1"/>
              <a:t>transtornos</a:t>
            </a:r>
            <a:r>
              <a:rPr lang="es-PE" dirty="0"/>
              <a:t> depresivos.</a:t>
            </a:r>
            <a:r>
              <a:rPr lang="es-MX" dirty="0"/>
              <a:t> </a:t>
            </a:r>
          </a:p>
          <a:p>
            <a:r>
              <a:rPr lang="es-MX" dirty="0"/>
              <a:t>• En el 2º casillero anote </a:t>
            </a:r>
            <a:r>
              <a:rPr lang="es-PE" dirty="0">
                <a:solidFill>
                  <a:schemeClr val="tx1"/>
                </a:solidFill>
                <a:highlight>
                  <a:srgbClr val="FFFF00"/>
                </a:highlight>
              </a:rPr>
              <a:t>Pesquisa de problemas relacionados a la salud mental.</a:t>
            </a:r>
            <a:endParaRPr lang="es-MX" dirty="0">
              <a:solidFill>
                <a:schemeClr val="tx1"/>
              </a:solidFill>
              <a:highlight>
                <a:srgbClr val="FFFF00"/>
              </a:highlight>
            </a:endParaRPr>
          </a:p>
          <a:p>
            <a:r>
              <a:rPr lang="es-MX" dirty="0"/>
              <a:t>• En el 3º casillero anote Consejería de Prevención de riesgos en salud mental En el ítem: Tipo de Diagnóstico marque siempre “D” en todas.</a:t>
            </a:r>
            <a:endParaRPr lang="es-PE" dirty="0"/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916680C6-D807-47BB-F688-B53B3C3E82A6}"/>
              </a:ext>
            </a:extLst>
          </p:cNvPr>
          <p:cNvSpPr/>
          <p:nvPr/>
        </p:nvSpPr>
        <p:spPr>
          <a:xfrm>
            <a:off x="10111712" y="3901536"/>
            <a:ext cx="201336" cy="184558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MX" dirty="0">
                <a:solidFill>
                  <a:srgbClr val="FF0000"/>
                </a:solidFill>
              </a:rPr>
              <a:t>G</a:t>
            </a:r>
            <a:endParaRPr lang="es-PE" dirty="0">
              <a:solidFill>
                <a:srgbClr val="FF0000"/>
              </a:solidFill>
            </a:endParaRPr>
          </a:p>
        </p:txBody>
      </p:sp>
      <p:sp>
        <p:nvSpPr>
          <p:cNvPr id="15" name="Rectángulo: esquinas redondeadas 14">
            <a:extLst>
              <a:ext uri="{FF2B5EF4-FFF2-40B4-BE49-F238E27FC236}">
                <a16:creationId xmlns:a16="http://schemas.microsoft.com/office/drawing/2014/main" id="{B53E9883-6051-89E0-1331-517258D9F5D6}"/>
              </a:ext>
            </a:extLst>
          </p:cNvPr>
          <p:cNvSpPr/>
          <p:nvPr/>
        </p:nvSpPr>
        <p:spPr>
          <a:xfrm>
            <a:off x="3658998" y="341301"/>
            <a:ext cx="4874003" cy="35233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b="1" dirty="0"/>
              <a:t>TRANSTORNOS DEPRESIVOS</a:t>
            </a:r>
            <a:endParaRPr lang="es-PE" b="1" dirty="0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C6A526BD-9176-4C70-3E3F-703A7FB9C59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86548"/>
            <a:ext cx="12192000" cy="1840302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9E3F1ED2-FB29-33CB-BC36-632AE1E92BE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Texturizer/>
                    </a14:imgEffect>
                  </a14:imgLayer>
                </a14:imgProps>
              </a:ext>
            </a:extLst>
          </a:blip>
          <a:srcRect l="7294" t="14190" r="66214" b="52171"/>
          <a:stretch/>
        </p:blipFill>
        <p:spPr>
          <a:xfrm>
            <a:off x="8987831" y="1029732"/>
            <a:ext cx="2861995" cy="2306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87128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589DF929-4430-9CC8-D349-52B7681F02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05" y="71314"/>
            <a:ext cx="2567031" cy="508575"/>
          </a:xfrm>
          <a:prstGeom prst="rect">
            <a:avLst/>
          </a:prstGeom>
        </p:spPr>
      </p:pic>
      <p:pic>
        <p:nvPicPr>
          <p:cNvPr id="5" name="Imagen 4" descr="LOGO GRJ 2023">
            <a:extLst>
              <a:ext uri="{FF2B5EF4-FFF2-40B4-BE49-F238E27FC236}">
                <a16:creationId xmlns:a16="http://schemas.microsoft.com/office/drawing/2014/main" id="{84C46934-5593-662B-00CA-A781169AFC9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8829" y="97411"/>
            <a:ext cx="1476915" cy="75473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C2C7F83D-D9B9-BA88-202C-0AA4A67C82F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4946" y="6160514"/>
            <a:ext cx="1884680" cy="600075"/>
          </a:xfrm>
          <a:prstGeom prst="rect">
            <a:avLst/>
          </a:prstGeom>
        </p:spPr>
      </p:pic>
      <p:sp>
        <p:nvSpPr>
          <p:cNvPr id="2" name="Rectángulo: esquinas redondeadas 1">
            <a:extLst>
              <a:ext uri="{FF2B5EF4-FFF2-40B4-BE49-F238E27FC236}">
                <a16:creationId xmlns:a16="http://schemas.microsoft.com/office/drawing/2014/main" id="{89B50A85-DE56-C744-8631-794AF930B18B}"/>
              </a:ext>
            </a:extLst>
          </p:cNvPr>
          <p:cNvSpPr/>
          <p:nvPr/>
        </p:nvSpPr>
        <p:spPr>
          <a:xfrm>
            <a:off x="3431098" y="350775"/>
            <a:ext cx="4874003" cy="352337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MX" b="1" dirty="0"/>
              <a:t>PSICOSIS</a:t>
            </a:r>
            <a:endParaRPr lang="es-PE" b="1" dirty="0"/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B98C613E-E232-06F6-CAA7-DC68B72F7C72}"/>
              </a:ext>
            </a:extLst>
          </p:cNvPr>
          <p:cNvSpPr/>
          <p:nvPr/>
        </p:nvSpPr>
        <p:spPr>
          <a:xfrm>
            <a:off x="461393" y="1178671"/>
            <a:ext cx="8045043" cy="2008499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s-MX" b="1" u="sng" dirty="0"/>
              <a:t>Tamizaje negativo:</a:t>
            </a:r>
          </a:p>
          <a:p>
            <a:pPr algn="just"/>
            <a:r>
              <a:rPr lang="es-MX" dirty="0"/>
              <a:t>En el Ítem: Ficha Familiar/Historia Clínica, anote DNI del usuario </a:t>
            </a:r>
          </a:p>
          <a:p>
            <a:pPr algn="just"/>
            <a:r>
              <a:rPr lang="es-MX" dirty="0"/>
              <a:t>En el ítem: Diagnóstico motivo de consulta y/o actividad de salud, anote claramente: </a:t>
            </a:r>
          </a:p>
          <a:p>
            <a:pPr algn="just"/>
            <a:r>
              <a:rPr lang="es-MX" dirty="0"/>
              <a:t>• En el 1º casillero anote </a:t>
            </a:r>
            <a:r>
              <a:rPr lang="es-PE" dirty="0">
                <a:highlight>
                  <a:srgbClr val="FFFF00"/>
                </a:highlight>
              </a:rPr>
              <a:t>Tamizaje en Psicosis.</a:t>
            </a:r>
            <a:r>
              <a:rPr lang="es-MX" dirty="0">
                <a:highlight>
                  <a:srgbClr val="FFFF00"/>
                </a:highlight>
              </a:rPr>
              <a:t> </a:t>
            </a:r>
          </a:p>
          <a:p>
            <a:pPr algn="just"/>
            <a:r>
              <a:rPr lang="es-MX" dirty="0"/>
              <a:t>• En el 2º casillero anote Consejería de Prevención de riesgos en salud mental En el ítem: Tipo de Diagnóstico marque siempre “D” en ambas.</a:t>
            </a:r>
            <a:endParaRPr lang="es-PE" dirty="0"/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70FF391D-A2BC-CC2E-66BD-31D91ACC4B6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64073"/>
            <a:ext cx="12192000" cy="1837052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FD2A958D-B240-C76E-1E11-5B32B583274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25" t="1105" r="229" b="42080"/>
          <a:stretch/>
        </p:blipFill>
        <p:spPr>
          <a:xfrm>
            <a:off x="46187" y="3864073"/>
            <a:ext cx="12099626" cy="1082319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488735D8-C8D3-1306-911F-ACB3351ABAD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Texturizer/>
                    </a14:imgEffect>
                  </a14:imgLayer>
                </a14:imgProps>
              </a:ext>
            </a:extLst>
          </a:blip>
          <a:srcRect l="7294" t="14190" r="66214" b="52171"/>
          <a:stretch/>
        </p:blipFill>
        <p:spPr>
          <a:xfrm>
            <a:off x="8665983" y="1122027"/>
            <a:ext cx="3229761" cy="2306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023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589DF929-4430-9CC8-D349-52B7681F02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05" y="71314"/>
            <a:ext cx="2567031" cy="508575"/>
          </a:xfrm>
          <a:prstGeom prst="rect">
            <a:avLst/>
          </a:prstGeom>
        </p:spPr>
      </p:pic>
      <p:pic>
        <p:nvPicPr>
          <p:cNvPr id="5" name="Imagen 4" descr="LOGO GRJ 2023">
            <a:extLst>
              <a:ext uri="{FF2B5EF4-FFF2-40B4-BE49-F238E27FC236}">
                <a16:creationId xmlns:a16="http://schemas.microsoft.com/office/drawing/2014/main" id="{84C46934-5593-662B-00CA-A781169AFC9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8829" y="97411"/>
            <a:ext cx="1476915" cy="75473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C2C7F83D-D9B9-BA88-202C-0AA4A67C82F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4946" y="6160514"/>
            <a:ext cx="1884680" cy="600075"/>
          </a:xfrm>
          <a:prstGeom prst="rect">
            <a:avLst/>
          </a:prstGeom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B98C613E-E232-06F6-CAA7-DC68B72F7C72}"/>
              </a:ext>
            </a:extLst>
          </p:cNvPr>
          <p:cNvSpPr/>
          <p:nvPr/>
        </p:nvSpPr>
        <p:spPr>
          <a:xfrm>
            <a:off x="302002" y="1257530"/>
            <a:ext cx="8045043" cy="2008499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s-MX" b="1" u="sng" dirty="0"/>
              <a:t>Tamizaje positivo:</a:t>
            </a:r>
          </a:p>
          <a:p>
            <a:r>
              <a:rPr lang="es-MX" dirty="0"/>
              <a:t>En el Ítem: Ficha Familiar/Historia Clínica, anote DNI del usuario </a:t>
            </a:r>
          </a:p>
          <a:p>
            <a:r>
              <a:rPr lang="es-MX" dirty="0"/>
              <a:t>En el ítem: Diagnóstico motivo de consulta y/o actividad de salud, anote claramente: • En el 1º casillero anote </a:t>
            </a:r>
            <a:r>
              <a:rPr lang="es-PE" dirty="0"/>
              <a:t>Tamizaje en Psicosis.</a:t>
            </a:r>
            <a:r>
              <a:rPr lang="es-MX" dirty="0"/>
              <a:t> </a:t>
            </a:r>
          </a:p>
          <a:p>
            <a:r>
              <a:rPr lang="es-MX" dirty="0"/>
              <a:t>• En el 2º casillero anote </a:t>
            </a:r>
            <a:r>
              <a:rPr lang="es-PE" dirty="0">
                <a:highlight>
                  <a:srgbClr val="FFFF00"/>
                </a:highlight>
              </a:rPr>
              <a:t>Pesquisa de problemas relacionados a la salud mental</a:t>
            </a:r>
            <a:endParaRPr lang="es-MX" dirty="0">
              <a:highlight>
                <a:srgbClr val="FFFF00"/>
              </a:highlight>
            </a:endParaRPr>
          </a:p>
          <a:p>
            <a:r>
              <a:rPr lang="es-MX" dirty="0"/>
              <a:t>• En el 3º casillero anote Consejería de Prevención de riesgos en salud mental En el ítem: Tipo de Diagnóstico marque siempre “D” en todas.</a:t>
            </a:r>
            <a:endParaRPr lang="es-PE" dirty="0"/>
          </a:p>
        </p:txBody>
      </p:sp>
      <p:sp>
        <p:nvSpPr>
          <p:cNvPr id="11" name="Rectángulo: esquinas redondeadas 10">
            <a:extLst>
              <a:ext uri="{FF2B5EF4-FFF2-40B4-BE49-F238E27FC236}">
                <a16:creationId xmlns:a16="http://schemas.microsoft.com/office/drawing/2014/main" id="{C937A29B-B73E-FFC1-D673-AB6A75249C3F}"/>
              </a:ext>
            </a:extLst>
          </p:cNvPr>
          <p:cNvSpPr/>
          <p:nvPr/>
        </p:nvSpPr>
        <p:spPr>
          <a:xfrm>
            <a:off x="3775046" y="431264"/>
            <a:ext cx="4874003" cy="352337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MX" b="1" dirty="0"/>
              <a:t>PSICOSIS</a:t>
            </a:r>
            <a:endParaRPr lang="es-PE" b="1" dirty="0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DC433D9D-5832-84A8-A7D6-C135F7D97D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926534"/>
            <a:ext cx="12192000" cy="1905000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96668FA3-3F8B-3216-9E7B-723CDC2D6FC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Texturizer/>
                    </a14:imgEffect>
                  </a14:imgLayer>
                </a14:imgProps>
              </a:ext>
            </a:extLst>
          </a:blip>
          <a:srcRect l="7294" t="14190" r="66214" b="52171"/>
          <a:stretch/>
        </p:blipFill>
        <p:spPr>
          <a:xfrm>
            <a:off x="8860223" y="1307277"/>
            <a:ext cx="3029775" cy="2164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63992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589DF929-4430-9CC8-D349-52B7681F02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05" y="71314"/>
            <a:ext cx="2567031" cy="508575"/>
          </a:xfrm>
          <a:prstGeom prst="rect">
            <a:avLst/>
          </a:prstGeom>
        </p:spPr>
      </p:pic>
      <p:pic>
        <p:nvPicPr>
          <p:cNvPr id="5" name="Imagen 4" descr="LOGO GRJ 2023">
            <a:extLst>
              <a:ext uri="{FF2B5EF4-FFF2-40B4-BE49-F238E27FC236}">
                <a16:creationId xmlns:a16="http://schemas.microsoft.com/office/drawing/2014/main" id="{84C46934-5593-662B-00CA-A781169AFC9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8829" y="97411"/>
            <a:ext cx="1476915" cy="75473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C2C7F83D-D9B9-BA88-202C-0AA4A67C82F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4946" y="6160514"/>
            <a:ext cx="1884680" cy="600075"/>
          </a:xfrm>
          <a:prstGeom prst="rect">
            <a:avLst/>
          </a:prstGeom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B98C613E-E232-06F6-CAA7-DC68B72F7C72}"/>
              </a:ext>
            </a:extLst>
          </p:cNvPr>
          <p:cNvSpPr/>
          <p:nvPr/>
        </p:nvSpPr>
        <p:spPr>
          <a:xfrm>
            <a:off x="335558" y="1232246"/>
            <a:ext cx="8045043" cy="2008499"/>
          </a:xfrm>
          <a:prstGeom prst="rect">
            <a:avLst/>
          </a:prstGeom>
          <a:solidFill>
            <a:srgbClr val="09D6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MX" b="1" u="sng" dirty="0">
                <a:solidFill>
                  <a:schemeClr val="tx1"/>
                </a:solidFill>
              </a:rPr>
              <a:t>Tamizaje negativo:</a:t>
            </a:r>
          </a:p>
          <a:p>
            <a:pPr algn="just"/>
            <a:r>
              <a:rPr lang="es-MX" dirty="0">
                <a:solidFill>
                  <a:schemeClr val="tx1"/>
                </a:solidFill>
              </a:rPr>
              <a:t>En el Ítem: Ficha Familiar/Historia Clínica, anote DNI del usuario </a:t>
            </a:r>
          </a:p>
          <a:p>
            <a:pPr algn="just"/>
            <a:r>
              <a:rPr lang="es-MX" dirty="0">
                <a:solidFill>
                  <a:schemeClr val="tx1"/>
                </a:solidFill>
              </a:rPr>
              <a:t>En el ítem: Diagnóstico motivo de consulta y/o actividad de salud, anote claramente: </a:t>
            </a:r>
          </a:p>
          <a:p>
            <a:pPr algn="just"/>
            <a:r>
              <a:rPr lang="es-MX" dirty="0">
                <a:solidFill>
                  <a:schemeClr val="tx1"/>
                </a:solidFill>
              </a:rPr>
              <a:t>• En el 1º casillero anote </a:t>
            </a:r>
            <a:r>
              <a:rPr lang="es-PE" dirty="0">
                <a:solidFill>
                  <a:schemeClr val="tx1"/>
                </a:solidFill>
              </a:rPr>
              <a:t>T</a:t>
            </a:r>
            <a:r>
              <a:rPr lang="es-PE" dirty="0">
                <a:solidFill>
                  <a:schemeClr val="tx1"/>
                </a:solidFill>
                <a:highlight>
                  <a:srgbClr val="FFFF00"/>
                </a:highlight>
              </a:rPr>
              <a:t>amizaje en </a:t>
            </a:r>
            <a:r>
              <a:rPr lang="es-MX" dirty="0">
                <a:solidFill>
                  <a:schemeClr val="tx1"/>
                </a:solidFill>
                <a:highlight>
                  <a:srgbClr val="FFFF00"/>
                </a:highlight>
              </a:rPr>
              <a:t>en dependencia del alcohol</a:t>
            </a:r>
            <a:r>
              <a:rPr lang="es-PE" dirty="0">
                <a:solidFill>
                  <a:schemeClr val="tx1"/>
                </a:solidFill>
                <a:highlight>
                  <a:srgbClr val="FFFF00"/>
                </a:highlight>
              </a:rPr>
              <a:t>.</a:t>
            </a:r>
            <a:r>
              <a:rPr lang="es-MX" dirty="0">
                <a:solidFill>
                  <a:schemeClr val="tx1"/>
                </a:solidFill>
                <a:highlight>
                  <a:srgbClr val="FFFF00"/>
                </a:highlight>
              </a:rPr>
              <a:t> </a:t>
            </a:r>
          </a:p>
          <a:p>
            <a:pPr algn="just"/>
            <a:r>
              <a:rPr lang="es-MX" dirty="0">
                <a:solidFill>
                  <a:schemeClr val="tx1"/>
                </a:solidFill>
              </a:rPr>
              <a:t>• En el 2º casillero anote Consejería de Prevención de riesgos en salud mental En el ítem: Tipo de Diagnóstico marque siempre “D” en ambas.</a:t>
            </a:r>
            <a:endParaRPr lang="es-PE" dirty="0">
              <a:solidFill>
                <a:schemeClr val="tx1"/>
              </a:solidFill>
            </a:endParaRP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63FC1DBB-A665-56B0-1185-41298DB6172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200"/>
          <a:stretch/>
        </p:blipFill>
        <p:spPr>
          <a:xfrm>
            <a:off x="0" y="3996388"/>
            <a:ext cx="12192000" cy="1569774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62266D6C-1D13-F0EF-7ECB-263562E3379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943" t="81322" r="516"/>
          <a:stretch/>
        </p:blipFill>
        <p:spPr>
          <a:xfrm>
            <a:off x="6669153" y="5207705"/>
            <a:ext cx="5430473" cy="358457"/>
          </a:xfrm>
          <a:prstGeom prst="rect">
            <a:avLst/>
          </a:prstGeom>
        </p:spPr>
      </p:pic>
      <p:sp>
        <p:nvSpPr>
          <p:cNvPr id="11" name="Rectángulo: esquinas redondeadas 10">
            <a:extLst>
              <a:ext uri="{FF2B5EF4-FFF2-40B4-BE49-F238E27FC236}">
                <a16:creationId xmlns:a16="http://schemas.microsoft.com/office/drawing/2014/main" id="{D718844B-4B26-EE42-D1FB-C228D297FE47}"/>
              </a:ext>
            </a:extLst>
          </p:cNvPr>
          <p:cNvSpPr/>
          <p:nvPr/>
        </p:nvSpPr>
        <p:spPr>
          <a:xfrm>
            <a:off x="3415718" y="325601"/>
            <a:ext cx="5360564" cy="508575"/>
          </a:xfrm>
          <a:prstGeom prst="roundRect">
            <a:avLst/>
          </a:prstGeom>
          <a:solidFill>
            <a:srgbClr val="09D6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b="1" dirty="0">
                <a:solidFill>
                  <a:schemeClr val="tx1"/>
                </a:solidFill>
              </a:rPr>
              <a:t>ALCOHOL Y DROGAS</a:t>
            </a:r>
            <a:endParaRPr lang="es-PE" b="1" dirty="0">
              <a:solidFill>
                <a:schemeClr val="tx1"/>
              </a:solidFill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26B5EF82-40CA-1468-945F-D270DA3136E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Texturizer/>
                    </a14:imgEffect>
                  </a14:imgLayer>
                </a14:imgProps>
              </a:ext>
            </a:extLst>
          </a:blip>
          <a:srcRect l="7294" t="14190" r="66214" b="52171"/>
          <a:stretch/>
        </p:blipFill>
        <p:spPr>
          <a:xfrm>
            <a:off x="8826667" y="1154432"/>
            <a:ext cx="3029775" cy="2164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58080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589DF929-4430-9CC8-D349-52B7681F02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05" y="71314"/>
            <a:ext cx="2567031" cy="508575"/>
          </a:xfrm>
          <a:prstGeom prst="rect">
            <a:avLst/>
          </a:prstGeom>
        </p:spPr>
      </p:pic>
      <p:pic>
        <p:nvPicPr>
          <p:cNvPr id="5" name="Imagen 4" descr="LOGO GRJ 2023">
            <a:extLst>
              <a:ext uri="{FF2B5EF4-FFF2-40B4-BE49-F238E27FC236}">
                <a16:creationId xmlns:a16="http://schemas.microsoft.com/office/drawing/2014/main" id="{84C46934-5593-662B-00CA-A781169AFC9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8829" y="97411"/>
            <a:ext cx="1476915" cy="75473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C2C7F83D-D9B9-BA88-202C-0AA4A67C82F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4946" y="6160514"/>
            <a:ext cx="1884680" cy="600075"/>
          </a:xfrm>
          <a:prstGeom prst="rect">
            <a:avLst/>
          </a:prstGeom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B98C613E-E232-06F6-CAA7-DC68B72F7C72}"/>
              </a:ext>
            </a:extLst>
          </p:cNvPr>
          <p:cNvSpPr/>
          <p:nvPr/>
        </p:nvSpPr>
        <p:spPr>
          <a:xfrm>
            <a:off x="679507" y="798282"/>
            <a:ext cx="8045043" cy="2008499"/>
          </a:xfrm>
          <a:prstGeom prst="rect">
            <a:avLst/>
          </a:prstGeom>
          <a:solidFill>
            <a:srgbClr val="09D6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MX" b="1" u="sng" dirty="0">
                <a:solidFill>
                  <a:schemeClr val="tx1"/>
                </a:solidFill>
              </a:rPr>
              <a:t>Tamizaje positivo:</a:t>
            </a:r>
          </a:p>
          <a:p>
            <a:r>
              <a:rPr lang="es-MX" dirty="0">
                <a:solidFill>
                  <a:schemeClr val="tx1"/>
                </a:solidFill>
              </a:rPr>
              <a:t>En el Ítem: Ficha Familiar/Historia Clínica, anote DNI del usuario </a:t>
            </a:r>
          </a:p>
          <a:p>
            <a:r>
              <a:rPr lang="es-MX" dirty="0">
                <a:solidFill>
                  <a:schemeClr val="tx1"/>
                </a:solidFill>
              </a:rPr>
              <a:t>En el ítem: Diagnóstico motivo de consulta y/o actividad de salud, anote claramente: • En el 1º casillero anote </a:t>
            </a:r>
            <a:r>
              <a:rPr lang="es-PE" dirty="0">
                <a:solidFill>
                  <a:schemeClr val="tx1"/>
                </a:solidFill>
              </a:rPr>
              <a:t>Tamizaje en</a:t>
            </a:r>
            <a:r>
              <a:rPr lang="es-MX" dirty="0">
                <a:solidFill>
                  <a:schemeClr val="tx1"/>
                </a:solidFill>
              </a:rPr>
              <a:t> dependencia del alcohol</a:t>
            </a:r>
            <a:r>
              <a:rPr lang="es-PE" dirty="0">
                <a:solidFill>
                  <a:schemeClr val="tx1"/>
                </a:solidFill>
              </a:rPr>
              <a:t>.</a:t>
            </a:r>
            <a:r>
              <a:rPr lang="es-MX" dirty="0">
                <a:solidFill>
                  <a:schemeClr val="tx1"/>
                </a:solidFill>
              </a:rPr>
              <a:t> </a:t>
            </a:r>
          </a:p>
          <a:p>
            <a:r>
              <a:rPr lang="es-MX" dirty="0">
                <a:solidFill>
                  <a:schemeClr val="tx1"/>
                </a:solidFill>
              </a:rPr>
              <a:t>• En el 2º casillero anote </a:t>
            </a:r>
            <a:r>
              <a:rPr lang="es-MX" dirty="0">
                <a:solidFill>
                  <a:schemeClr val="tx1"/>
                </a:solidFill>
                <a:highlight>
                  <a:srgbClr val="FFFF00"/>
                </a:highlight>
              </a:rPr>
              <a:t>Problemas Sociales Relacionados con el Uso de Alcohol</a:t>
            </a:r>
          </a:p>
          <a:p>
            <a:r>
              <a:rPr lang="es-MX" dirty="0">
                <a:solidFill>
                  <a:schemeClr val="tx1"/>
                </a:solidFill>
              </a:rPr>
              <a:t>• En el 3º casillero anote Consejería de Prevención de riesgos en salud mental En el ítem: Tipo de Diagnóstico marque siempre “D” en todas.</a:t>
            </a:r>
            <a:endParaRPr lang="es-PE" dirty="0">
              <a:solidFill>
                <a:schemeClr val="tx1"/>
              </a:solidFill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B728B717-735C-D2FA-05E1-0D752706779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47329"/>
            <a:ext cx="12192000" cy="1919045"/>
          </a:xfrm>
          <a:prstGeom prst="rect">
            <a:avLst/>
          </a:prstGeom>
        </p:spPr>
      </p:pic>
      <p:sp>
        <p:nvSpPr>
          <p:cNvPr id="10" name="Rectángulo: esquinas redondeadas 9">
            <a:extLst>
              <a:ext uri="{FF2B5EF4-FFF2-40B4-BE49-F238E27FC236}">
                <a16:creationId xmlns:a16="http://schemas.microsoft.com/office/drawing/2014/main" id="{888363EB-A94F-6285-4BEE-11A80009FFD5}"/>
              </a:ext>
            </a:extLst>
          </p:cNvPr>
          <p:cNvSpPr/>
          <p:nvPr/>
        </p:nvSpPr>
        <p:spPr>
          <a:xfrm>
            <a:off x="3363986" y="149432"/>
            <a:ext cx="5360564" cy="508575"/>
          </a:xfrm>
          <a:prstGeom prst="roundRect">
            <a:avLst/>
          </a:prstGeom>
          <a:solidFill>
            <a:srgbClr val="09D6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b="1" dirty="0">
                <a:solidFill>
                  <a:schemeClr val="tx1"/>
                </a:solidFill>
              </a:rPr>
              <a:t>ALCOHOL Y DROGAS</a:t>
            </a:r>
            <a:endParaRPr lang="es-PE" b="1" dirty="0">
              <a:solidFill>
                <a:schemeClr val="tx1"/>
              </a:solidFill>
            </a:endParaRPr>
          </a:p>
        </p:txBody>
      </p:sp>
      <p:graphicFrame>
        <p:nvGraphicFramePr>
          <p:cNvPr id="9" name="Tabla 11">
            <a:extLst>
              <a:ext uri="{FF2B5EF4-FFF2-40B4-BE49-F238E27FC236}">
                <a16:creationId xmlns:a16="http://schemas.microsoft.com/office/drawing/2014/main" id="{D73B0BE0-94C4-C2F3-F175-54BFB997F11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79865930"/>
              </p:ext>
            </p:extLst>
          </p:nvPr>
        </p:nvGraphicFramePr>
        <p:xfrm>
          <a:off x="679507" y="2962545"/>
          <a:ext cx="8127999" cy="889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9333">
                  <a:extLst>
                    <a:ext uri="{9D8B030D-6E8A-4147-A177-3AD203B41FA5}">
                      <a16:colId xmlns:a16="http://schemas.microsoft.com/office/drawing/2014/main" val="1116181968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789217610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361430041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s-MX" sz="1400" dirty="0"/>
                        <a:t>Z720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sz="1400" dirty="0"/>
                        <a:t>Z721</a:t>
                      </a:r>
                      <a:endParaRPr lang="es-PE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sz="1400" dirty="0"/>
                        <a:t>Z722</a:t>
                      </a:r>
                      <a:endParaRPr lang="es-PE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11240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MX" sz="1400" dirty="0"/>
                        <a:t>Problemas relacionados con tabaco.</a:t>
                      </a:r>
                      <a:endParaRPr lang="es-PE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400" dirty="0"/>
                        <a:t>Problemas sociales relacionados con el uso del alcohol.</a:t>
                      </a:r>
                      <a:endParaRPr lang="es-PE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400" dirty="0"/>
                        <a:t>Problemas sociales relacionados con el uso de drogas.</a:t>
                      </a:r>
                      <a:endParaRPr lang="es-PE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8892923"/>
                  </a:ext>
                </a:extLst>
              </a:tr>
            </a:tbl>
          </a:graphicData>
        </a:graphic>
      </p:graphicFrame>
      <p:sp>
        <p:nvSpPr>
          <p:cNvPr id="2" name="Flecha: en U 1">
            <a:extLst>
              <a:ext uri="{FF2B5EF4-FFF2-40B4-BE49-F238E27FC236}">
                <a16:creationId xmlns:a16="http://schemas.microsoft.com/office/drawing/2014/main" id="{357180B5-946F-4FB4-E839-3B75179E5D63}"/>
              </a:ext>
            </a:extLst>
          </p:cNvPr>
          <p:cNvSpPr/>
          <p:nvPr/>
        </p:nvSpPr>
        <p:spPr>
          <a:xfrm rot="5400000">
            <a:off x="8126211" y="2645502"/>
            <a:ext cx="1675000" cy="478322"/>
          </a:xfrm>
          <a:prstGeom prst="uturn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>
              <a:solidFill>
                <a:schemeClr val="tx1"/>
              </a:solidFill>
            </a:endParaRPr>
          </a:p>
        </p:txBody>
      </p:sp>
      <p:sp>
        <p:nvSpPr>
          <p:cNvPr id="7" name="Elipse 6">
            <a:extLst>
              <a:ext uri="{FF2B5EF4-FFF2-40B4-BE49-F238E27FC236}">
                <a16:creationId xmlns:a16="http://schemas.microsoft.com/office/drawing/2014/main" id="{52DCCD68-E4FE-2D22-59F8-DB03A645D8B5}"/>
              </a:ext>
            </a:extLst>
          </p:cNvPr>
          <p:cNvSpPr/>
          <p:nvPr/>
        </p:nvSpPr>
        <p:spPr>
          <a:xfrm>
            <a:off x="11157286" y="5226341"/>
            <a:ext cx="872527" cy="37750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11" name="Elipse 10">
            <a:extLst>
              <a:ext uri="{FF2B5EF4-FFF2-40B4-BE49-F238E27FC236}">
                <a16:creationId xmlns:a16="http://schemas.microsoft.com/office/drawing/2014/main" id="{30E13F39-C025-D6BA-BFF6-427D35F01D8C}"/>
              </a:ext>
            </a:extLst>
          </p:cNvPr>
          <p:cNvSpPr/>
          <p:nvPr/>
        </p:nvSpPr>
        <p:spPr>
          <a:xfrm>
            <a:off x="3256254" y="2947056"/>
            <a:ext cx="872527" cy="37750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BB701BF1-85FD-3980-5282-E6638C509F7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Texturizer/>
                    </a14:imgEffect>
                  </a14:imgLayer>
                </a14:imgProps>
              </a:ext>
            </a:extLst>
          </a:blip>
          <a:srcRect l="7294" t="14190" r="66214" b="52171"/>
          <a:stretch/>
        </p:blipFill>
        <p:spPr>
          <a:xfrm>
            <a:off x="9362114" y="1154432"/>
            <a:ext cx="2494328" cy="1919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102609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589DF929-4430-9CC8-D349-52B7681F02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05" y="71314"/>
            <a:ext cx="2567031" cy="508575"/>
          </a:xfrm>
          <a:prstGeom prst="rect">
            <a:avLst/>
          </a:prstGeom>
        </p:spPr>
      </p:pic>
      <p:pic>
        <p:nvPicPr>
          <p:cNvPr id="5" name="Imagen 4" descr="LOGO GRJ 2023">
            <a:extLst>
              <a:ext uri="{FF2B5EF4-FFF2-40B4-BE49-F238E27FC236}">
                <a16:creationId xmlns:a16="http://schemas.microsoft.com/office/drawing/2014/main" id="{84C46934-5593-662B-00CA-A781169AFC9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8829" y="97411"/>
            <a:ext cx="1476915" cy="75473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C2C7F83D-D9B9-BA88-202C-0AA4A67C82F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4946" y="6160514"/>
            <a:ext cx="1884680" cy="600075"/>
          </a:xfrm>
          <a:prstGeom prst="rect">
            <a:avLst/>
          </a:prstGeom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B98C613E-E232-06F6-CAA7-DC68B72F7C72}"/>
              </a:ext>
            </a:extLst>
          </p:cNvPr>
          <p:cNvSpPr/>
          <p:nvPr/>
        </p:nvSpPr>
        <p:spPr>
          <a:xfrm>
            <a:off x="595900" y="978587"/>
            <a:ext cx="8045043" cy="541515"/>
          </a:xfrm>
          <a:prstGeom prst="rect">
            <a:avLst/>
          </a:prstGeom>
          <a:solidFill>
            <a:srgbClr val="09D6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MX" sz="1600" dirty="0">
                <a:solidFill>
                  <a:schemeClr val="tx1"/>
                </a:solidFill>
              </a:rPr>
              <a:t>• En el 1º casillero </a:t>
            </a:r>
            <a:r>
              <a:rPr lang="es-MX" sz="1600" dirty="0" err="1">
                <a:solidFill>
                  <a:schemeClr val="tx1"/>
                </a:solidFill>
              </a:rPr>
              <a:t>lab</a:t>
            </a:r>
            <a:r>
              <a:rPr lang="es-MX" sz="1600" dirty="0">
                <a:solidFill>
                  <a:schemeClr val="tx1"/>
                </a:solidFill>
              </a:rPr>
              <a:t> de la 1era actividad registre el número que corresponde al resultado obtenido, según detalle: </a:t>
            </a:r>
          </a:p>
        </p:txBody>
      </p:sp>
      <p:sp>
        <p:nvSpPr>
          <p:cNvPr id="11" name="Rectángulo: esquinas redondeadas 10">
            <a:extLst>
              <a:ext uri="{FF2B5EF4-FFF2-40B4-BE49-F238E27FC236}">
                <a16:creationId xmlns:a16="http://schemas.microsoft.com/office/drawing/2014/main" id="{D718844B-4B26-EE42-D1FB-C228D297FE47}"/>
              </a:ext>
            </a:extLst>
          </p:cNvPr>
          <p:cNvSpPr/>
          <p:nvPr/>
        </p:nvSpPr>
        <p:spPr>
          <a:xfrm>
            <a:off x="3415716" y="188906"/>
            <a:ext cx="5548821" cy="604319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b="1" dirty="0">
                <a:solidFill>
                  <a:schemeClr val="tx1"/>
                </a:solidFill>
              </a:rPr>
              <a:t>Tamizaje de drogas múltiples mediante prueba rápida para orina.</a:t>
            </a:r>
            <a:endParaRPr lang="es-PE" b="1" dirty="0">
              <a:solidFill>
                <a:schemeClr val="tx1"/>
              </a:solidFill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26B5EF82-40CA-1468-945F-D270DA3136E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Texturizer/>
                    </a14:imgEffect>
                  </a14:imgLayer>
                </a14:imgProps>
              </a:ext>
            </a:extLst>
          </a:blip>
          <a:srcRect l="7294" t="14190" r="66214" b="52171"/>
          <a:stretch/>
        </p:blipFill>
        <p:spPr>
          <a:xfrm>
            <a:off x="8970298" y="858188"/>
            <a:ext cx="2925446" cy="1734067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A0431569-E415-30DF-571F-B2F4007F8E6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00368" y="1563933"/>
            <a:ext cx="2391257" cy="1005668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40BC87A1-2949-B537-C525-392FE1B059D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0734" y="2713336"/>
            <a:ext cx="11234871" cy="1636854"/>
          </a:xfrm>
          <a:prstGeom prst="rect">
            <a:avLst/>
          </a:prstGeom>
        </p:spPr>
      </p:pic>
      <p:cxnSp>
        <p:nvCxnSpPr>
          <p:cNvPr id="15" name="Conector: angular 14">
            <a:extLst>
              <a:ext uri="{FF2B5EF4-FFF2-40B4-BE49-F238E27FC236}">
                <a16:creationId xmlns:a16="http://schemas.microsoft.com/office/drawing/2014/main" id="{BEBCCE5F-F748-D8CB-E719-D0C84B1F4687}"/>
              </a:ext>
            </a:extLst>
          </p:cNvPr>
          <p:cNvCxnSpPr>
            <a:cxnSpLocks/>
          </p:cNvCxnSpPr>
          <p:nvPr/>
        </p:nvCxnSpPr>
        <p:spPr>
          <a:xfrm>
            <a:off x="7291625" y="2210584"/>
            <a:ext cx="2407852" cy="1442965"/>
          </a:xfrm>
          <a:prstGeom prst="bentConnector3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Elipse 19">
            <a:extLst>
              <a:ext uri="{FF2B5EF4-FFF2-40B4-BE49-F238E27FC236}">
                <a16:creationId xmlns:a16="http://schemas.microsoft.com/office/drawing/2014/main" id="{3CA75BE2-19D8-C873-3739-F57F5B71119D}"/>
              </a:ext>
            </a:extLst>
          </p:cNvPr>
          <p:cNvSpPr/>
          <p:nvPr/>
        </p:nvSpPr>
        <p:spPr>
          <a:xfrm>
            <a:off x="5353754" y="2080637"/>
            <a:ext cx="298725" cy="25989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21" name="Elipse 20">
            <a:extLst>
              <a:ext uri="{FF2B5EF4-FFF2-40B4-BE49-F238E27FC236}">
                <a16:creationId xmlns:a16="http://schemas.microsoft.com/office/drawing/2014/main" id="{E2CBEB25-DB42-C558-F6A0-5B8EBD24B6DA}"/>
              </a:ext>
            </a:extLst>
          </p:cNvPr>
          <p:cNvSpPr/>
          <p:nvPr/>
        </p:nvSpPr>
        <p:spPr>
          <a:xfrm>
            <a:off x="9749171" y="3510400"/>
            <a:ext cx="241050" cy="25461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22" name="Rectángulo 21">
            <a:extLst>
              <a:ext uri="{FF2B5EF4-FFF2-40B4-BE49-F238E27FC236}">
                <a16:creationId xmlns:a16="http://schemas.microsoft.com/office/drawing/2014/main" id="{38E8532D-0D07-855F-29E1-BDE0EE838C6E}"/>
              </a:ext>
            </a:extLst>
          </p:cNvPr>
          <p:cNvSpPr/>
          <p:nvPr/>
        </p:nvSpPr>
        <p:spPr>
          <a:xfrm>
            <a:off x="595899" y="4493925"/>
            <a:ext cx="8045043" cy="541515"/>
          </a:xfrm>
          <a:prstGeom prst="rect">
            <a:avLst/>
          </a:prstGeom>
          <a:solidFill>
            <a:srgbClr val="09D6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MX" sz="1600" dirty="0">
                <a:solidFill>
                  <a:schemeClr val="tx1"/>
                </a:solidFill>
              </a:rPr>
              <a:t>• En el 2º casillero </a:t>
            </a:r>
            <a:r>
              <a:rPr lang="es-MX" sz="1600" dirty="0" err="1">
                <a:solidFill>
                  <a:schemeClr val="tx1"/>
                </a:solidFill>
              </a:rPr>
              <a:t>lab</a:t>
            </a:r>
            <a:r>
              <a:rPr lang="es-MX" sz="1600" dirty="0">
                <a:solidFill>
                  <a:schemeClr val="tx1"/>
                </a:solidFill>
              </a:rPr>
              <a:t> de la 1era actividad registre el número de vez que aplica del tamizaje (1,2,3…) </a:t>
            </a:r>
          </a:p>
        </p:txBody>
      </p:sp>
      <p:sp>
        <p:nvSpPr>
          <p:cNvPr id="30" name="Flecha: doblada hacia arriba 29">
            <a:extLst>
              <a:ext uri="{FF2B5EF4-FFF2-40B4-BE49-F238E27FC236}">
                <a16:creationId xmlns:a16="http://schemas.microsoft.com/office/drawing/2014/main" id="{31C3F847-4DED-C583-1EBC-935B92AE1006}"/>
              </a:ext>
            </a:extLst>
          </p:cNvPr>
          <p:cNvSpPr/>
          <p:nvPr/>
        </p:nvSpPr>
        <p:spPr>
          <a:xfrm>
            <a:off x="8810714" y="3802258"/>
            <a:ext cx="1421512" cy="1044525"/>
          </a:xfrm>
          <a:prstGeom prst="bentUpArrow">
            <a:avLst>
              <a:gd name="adj1" fmla="val 4102"/>
              <a:gd name="adj2" fmla="val 7136"/>
              <a:gd name="adj3" fmla="val 1292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31" name="Elipse 30">
            <a:extLst>
              <a:ext uri="{FF2B5EF4-FFF2-40B4-BE49-F238E27FC236}">
                <a16:creationId xmlns:a16="http://schemas.microsoft.com/office/drawing/2014/main" id="{EC7E17FC-8CC5-D9F0-560B-F47D38BC84EB}"/>
              </a:ext>
            </a:extLst>
          </p:cNvPr>
          <p:cNvSpPr/>
          <p:nvPr/>
        </p:nvSpPr>
        <p:spPr>
          <a:xfrm>
            <a:off x="10023448" y="3502552"/>
            <a:ext cx="241050" cy="254610"/>
          </a:xfrm>
          <a:prstGeom prst="ellipse">
            <a:avLst/>
          </a:prstGeom>
          <a:noFill/>
          <a:ln w="38100"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32" name="Rectángulo: esquinas redondeadas 31">
            <a:extLst>
              <a:ext uri="{FF2B5EF4-FFF2-40B4-BE49-F238E27FC236}">
                <a16:creationId xmlns:a16="http://schemas.microsoft.com/office/drawing/2014/main" id="{E0B74BD4-1088-B7CB-1EE3-BCD6966A719C}"/>
              </a:ext>
            </a:extLst>
          </p:cNvPr>
          <p:cNvSpPr/>
          <p:nvPr/>
        </p:nvSpPr>
        <p:spPr>
          <a:xfrm>
            <a:off x="1759665" y="5404929"/>
            <a:ext cx="8263783" cy="82039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400"/>
              <a:t>Para todos los tamizajes, de ser necesario, podrá registrar la condición de la persona: TPE, PTB, DIS, JUD en el 1°lab de la primera actividad o adicionar la Z654 o Z653 según corresponda. Solo en el caso del tamizaje de drogas múltiples se registrará en el 3° lab. </a:t>
            </a:r>
            <a:endParaRPr lang="es-PE" sz="1400"/>
          </a:p>
        </p:txBody>
      </p:sp>
      <p:sp>
        <p:nvSpPr>
          <p:cNvPr id="33" name="Flecha: doblada hacia arriba 32">
            <a:extLst>
              <a:ext uri="{FF2B5EF4-FFF2-40B4-BE49-F238E27FC236}">
                <a16:creationId xmlns:a16="http://schemas.microsoft.com/office/drawing/2014/main" id="{9385E977-1094-F925-D725-0C10E5789CFA}"/>
              </a:ext>
            </a:extLst>
          </p:cNvPr>
          <p:cNvSpPr/>
          <p:nvPr/>
        </p:nvSpPr>
        <p:spPr>
          <a:xfrm>
            <a:off x="10059289" y="3785489"/>
            <a:ext cx="387232" cy="2029719"/>
          </a:xfrm>
          <a:prstGeom prst="bentUpArrow">
            <a:avLst>
              <a:gd name="adj1" fmla="val 10723"/>
              <a:gd name="adj2" fmla="val 17067"/>
              <a:gd name="adj3" fmla="val 1733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9069444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589DF929-4430-9CC8-D349-52B7681F02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05" y="71314"/>
            <a:ext cx="2567031" cy="508575"/>
          </a:xfrm>
          <a:prstGeom prst="rect">
            <a:avLst/>
          </a:prstGeom>
        </p:spPr>
      </p:pic>
      <p:pic>
        <p:nvPicPr>
          <p:cNvPr id="5" name="Imagen 4" descr="LOGO GRJ 2023">
            <a:extLst>
              <a:ext uri="{FF2B5EF4-FFF2-40B4-BE49-F238E27FC236}">
                <a16:creationId xmlns:a16="http://schemas.microsoft.com/office/drawing/2014/main" id="{84C46934-5593-662B-00CA-A781169AFC9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8829" y="97411"/>
            <a:ext cx="1476915" cy="75473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C2C7F83D-D9B9-BA88-202C-0AA4A67C82F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4946" y="6160514"/>
            <a:ext cx="1884680" cy="600075"/>
          </a:xfrm>
          <a:prstGeom prst="rect">
            <a:avLst/>
          </a:prstGeom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B98C613E-E232-06F6-CAA7-DC68B72F7C72}"/>
              </a:ext>
            </a:extLst>
          </p:cNvPr>
          <p:cNvSpPr/>
          <p:nvPr/>
        </p:nvSpPr>
        <p:spPr>
          <a:xfrm>
            <a:off x="369114" y="1345270"/>
            <a:ext cx="8045043" cy="200849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MX" b="1" u="sng" dirty="0"/>
              <a:t>Tamizaje negativo:</a:t>
            </a:r>
          </a:p>
          <a:p>
            <a:pPr algn="just"/>
            <a:r>
              <a:rPr lang="es-MX" dirty="0"/>
              <a:t>En el Ítem: Ficha Familiar/Historia Clínica, anote DNI del usuario </a:t>
            </a:r>
          </a:p>
          <a:p>
            <a:pPr algn="just"/>
            <a:r>
              <a:rPr lang="es-MX" dirty="0"/>
              <a:t>En el ítem: Diagnóstico motivo de consulta y/o actividad de salud, anote claramente: </a:t>
            </a:r>
          </a:p>
          <a:p>
            <a:pPr algn="just"/>
            <a:r>
              <a:rPr lang="es-MX" dirty="0"/>
              <a:t>• En el 1º </a:t>
            </a:r>
            <a:r>
              <a:rPr lang="es-PE" dirty="0"/>
              <a:t>casillero anote </a:t>
            </a:r>
            <a:r>
              <a:rPr lang="es-PE" dirty="0">
                <a:solidFill>
                  <a:schemeClr val="tx1"/>
                </a:solidFill>
                <a:highlight>
                  <a:srgbClr val="FFFF00"/>
                </a:highlight>
              </a:rPr>
              <a:t>Tamizaje para detectar deterioro cognitivo – demencia en personas de 60 años a mas.</a:t>
            </a:r>
            <a:r>
              <a:rPr lang="es-MX" dirty="0">
                <a:solidFill>
                  <a:schemeClr val="tx1"/>
                </a:solidFill>
                <a:highlight>
                  <a:srgbClr val="FFFF00"/>
                </a:highlight>
              </a:rPr>
              <a:t> </a:t>
            </a:r>
          </a:p>
          <a:p>
            <a:pPr algn="just"/>
            <a:r>
              <a:rPr lang="es-MX" dirty="0"/>
              <a:t>• En el 2º casillero anote Consejería de Prevención de riesgos en salud mental En el ítem: Tipo de Diagnóstico marque siempre “D” en ambas.</a:t>
            </a:r>
            <a:endParaRPr lang="es-PE" dirty="0"/>
          </a:p>
        </p:txBody>
      </p:sp>
      <p:sp>
        <p:nvSpPr>
          <p:cNvPr id="11" name="Rectángulo: esquinas redondeadas 10">
            <a:extLst>
              <a:ext uri="{FF2B5EF4-FFF2-40B4-BE49-F238E27FC236}">
                <a16:creationId xmlns:a16="http://schemas.microsoft.com/office/drawing/2014/main" id="{D718844B-4B26-EE42-D1FB-C228D297FE47}"/>
              </a:ext>
            </a:extLst>
          </p:cNvPr>
          <p:cNvSpPr/>
          <p:nvPr/>
        </p:nvSpPr>
        <p:spPr>
          <a:xfrm>
            <a:off x="3400242" y="389788"/>
            <a:ext cx="5360564" cy="50857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b="1" dirty="0"/>
              <a:t>DETERIORO COGNITIVO</a:t>
            </a:r>
            <a:endParaRPr lang="es-PE" b="1" dirty="0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40EE0F95-2381-DC71-3830-69CB08631DB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54963"/>
            <a:ext cx="12192000" cy="1911488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5A0D9AEB-CC91-CA8E-ECD9-4E7489F8E086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4266" t="12425" r="66353" b="52518"/>
          <a:stretch/>
        </p:blipFill>
        <p:spPr>
          <a:xfrm>
            <a:off x="8878205" y="1401808"/>
            <a:ext cx="2908280" cy="1951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7893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589DF929-4430-9CC8-D349-52B7681F02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05" y="71314"/>
            <a:ext cx="2567031" cy="508575"/>
          </a:xfrm>
          <a:prstGeom prst="rect">
            <a:avLst/>
          </a:prstGeom>
        </p:spPr>
      </p:pic>
      <p:pic>
        <p:nvPicPr>
          <p:cNvPr id="5" name="Imagen 4" descr="LOGO GRJ 2023">
            <a:extLst>
              <a:ext uri="{FF2B5EF4-FFF2-40B4-BE49-F238E27FC236}">
                <a16:creationId xmlns:a16="http://schemas.microsoft.com/office/drawing/2014/main" id="{84C46934-5593-662B-00CA-A781169AFC9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8829" y="97411"/>
            <a:ext cx="1476915" cy="75473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C2C7F83D-D9B9-BA88-202C-0AA4A67C82F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4946" y="6160514"/>
            <a:ext cx="1884680" cy="600075"/>
          </a:xfrm>
          <a:prstGeom prst="rect">
            <a:avLst/>
          </a:prstGeom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B98C613E-E232-06F6-CAA7-DC68B72F7C72}"/>
              </a:ext>
            </a:extLst>
          </p:cNvPr>
          <p:cNvSpPr/>
          <p:nvPr/>
        </p:nvSpPr>
        <p:spPr>
          <a:xfrm>
            <a:off x="385892" y="1022239"/>
            <a:ext cx="8045043" cy="200849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MX" b="1" u="sng" dirty="0"/>
              <a:t>Tamizaje positivo:</a:t>
            </a:r>
          </a:p>
          <a:p>
            <a:r>
              <a:rPr lang="es-MX" dirty="0"/>
              <a:t>En el Ítem: Ficha Familiar/Historia Clínica, anote DNI del usuario </a:t>
            </a:r>
          </a:p>
          <a:p>
            <a:r>
              <a:rPr lang="es-MX" dirty="0"/>
              <a:t>En el ítem: Diagnóstico motivo de consulta y/o actividad de salud, anote claramente: • En el 1º </a:t>
            </a:r>
            <a:r>
              <a:rPr lang="es-PE" dirty="0"/>
              <a:t>casillero anote Tamizaje para detectar deterioro cognitivo – demencia en personas de 60 años a mas.</a:t>
            </a:r>
            <a:r>
              <a:rPr lang="es-MX" dirty="0"/>
              <a:t> </a:t>
            </a:r>
          </a:p>
          <a:p>
            <a:r>
              <a:rPr lang="es-MX" dirty="0"/>
              <a:t>• En el 2º casillero anote </a:t>
            </a:r>
            <a:r>
              <a:rPr lang="es-PE" dirty="0">
                <a:solidFill>
                  <a:schemeClr val="tx1"/>
                </a:solidFill>
                <a:highlight>
                  <a:srgbClr val="FFFF00"/>
                </a:highlight>
              </a:rPr>
              <a:t>Pesquisa de problemas relacionados a la salud mental.</a:t>
            </a:r>
            <a:endParaRPr lang="es-MX" dirty="0">
              <a:solidFill>
                <a:schemeClr val="tx1"/>
              </a:solidFill>
              <a:highlight>
                <a:srgbClr val="FFFF00"/>
              </a:highlight>
            </a:endParaRPr>
          </a:p>
          <a:p>
            <a:r>
              <a:rPr lang="es-MX" dirty="0"/>
              <a:t>• En el 3º casillero anote Consejería de Prevención de riesgos en salud mental En el ítem: Tipo de Diagnóstico marque siempre “D” en todas.</a:t>
            </a:r>
            <a:endParaRPr lang="es-PE" dirty="0"/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97F776B9-2887-F778-7A32-420909B38BD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03672"/>
            <a:ext cx="12192000" cy="1915683"/>
          </a:xfrm>
          <a:prstGeom prst="rect">
            <a:avLst/>
          </a:prstGeom>
        </p:spPr>
      </p:pic>
      <p:sp>
        <p:nvSpPr>
          <p:cNvPr id="14" name="Rectángulo: esquinas redondeadas 13">
            <a:extLst>
              <a:ext uri="{FF2B5EF4-FFF2-40B4-BE49-F238E27FC236}">
                <a16:creationId xmlns:a16="http://schemas.microsoft.com/office/drawing/2014/main" id="{FC7D3190-222F-0CF7-9A91-E3E449EB5FDE}"/>
              </a:ext>
            </a:extLst>
          </p:cNvPr>
          <p:cNvSpPr/>
          <p:nvPr/>
        </p:nvSpPr>
        <p:spPr>
          <a:xfrm>
            <a:off x="3363986" y="149432"/>
            <a:ext cx="5360564" cy="50857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b="1" dirty="0"/>
              <a:t>DETERIORO COGNITIVO</a:t>
            </a:r>
            <a:endParaRPr lang="es-PE" b="1" dirty="0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668D4C55-E5AB-42A5-AF3E-0DA851679662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4266" t="12425" r="66353" b="52518"/>
          <a:stretch/>
        </p:blipFill>
        <p:spPr>
          <a:xfrm>
            <a:off x="8760806" y="1251929"/>
            <a:ext cx="2908280" cy="1951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086724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589DF929-4430-9CC8-D349-52B7681F02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05" y="71314"/>
            <a:ext cx="2567031" cy="508575"/>
          </a:xfrm>
          <a:prstGeom prst="rect">
            <a:avLst/>
          </a:prstGeom>
        </p:spPr>
      </p:pic>
      <p:pic>
        <p:nvPicPr>
          <p:cNvPr id="5" name="Imagen 4" descr="LOGO GRJ 2023">
            <a:extLst>
              <a:ext uri="{FF2B5EF4-FFF2-40B4-BE49-F238E27FC236}">
                <a16:creationId xmlns:a16="http://schemas.microsoft.com/office/drawing/2014/main" id="{84C46934-5593-662B-00CA-A781169AFC9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8829" y="97411"/>
            <a:ext cx="1476915" cy="75473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C2C7F83D-D9B9-BA88-202C-0AA4A67C82F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4946" y="6160514"/>
            <a:ext cx="1884680" cy="600075"/>
          </a:xfrm>
          <a:prstGeom prst="rect">
            <a:avLst/>
          </a:prstGeom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B98C613E-E232-06F6-CAA7-DC68B72F7C72}"/>
              </a:ext>
            </a:extLst>
          </p:cNvPr>
          <p:cNvSpPr/>
          <p:nvPr/>
        </p:nvSpPr>
        <p:spPr>
          <a:xfrm>
            <a:off x="260058" y="1420501"/>
            <a:ext cx="8045043" cy="2008499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s-MX" b="1" u="sng" dirty="0"/>
              <a:t>Tamizaje negativo:</a:t>
            </a:r>
          </a:p>
          <a:p>
            <a:pPr algn="just"/>
            <a:r>
              <a:rPr lang="es-MX" dirty="0"/>
              <a:t>En el Ítem: Ficha Familiar/Historia Clínica, anote DNI del usuario </a:t>
            </a:r>
          </a:p>
          <a:p>
            <a:pPr algn="just"/>
            <a:r>
              <a:rPr lang="es-MX" dirty="0"/>
              <a:t>En el ítem: Diagnóstico motivo de consulta y/o actividad de salud, anote claramente: </a:t>
            </a:r>
          </a:p>
          <a:p>
            <a:pPr algn="just"/>
            <a:r>
              <a:rPr lang="es-MX" dirty="0"/>
              <a:t>• En el 1º </a:t>
            </a:r>
            <a:r>
              <a:rPr lang="es-PE" dirty="0"/>
              <a:t>casillero anote </a:t>
            </a:r>
            <a:r>
              <a:rPr lang="es-MX" dirty="0">
                <a:highlight>
                  <a:srgbClr val="FFFF00"/>
                </a:highlight>
              </a:rPr>
              <a:t>Tamizaje especializado para detectar problemas del neurodesarrollo.</a:t>
            </a:r>
          </a:p>
          <a:p>
            <a:pPr algn="just"/>
            <a:r>
              <a:rPr lang="es-MX" dirty="0"/>
              <a:t>• En el 2º casillero anote Consejería de Prevención de riesgos en salud mental En el ítem: Tipo de Diagnóstico marque siempre “D” en ambas.</a:t>
            </a:r>
            <a:endParaRPr lang="es-PE" dirty="0"/>
          </a:p>
        </p:txBody>
      </p:sp>
      <p:sp>
        <p:nvSpPr>
          <p:cNvPr id="11" name="Rectángulo: esquinas redondeadas 10">
            <a:extLst>
              <a:ext uri="{FF2B5EF4-FFF2-40B4-BE49-F238E27FC236}">
                <a16:creationId xmlns:a16="http://schemas.microsoft.com/office/drawing/2014/main" id="{D718844B-4B26-EE42-D1FB-C228D297FE47}"/>
              </a:ext>
            </a:extLst>
          </p:cNvPr>
          <p:cNvSpPr/>
          <p:nvPr/>
        </p:nvSpPr>
        <p:spPr>
          <a:xfrm>
            <a:off x="3363986" y="325601"/>
            <a:ext cx="5360564" cy="508575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MX" b="1" dirty="0"/>
              <a:t>PROBLEMAS DEL NEURODESARROLLO</a:t>
            </a:r>
            <a:endParaRPr lang="es-PE" b="1" dirty="0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CF73352C-EB55-F3AF-9D76-862073752BB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732" y="3855660"/>
            <a:ext cx="12192000" cy="1900980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49E2C16A-35FF-DD42-9B1A-AB647750708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Texturizer/>
                    </a14:imgEffect>
                  </a14:imgLayer>
                </a14:imgProps>
              </a:ext>
            </a:extLst>
          </a:blip>
          <a:srcRect l="2430" t="12164" r="65046" b="53639"/>
          <a:stretch/>
        </p:blipFill>
        <p:spPr>
          <a:xfrm>
            <a:off x="8499773" y="1340101"/>
            <a:ext cx="3395971" cy="200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953911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589DF929-4430-9CC8-D349-52B7681F02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05" y="71314"/>
            <a:ext cx="2567031" cy="508575"/>
          </a:xfrm>
          <a:prstGeom prst="rect">
            <a:avLst/>
          </a:prstGeom>
        </p:spPr>
      </p:pic>
      <p:pic>
        <p:nvPicPr>
          <p:cNvPr id="5" name="Imagen 4" descr="LOGO GRJ 2023">
            <a:extLst>
              <a:ext uri="{FF2B5EF4-FFF2-40B4-BE49-F238E27FC236}">
                <a16:creationId xmlns:a16="http://schemas.microsoft.com/office/drawing/2014/main" id="{84C46934-5593-662B-00CA-A781169AFC9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8829" y="97411"/>
            <a:ext cx="1476915" cy="75473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C2C7F83D-D9B9-BA88-202C-0AA4A67C82F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4946" y="6160514"/>
            <a:ext cx="1884680" cy="600075"/>
          </a:xfrm>
          <a:prstGeom prst="rect">
            <a:avLst/>
          </a:prstGeom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B98C613E-E232-06F6-CAA7-DC68B72F7C72}"/>
              </a:ext>
            </a:extLst>
          </p:cNvPr>
          <p:cNvSpPr/>
          <p:nvPr/>
        </p:nvSpPr>
        <p:spPr>
          <a:xfrm>
            <a:off x="251669" y="1178548"/>
            <a:ext cx="8045043" cy="2272089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s-MX" b="1" u="sng" dirty="0"/>
              <a:t>Tamizaje positivo:</a:t>
            </a:r>
          </a:p>
          <a:p>
            <a:r>
              <a:rPr lang="es-MX" dirty="0"/>
              <a:t>En el Ítem: Ficha Familiar/Historia Clínica, anote DNI del usuario </a:t>
            </a:r>
          </a:p>
          <a:p>
            <a:r>
              <a:rPr lang="es-MX" dirty="0"/>
              <a:t>En el ítem: Diagnóstico motivo de consulta y/o actividad de salud, anote claramente: • En el 1º </a:t>
            </a:r>
            <a:r>
              <a:rPr lang="es-PE" dirty="0"/>
              <a:t>casillero anote </a:t>
            </a:r>
            <a:r>
              <a:rPr lang="es-MX" dirty="0"/>
              <a:t>Tamizaje especializado para detectar problemas del neurodesarrollo.</a:t>
            </a:r>
          </a:p>
          <a:p>
            <a:r>
              <a:rPr lang="es-MX" dirty="0"/>
              <a:t>• En el 2º casillero anote </a:t>
            </a:r>
            <a:r>
              <a:rPr lang="es-PE" dirty="0">
                <a:highlight>
                  <a:srgbClr val="FFFF00"/>
                </a:highlight>
              </a:rPr>
              <a:t>Pesquisa de problemas relacionados a la salud mental.</a:t>
            </a:r>
            <a:endParaRPr lang="es-MX" dirty="0">
              <a:highlight>
                <a:srgbClr val="FFFF00"/>
              </a:highlight>
            </a:endParaRPr>
          </a:p>
          <a:p>
            <a:r>
              <a:rPr lang="es-MX" dirty="0"/>
              <a:t>• En el 3º casillero anote Consejería de Prevención de riesgos en salud mental En el ítem: Tipo de Diagnóstico marque siempre “D” en todas.</a:t>
            </a:r>
            <a:endParaRPr lang="es-PE" dirty="0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69DF3B1B-780C-887E-173F-0AADE49053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844261"/>
            <a:ext cx="12192000" cy="2043995"/>
          </a:xfrm>
          <a:prstGeom prst="rect">
            <a:avLst/>
          </a:prstGeom>
        </p:spPr>
      </p:pic>
      <p:sp>
        <p:nvSpPr>
          <p:cNvPr id="10" name="Rectángulo: esquinas redondeadas 9">
            <a:extLst>
              <a:ext uri="{FF2B5EF4-FFF2-40B4-BE49-F238E27FC236}">
                <a16:creationId xmlns:a16="http://schemas.microsoft.com/office/drawing/2014/main" id="{7336EF5E-D95C-2198-408F-7CF5386EB478}"/>
              </a:ext>
            </a:extLst>
          </p:cNvPr>
          <p:cNvSpPr/>
          <p:nvPr/>
        </p:nvSpPr>
        <p:spPr>
          <a:xfrm>
            <a:off x="3363986" y="180510"/>
            <a:ext cx="5360564" cy="508575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MX" b="1" dirty="0"/>
              <a:t>PROBLEMAS DEL NEURODESARROLLO</a:t>
            </a:r>
            <a:endParaRPr lang="es-PE" b="1" dirty="0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26D230C0-55E6-AC64-AA3C-F8839E965DD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Texturizer/>
                    </a14:imgEffect>
                  </a14:imgLayer>
                </a14:imgProps>
              </a:ext>
            </a:extLst>
          </a:blip>
          <a:srcRect l="2430" t="12164" r="65046" b="53639"/>
          <a:stretch/>
        </p:blipFill>
        <p:spPr>
          <a:xfrm>
            <a:off x="8499773" y="1340101"/>
            <a:ext cx="3395971" cy="200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9313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ángulo 9">
            <a:extLst>
              <a:ext uri="{FF2B5EF4-FFF2-40B4-BE49-F238E27FC236}">
                <a16:creationId xmlns:a16="http://schemas.microsoft.com/office/drawing/2014/main" id="{6416D0FF-9589-90D6-98EE-AB204B70CC65}"/>
              </a:ext>
            </a:extLst>
          </p:cNvPr>
          <p:cNvSpPr/>
          <p:nvPr/>
        </p:nvSpPr>
        <p:spPr>
          <a:xfrm>
            <a:off x="4341262" y="246980"/>
            <a:ext cx="3349952" cy="4195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b="1" dirty="0"/>
              <a:t>ASPECTOS GENERALES</a:t>
            </a:r>
          </a:p>
        </p:txBody>
      </p:sp>
      <p:graphicFrame>
        <p:nvGraphicFramePr>
          <p:cNvPr id="12" name="Objeto 11">
            <a:extLst>
              <a:ext uri="{FF2B5EF4-FFF2-40B4-BE49-F238E27FC236}">
                <a16:creationId xmlns:a16="http://schemas.microsoft.com/office/drawing/2014/main" id="{9CCF25B4-EDBE-A0ED-F8AA-CF829487BAB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25941226"/>
              </p:ext>
            </p:extLst>
          </p:nvPr>
        </p:nvGraphicFramePr>
        <p:xfrm>
          <a:off x="533400" y="3716161"/>
          <a:ext cx="11125200" cy="1838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6" name="Worksheet" r:id="rId3" imgW="11125142" imgH="1838454" progId="Excel.Sheet.8">
                  <p:embed/>
                </p:oleObj>
              </mc:Choice>
              <mc:Fallback>
                <p:oleObj name="Worksheet" r:id="rId3" imgW="11125142" imgH="1838454" progId="Excel.Sheet.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33400" y="3716161"/>
                        <a:ext cx="11125200" cy="18383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CuadroTexto 13">
            <a:extLst>
              <a:ext uri="{FF2B5EF4-FFF2-40B4-BE49-F238E27FC236}">
                <a16:creationId xmlns:a16="http://schemas.microsoft.com/office/drawing/2014/main" id="{FD434231-8D13-A272-1586-16DE490C000F}"/>
              </a:ext>
            </a:extLst>
          </p:cNvPr>
          <p:cNvSpPr txBox="1"/>
          <p:nvPr/>
        </p:nvSpPr>
        <p:spPr>
          <a:xfrm>
            <a:off x="4494829" y="2791808"/>
            <a:ext cx="7163771" cy="46166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s-MX" sz="1200" dirty="0"/>
              <a:t>Es la persona que acude por primera vez en el año al establecimiento, pero ya ha sido atendida anteriormente en el establecimiento de salud en años anteriores.</a:t>
            </a:r>
            <a:endParaRPr lang="es-PE" sz="1200" dirty="0"/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5A93E938-7990-A553-984F-4D82A44F7F60}"/>
              </a:ext>
            </a:extLst>
          </p:cNvPr>
          <p:cNvSpPr txBox="1"/>
          <p:nvPr/>
        </p:nvSpPr>
        <p:spPr>
          <a:xfrm>
            <a:off x="2487834" y="1644657"/>
            <a:ext cx="1204308" cy="276999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s-MX" sz="1200" dirty="0"/>
              <a:t>Nuevo (N): </a:t>
            </a:r>
            <a:endParaRPr lang="es-PE" sz="1200" dirty="0"/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AD4D5C81-9030-44F7-EC8D-8E15E2C138C0}"/>
              </a:ext>
            </a:extLst>
          </p:cNvPr>
          <p:cNvSpPr txBox="1"/>
          <p:nvPr/>
        </p:nvSpPr>
        <p:spPr>
          <a:xfrm>
            <a:off x="2487834" y="2200506"/>
            <a:ext cx="1204308" cy="276999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s-MX" sz="1200" dirty="0"/>
              <a:t>Continuador (C): </a:t>
            </a:r>
            <a:endParaRPr lang="es-PE" sz="1200" dirty="0"/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8343722D-DB39-E28F-0138-51A30D7D280A}"/>
              </a:ext>
            </a:extLst>
          </p:cNvPr>
          <p:cNvSpPr txBox="1"/>
          <p:nvPr/>
        </p:nvSpPr>
        <p:spPr>
          <a:xfrm>
            <a:off x="2487834" y="2793625"/>
            <a:ext cx="1204308" cy="276999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s-MX" sz="1200" dirty="0"/>
              <a:t>Reingreso (R): </a:t>
            </a:r>
            <a:endParaRPr lang="es-PE" sz="1200" dirty="0"/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8614FF16-C1DF-F80F-060A-15ADBAAB7E75}"/>
              </a:ext>
            </a:extLst>
          </p:cNvPr>
          <p:cNvSpPr txBox="1"/>
          <p:nvPr/>
        </p:nvSpPr>
        <p:spPr>
          <a:xfrm>
            <a:off x="4563225" y="1670999"/>
            <a:ext cx="7163771" cy="276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s-MX" sz="1200" dirty="0"/>
              <a:t>Es la persona que por primera vez en su vida acude a solicitar atención de salud en el establecimiento de salud. </a:t>
            </a:r>
            <a:endParaRPr lang="es-PE" sz="1200" dirty="0"/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8FC4ED24-B4DE-64F4-5C32-EBD4146A25FD}"/>
              </a:ext>
            </a:extLst>
          </p:cNvPr>
          <p:cNvSpPr txBox="1"/>
          <p:nvPr/>
        </p:nvSpPr>
        <p:spPr>
          <a:xfrm>
            <a:off x="4494829" y="2261608"/>
            <a:ext cx="7163771" cy="276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s-MX" sz="1200" dirty="0"/>
              <a:t>Es aquella persona que acude a atenderse en el establecimiento por segunda o más veces en el año. </a:t>
            </a:r>
            <a:endParaRPr lang="es-PE" sz="1200" dirty="0"/>
          </a:p>
        </p:txBody>
      </p:sp>
      <p:sp>
        <p:nvSpPr>
          <p:cNvPr id="25" name="Flecha: a la derecha 24">
            <a:extLst>
              <a:ext uri="{FF2B5EF4-FFF2-40B4-BE49-F238E27FC236}">
                <a16:creationId xmlns:a16="http://schemas.microsoft.com/office/drawing/2014/main" id="{41D4857F-77DB-EF2B-032A-A1AC4DDFE1D8}"/>
              </a:ext>
            </a:extLst>
          </p:cNvPr>
          <p:cNvSpPr/>
          <p:nvPr/>
        </p:nvSpPr>
        <p:spPr>
          <a:xfrm>
            <a:off x="3897714" y="2170310"/>
            <a:ext cx="483112" cy="357338"/>
          </a:xfrm>
          <a:prstGeom prst="rightArrow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sz="2800"/>
          </a:p>
        </p:txBody>
      </p:sp>
      <p:sp>
        <p:nvSpPr>
          <p:cNvPr id="26" name="Flecha: a la derecha 25">
            <a:extLst>
              <a:ext uri="{FF2B5EF4-FFF2-40B4-BE49-F238E27FC236}">
                <a16:creationId xmlns:a16="http://schemas.microsoft.com/office/drawing/2014/main" id="{520470BE-3605-45A0-FF98-9191941C4C2D}"/>
              </a:ext>
            </a:extLst>
          </p:cNvPr>
          <p:cNvSpPr/>
          <p:nvPr/>
        </p:nvSpPr>
        <p:spPr>
          <a:xfrm>
            <a:off x="3915421" y="2717767"/>
            <a:ext cx="483112" cy="357338"/>
          </a:xfrm>
          <a:prstGeom prst="rightArrow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sz="2800"/>
          </a:p>
        </p:txBody>
      </p:sp>
      <p:sp>
        <p:nvSpPr>
          <p:cNvPr id="27" name="Flecha: a la derecha 26">
            <a:extLst>
              <a:ext uri="{FF2B5EF4-FFF2-40B4-BE49-F238E27FC236}">
                <a16:creationId xmlns:a16="http://schemas.microsoft.com/office/drawing/2014/main" id="{F2BD8E9F-EBC3-0ECC-09BC-CD2DB7837460}"/>
              </a:ext>
            </a:extLst>
          </p:cNvPr>
          <p:cNvSpPr/>
          <p:nvPr/>
        </p:nvSpPr>
        <p:spPr>
          <a:xfrm>
            <a:off x="3890864" y="1595428"/>
            <a:ext cx="483112" cy="357338"/>
          </a:xfrm>
          <a:prstGeom prst="rightArrow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sz="2800"/>
          </a:p>
        </p:txBody>
      </p:sp>
      <p:sp>
        <p:nvSpPr>
          <p:cNvPr id="28" name="Rectángulo: esquinas redondeadas 27">
            <a:extLst>
              <a:ext uri="{FF2B5EF4-FFF2-40B4-BE49-F238E27FC236}">
                <a16:creationId xmlns:a16="http://schemas.microsoft.com/office/drawing/2014/main" id="{8159714E-2C13-FC47-BCFF-A32CF41E1F45}"/>
              </a:ext>
            </a:extLst>
          </p:cNvPr>
          <p:cNvSpPr/>
          <p:nvPr/>
        </p:nvSpPr>
        <p:spPr>
          <a:xfrm>
            <a:off x="2298433" y="696508"/>
            <a:ext cx="1583107" cy="324462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/>
              <a:t>PACIENTE</a:t>
            </a:r>
            <a:endParaRPr lang="es-PE" dirty="0"/>
          </a:p>
        </p:txBody>
      </p:sp>
      <p:sp>
        <p:nvSpPr>
          <p:cNvPr id="29" name="Flecha: hacia abajo 28">
            <a:extLst>
              <a:ext uri="{FF2B5EF4-FFF2-40B4-BE49-F238E27FC236}">
                <a16:creationId xmlns:a16="http://schemas.microsoft.com/office/drawing/2014/main" id="{BAE7F611-75D7-E6C5-3F2B-8230BCDFAD8D}"/>
              </a:ext>
            </a:extLst>
          </p:cNvPr>
          <p:cNvSpPr/>
          <p:nvPr/>
        </p:nvSpPr>
        <p:spPr>
          <a:xfrm>
            <a:off x="2955278" y="1258641"/>
            <a:ext cx="269419" cy="18842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sz="2800"/>
          </a:p>
        </p:txBody>
      </p:sp>
      <p:sp>
        <p:nvSpPr>
          <p:cNvPr id="36" name="Elipse 35">
            <a:extLst>
              <a:ext uri="{FF2B5EF4-FFF2-40B4-BE49-F238E27FC236}">
                <a16:creationId xmlns:a16="http://schemas.microsoft.com/office/drawing/2014/main" id="{860D899E-D027-1C78-7B9A-5B17CA00CDC4}"/>
              </a:ext>
            </a:extLst>
          </p:cNvPr>
          <p:cNvSpPr/>
          <p:nvPr/>
        </p:nvSpPr>
        <p:spPr>
          <a:xfrm>
            <a:off x="6488576" y="4795896"/>
            <a:ext cx="290558" cy="28186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32" name="Elipse 31">
            <a:extLst>
              <a:ext uri="{FF2B5EF4-FFF2-40B4-BE49-F238E27FC236}">
                <a16:creationId xmlns:a16="http://schemas.microsoft.com/office/drawing/2014/main" id="{D410EA55-45D1-342E-8141-844BE66886B5}"/>
              </a:ext>
            </a:extLst>
          </p:cNvPr>
          <p:cNvSpPr/>
          <p:nvPr/>
        </p:nvSpPr>
        <p:spPr>
          <a:xfrm>
            <a:off x="9838527" y="4482864"/>
            <a:ext cx="270616" cy="25135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39" name="Elipse 38">
            <a:extLst>
              <a:ext uri="{FF2B5EF4-FFF2-40B4-BE49-F238E27FC236}">
                <a16:creationId xmlns:a16="http://schemas.microsoft.com/office/drawing/2014/main" id="{E2D005BE-13EC-A1FF-08A6-F751ED0A8EE8}"/>
              </a:ext>
            </a:extLst>
          </p:cNvPr>
          <p:cNvSpPr/>
          <p:nvPr/>
        </p:nvSpPr>
        <p:spPr>
          <a:xfrm>
            <a:off x="6198018" y="4795896"/>
            <a:ext cx="290558" cy="26455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pic>
        <p:nvPicPr>
          <p:cNvPr id="41" name="Imagen 40">
            <a:extLst>
              <a:ext uri="{FF2B5EF4-FFF2-40B4-BE49-F238E27FC236}">
                <a16:creationId xmlns:a16="http://schemas.microsoft.com/office/drawing/2014/main" id="{19A27AB3-446A-B724-43C6-6845EB7B6BB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05" y="71314"/>
            <a:ext cx="2567031" cy="508575"/>
          </a:xfrm>
          <a:prstGeom prst="rect">
            <a:avLst/>
          </a:prstGeom>
        </p:spPr>
      </p:pic>
      <p:pic>
        <p:nvPicPr>
          <p:cNvPr id="43" name="Imagen 42" descr="LOGO GRJ 2023">
            <a:extLst>
              <a:ext uri="{FF2B5EF4-FFF2-40B4-BE49-F238E27FC236}">
                <a16:creationId xmlns:a16="http://schemas.microsoft.com/office/drawing/2014/main" id="{908B5096-3D46-5733-A8B7-9DB9A7124CD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8829" y="97411"/>
            <a:ext cx="1476915" cy="754736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Imagen 44">
            <a:extLst>
              <a:ext uri="{FF2B5EF4-FFF2-40B4-BE49-F238E27FC236}">
                <a16:creationId xmlns:a16="http://schemas.microsoft.com/office/drawing/2014/main" id="{E5996B3D-A3E4-B461-E639-07694BFF4BD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4946" y="6160514"/>
            <a:ext cx="1884680" cy="600075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83F2A89E-6DF9-D83D-C5BE-61E32E0B0E4B}"/>
              </a:ext>
            </a:extLst>
          </p:cNvPr>
          <p:cNvSpPr txBox="1"/>
          <p:nvPr/>
        </p:nvSpPr>
        <p:spPr>
          <a:xfrm>
            <a:off x="0" y="2140449"/>
            <a:ext cx="12043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/>
              <a:t>Atendidos</a:t>
            </a:r>
          </a:p>
        </p:txBody>
      </p:sp>
      <p:sp>
        <p:nvSpPr>
          <p:cNvPr id="46" name="CuadroTexto 45">
            <a:extLst>
              <a:ext uri="{FF2B5EF4-FFF2-40B4-BE49-F238E27FC236}">
                <a16:creationId xmlns:a16="http://schemas.microsoft.com/office/drawing/2014/main" id="{2F519749-56E0-7B6A-C4E0-B015ABD0297F}"/>
              </a:ext>
            </a:extLst>
          </p:cNvPr>
          <p:cNvSpPr txBox="1"/>
          <p:nvPr/>
        </p:nvSpPr>
        <p:spPr>
          <a:xfrm>
            <a:off x="1464025" y="1601874"/>
            <a:ext cx="12043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/>
              <a:t>Atendido</a:t>
            </a:r>
          </a:p>
        </p:txBody>
      </p:sp>
      <p:sp>
        <p:nvSpPr>
          <p:cNvPr id="47" name="CuadroTexto 46">
            <a:extLst>
              <a:ext uri="{FF2B5EF4-FFF2-40B4-BE49-F238E27FC236}">
                <a16:creationId xmlns:a16="http://schemas.microsoft.com/office/drawing/2014/main" id="{AD665E67-2302-78C7-A388-A01DF8D0A62D}"/>
              </a:ext>
            </a:extLst>
          </p:cNvPr>
          <p:cNvSpPr txBox="1"/>
          <p:nvPr/>
        </p:nvSpPr>
        <p:spPr>
          <a:xfrm>
            <a:off x="1464025" y="2735978"/>
            <a:ext cx="12043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/>
              <a:t>Atendido</a:t>
            </a:r>
          </a:p>
        </p:txBody>
      </p:sp>
      <p:sp>
        <p:nvSpPr>
          <p:cNvPr id="4" name="Abrir llave 3">
            <a:extLst>
              <a:ext uri="{FF2B5EF4-FFF2-40B4-BE49-F238E27FC236}">
                <a16:creationId xmlns:a16="http://schemas.microsoft.com/office/drawing/2014/main" id="{85A761A1-0C75-B586-456E-1009E3748A8E}"/>
              </a:ext>
            </a:extLst>
          </p:cNvPr>
          <p:cNvSpPr/>
          <p:nvPr/>
        </p:nvSpPr>
        <p:spPr>
          <a:xfrm>
            <a:off x="1204309" y="1585453"/>
            <a:ext cx="277432" cy="1556385"/>
          </a:xfrm>
          <a:prstGeom prst="leftBrac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6" name="Signo de multiplicación 5">
            <a:extLst>
              <a:ext uri="{FF2B5EF4-FFF2-40B4-BE49-F238E27FC236}">
                <a16:creationId xmlns:a16="http://schemas.microsoft.com/office/drawing/2014/main" id="{56CBE909-27FB-AED5-0252-EE100048636B}"/>
              </a:ext>
            </a:extLst>
          </p:cNvPr>
          <p:cNvSpPr/>
          <p:nvPr/>
        </p:nvSpPr>
        <p:spPr>
          <a:xfrm>
            <a:off x="1699825" y="2200506"/>
            <a:ext cx="496191" cy="309275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142440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589DF929-4430-9CC8-D349-52B7681F02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05" y="71314"/>
            <a:ext cx="2567031" cy="508575"/>
          </a:xfrm>
          <a:prstGeom prst="rect">
            <a:avLst/>
          </a:prstGeom>
        </p:spPr>
      </p:pic>
      <p:pic>
        <p:nvPicPr>
          <p:cNvPr id="5" name="Imagen 4" descr="LOGO GRJ 2023">
            <a:extLst>
              <a:ext uri="{FF2B5EF4-FFF2-40B4-BE49-F238E27FC236}">
                <a16:creationId xmlns:a16="http://schemas.microsoft.com/office/drawing/2014/main" id="{84C46934-5593-662B-00CA-A781169AFC9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8829" y="97411"/>
            <a:ext cx="1476915" cy="75473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C2C7F83D-D9B9-BA88-202C-0AA4A67C82F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4946" y="6160514"/>
            <a:ext cx="1884680" cy="600075"/>
          </a:xfrm>
          <a:prstGeom prst="rect">
            <a:avLst/>
          </a:prstGeom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B98C613E-E232-06F6-CAA7-DC68B72F7C72}"/>
              </a:ext>
            </a:extLst>
          </p:cNvPr>
          <p:cNvSpPr/>
          <p:nvPr/>
        </p:nvSpPr>
        <p:spPr>
          <a:xfrm>
            <a:off x="302003" y="1420501"/>
            <a:ext cx="8045043" cy="200849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MX" b="1" dirty="0"/>
              <a:t>Tamizaje negativo:</a:t>
            </a:r>
          </a:p>
          <a:p>
            <a:pPr algn="just"/>
            <a:r>
              <a:rPr lang="es-MX" dirty="0"/>
              <a:t>En el Ítem: Ficha Familiar/Historia Clínica, anote DNI del usuario </a:t>
            </a:r>
          </a:p>
          <a:p>
            <a:pPr algn="just"/>
            <a:r>
              <a:rPr lang="es-MX" dirty="0"/>
              <a:t>En el ítem: Diagnóstico motivo de consulta y/o actividad de salud, anote claramente: </a:t>
            </a:r>
          </a:p>
          <a:p>
            <a:pPr algn="just"/>
            <a:r>
              <a:rPr lang="es-MX" dirty="0"/>
              <a:t>• En el 1º </a:t>
            </a:r>
            <a:r>
              <a:rPr lang="es-PE" dirty="0"/>
              <a:t>casillero anote </a:t>
            </a:r>
            <a:r>
              <a:rPr lang="es-MX" dirty="0">
                <a:solidFill>
                  <a:schemeClr val="tx1"/>
                </a:solidFill>
                <a:highlight>
                  <a:srgbClr val="FFFF00"/>
                </a:highlight>
              </a:rPr>
              <a:t>Tamizaje para detectar trastornos mentales y del comportamiento de las niñas, niños y adolescentes.</a:t>
            </a:r>
          </a:p>
          <a:p>
            <a:pPr algn="just"/>
            <a:r>
              <a:rPr lang="es-MX" dirty="0"/>
              <a:t>• En el 2º casillero anote Consejería de Prevención de riesgos en salud mental En el ítem: Tipo de Diagnóstico marque siempre “D” en ambas.</a:t>
            </a:r>
            <a:endParaRPr lang="es-PE" dirty="0"/>
          </a:p>
        </p:txBody>
      </p:sp>
      <p:sp>
        <p:nvSpPr>
          <p:cNvPr id="11" name="Rectángulo: esquinas redondeadas 10">
            <a:extLst>
              <a:ext uri="{FF2B5EF4-FFF2-40B4-BE49-F238E27FC236}">
                <a16:creationId xmlns:a16="http://schemas.microsoft.com/office/drawing/2014/main" id="{D718844B-4B26-EE42-D1FB-C228D297FE47}"/>
              </a:ext>
            </a:extLst>
          </p:cNvPr>
          <p:cNvSpPr/>
          <p:nvPr/>
        </p:nvSpPr>
        <p:spPr>
          <a:xfrm>
            <a:off x="3313652" y="280097"/>
            <a:ext cx="6048462" cy="70923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b="1" dirty="0"/>
              <a:t>TRASTORNOS MENTALES Y DEL COMPORTAMIENTO DE NIÑAS, NIÑOS Y ADOLESCENTES DE 3 DE 17 AÑOS.</a:t>
            </a:r>
            <a:endParaRPr lang="es-PE" b="1" dirty="0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C06C5D3C-4BBC-22C0-DC5E-D6F0A88B46A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4668"/>
            <a:ext cx="12192000" cy="2182784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F1FC7EDC-7414-5034-09C1-0549FF2B250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Texturizer/>
                    </a14:imgEffect>
                  </a14:imgLayer>
                </a14:imgProps>
              </a:ext>
            </a:extLst>
          </a:blip>
          <a:srcRect l="3303" t="8455" r="64564" b="51682"/>
          <a:stretch/>
        </p:blipFill>
        <p:spPr>
          <a:xfrm>
            <a:off x="8799903" y="1237815"/>
            <a:ext cx="3020184" cy="2107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622914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589DF929-4430-9CC8-D349-52B7681F02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05" y="71314"/>
            <a:ext cx="2567031" cy="508575"/>
          </a:xfrm>
          <a:prstGeom prst="rect">
            <a:avLst/>
          </a:prstGeom>
        </p:spPr>
      </p:pic>
      <p:pic>
        <p:nvPicPr>
          <p:cNvPr id="5" name="Imagen 4" descr="LOGO GRJ 2023">
            <a:extLst>
              <a:ext uri="{FF2B5EF4-FFF2-40B4-BE49-F238E27FC236}">
                <a16:creationId xmlns:a16="http://schemas.microsoft.com/office/drawing/2014/main" id="{84C46934-5593-662B-00CA-A781169AFC9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8829" y="97411"/>
            <a:ext cx="1476915" cy="75473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C2C7F83D-D9B9-BA88-202C-0AA4A67C82F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4946" y="6160514"/>
            <a:ext cx="1884680" cy="600075"/>
          </a:xfrm>
          <a:prstGeom prst="rect">
            <a:avLst/>
          </a:prstGeom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B98C613E-E232-06F6-CAA7-DC68B72F7C72}"/>
              </a:ext>
            </a:extLst>
          </p:cNvPr>
          <p:cNvSpPr/>
          <p:nvPr/>
        </p:nvSpPr>
        <p:spPr>
          <a:xfrm>
            <a:off x="218113" y="1329986"/>
            <a:ext cx="8045043" cy="227208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MX" b="1" u="sng" dirty="0"/>
              <a:t>Tamizaje positivo:</a:t>
            </a:r>
          </a:p>
          <a:p>
            <a:r>
              <a:rPr lang="es-MX" dirty="0"/>
              <a:t>En el Ítem: Ficha Familiar/Historia Clínica, anote DNI del usuario </a:t>
            </a:r>
          </a:p>
          <a:p>
            <a:r>
              <a:rPr lang="es-MX" dirty="0"/>
              <a:t>En el ítem: Diagnóstico motivo de consulta y/o actividad de salud, anote claramente: • En el 1º </a:t>
            </a:r>
            <a:r>
              <a:rPr lang="es-PE" dirty="0"/>
              <a:t>casillero anote </a:t>
            </a:r>
            <a:r>
              <a:rPr lang="es-MX" dirty="0"/>
              <a:t>Tamizaje especializado para detectar problemas del neurodesarrollo.</a:t>
            </a:r>
          </a:p>
          <a:p>
            <a:r>
              <a:rPr lang="es-MX" dirty="0"/>
              <a:t>• En el 2º casillero anote </a:t>
            </a:r>
            <a:r>
              <a:rPr lang="es-PE" dirty="0">
                <a:solidFill>
                  <a:schemeClr val="tx1"/>
                </a:solidFill>
                <a:highlight>
                  <a:srgbClr val="FFFF00"/>
                </a:highlight>
              </a:rPr>
              <a:t>Pesquisa de problemas relacionados a la salud mental.</a:t>
            </a:r>
            <a:endParaRPr lang="es-MX" dirty="0">
              <a:solidFill>
                <a:schemeClr val="tx1"/>
              </a:solidFill>
              <a:highlight>
                <a:srgbClr val="FFFF00"/>
              </a:highlight>
            </a:endParaRPr>
          </a:p>
          <a:p>
            <a:r>
              <a:rPr lang="es-MX" dirty="0"/>
              <a:t>• En el 3º casillero anote Consejería de Prevención de riesgos en salud mental En el ítem: Tipo de Diagnóstico marque siempre “D” en todas.</a:t>
            </a:r>
            <a:endParaRPr lang="es-PE" dirty="0"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2FA7ECB6-2CDA-1D79-3346-32C3F8770AB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26923"/>
            <a:ext cx="12192000" cy="2064254"/>
          </a:xfrm>
          <a:prstGeom prst="rect">
            <a:avLst/>
          </a:prstGeom>
        </p:spPr>
      </p:pic>
      <p:graphicFrame>
        <p:nvGraphicFramePr>
          <p:cNvPr id="12" name="Tabla 12">
            <a:extLst>
              <a:ext uri="{FF2B5EF4-FFF2-40B4-BE49-F238E27FC236}">
                <a16:creationId xmlns:a16="http://schemas.microsoft.com/office/drawing/2014/main" id="{5BEB84F0-790A-751B-09D6-942E637F52E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67149042"/>
              </p:ext>
            </p:extLst>
          </p:nvPr>
        </p:nvGraphicFramePr>
        <p:xfrm>
          <a:off x="8725900" y="1692915"/>
          <a:ext cx="2978091" cy="12818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20833">
                  <a:extLst>
                    <a:ext uri="{9D8B030D-6E8A-4147-A177-3AD203B41FA5}">
                      <a16:colId xmlns:a16="http://schemas.microsoft.com/office/drawing/2014/main" val="4216787859"/>
                    </a:ext>
                  </a:extLst>
                </a:gridCol>
                <a:gridCol w="1957258">
                  <a:extLst>
                    <a:ext uri="{9D8B030D-6E8A-4147-A177-3AD203B41FA5}">
                      <a16:colId xmlns:a16="http://schemas.microsoft.com/office/drawing/2014/main" val="3920485694"/>
                    </a:ext>
                  </a:extLst>
                </a:gridCol>
              </a:tblGrid>
              <a:tr h="320474">
                <a:tc>
                  <a:txBody>
                    <a:bodyPr/>
                    <a:lstStyle/>
                    <a:p>
                      <a:r>
                        <a:rPr lang="es-MX" sz="1400" dirty="0"/>
                        <a:t>VALOR LAB</a:t>
                      </a:r>
                      <a:endParaRPr lang="es-PE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sz="1400" dirty="0"/>
                        <a:t>DESCRIPCION</a:t>
                      </a:r>
                      <a:endParaRPr lang="es-PE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82963877"/>
                  </a:ext>
                </a:extLst>
              </a:tr>
              <a:tr h="320474">
                <a:tc>
                  <a:txBody>
                    <a:bodyPr/>
                    <a:lstStyle/>
                    <a:p>
                      <a:pPr algn="ctr"/>
                      <a:r>
                        <a:rPr lang="es-MX" sz="1400" b="1" dirty="0"/>
                        <a:t>1</a:t>
                      </a:r>
                      <a:endParaRPr lang="es-PE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sz="1400" dirty="0"/>
                        <a:t>Problemas emocionales</a:t>
                      </a:r>
                      <a:endParaRPr lang="es-PE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5678752"/>
                  </a:ext>
                </a:extLst>
              </a:tr>
              <a:tr h="320474">
                <a:tc>
                  <a:txBody>
                    <a:bodyPr/>
                    <a:lstStyle/>
                    <a:p>
                      <a:pPr algn="ctr"/>
                      <a:r>
                        <a:rPr lang="es-MX" sz="1400" b="1" dirty="0"/>
                        <a:t>2</a:t>
                      </a:r>
                      <a:endParaRPr lang="es-PE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sz="1400" dirty="0"/>
                        <a:t>Problemas de atención</a:t>
                      </a:r>
                      <a:endParaRPr lang="es-PE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82775845"/>
                  </a:ext>
                </a:extLst>
              </a:tr>
              <a:tr h="320474">
                <a:tc>
                  <a:txBody>
                    <a:bodyPr/>
                    <a:lstStyle/>
                    <a:p>
                      <a:pPr algn="ctr"/>
                      <a:r>
                        <a:rPr lang="es-MX" sz="1400" b="1" dirty="0"/>
                        <a:t>3</a:t>
                      </a:r>
                      <a:endParaRPr lang="es-PE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sz="1400" dirty="0"/>
                        <a:t>Problemas de conducta</a:t>
                      </a:r>
                      <a:endParaRPr lang="es-PE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67177680"/>
                  </a:ext>
                </a:extLst>
              </a:tr>
            </a:tbl>
          </a:graphicData>
        </a:graphic>
      </p:graphicFrame>
      <p:sp>
        <p:nvSpPr>
          <p:cNvPr id="13" name="Flecha: hacia abajo 12">
            <a:extLst>
              <a:ext uri="{FF2B5EF4-FFF2-40B4-BE49-F238E27FC236}">
                <a16:creationId xmlns:a16="http://schemas.microsoft.com/office/drawing/2014/main" id="{5C7EC2C3-B7D9-67CA-57A1-1115F29F36A4}"/>
              </a:ext>
            </a:extLst>
          </p:cNvPr>
          <p:cNvSpPr/>
          <p:nvPr/>
        </p:nvSpPr>
        <p:spPr>
          <a:xfrm rot="20210356">
            <a:off x="9649517" y="2923580"/>
            <a:ext cx="279042" cy="2068011"/>
          </a:xfrm>
          <a:prstGeom prst="down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2" name="Rectángulo: esquinas redondeadas 1">
            <a:extLst>
              <a:ext uri="{FF2B5EF4-FFF2-40B4-BE49-F238E27FC236}">
                <a16:creationId xmlns:a16="http://schemas.microsoft.com/office/drawing/2014/main" id="{3774074A-5FEB-332F-7D36-A986BEB86AAB}"/>
              </a:ext>
            </a:extLst>
          </p:cNvPr>
          <p:cNvSpPr/>
          <p:nvPr/>
        </p:nvSpPr>
        <p:spPr>
          <a:xfrm>
            <a:off x="3313652" y="280097"/>
            <a:ext cx="6048462" cy="70923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b="1" dirty="0"/>
              <a:t>TRASTORNOS MENTALES Y DEL COMPORTAMIENTO DE NIÑAS, NIÑOS Y ADOLESCENTES DE 3 DE 17 AÑOS.</a:t>
            </a:r>
            <a:endParaRPr lang="es-PE" b="1" dirty="0"/>
          </a:p>
        </p:txBody>
      </p:sp>
      <p:sp>
        <p:nvSpPr>
          <p:cNvPr id="7" name="Elipse 6">
            <a:extLst>
              <a:ext uri="{FF2B5EF4-FFF2-40B4-BE49-F238E27FC236}">
                <a16:creationId xmlns:a16="http://schemas.microsoft.com/office/drawing/2014/main" id="{70173D3A-C6E0-FF17-A86A-3684A6AD0C64}"/>
              </a:ext>
            </a:extLst>
          </p:cNvPr>
          <p:cNvSpPr/>
          <p:nvPr/>
        </p:nvSpPr>
        <p:spPr>
          <a:xfrm>
            <a:off x="9108690" y="2330333"/>
            <a:ext cx="290770" cy="32374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10" name="Elipse 9">
            <a:extLst>
              <a:ext uri="{FF2B5EF4-FFF2-40B4-BE49-F238E27FC236}">
                <a16:creationId xmlns:a16="http://schemas.microsoft.com/office/drawing/2014/main" id="{3CD335AB-5F66-6FCF-C61F-E28FE72B6419}"/>
              </a:ext>
            </a:extLst>
          </p:cNvPr>
          <p:cNvSpPr/>
          <p:nvPr/>
        </p:nvSpPr>
        <p:spPr>
          <a:xfrm>
            <a:off x="10069560" y="4963131"/>
            <a:ext cx="290770" cy="32374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79743462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589DF929-4430-9CC8-D349-52B7681F02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05" y="71314"/>
            <a:ext cx="2567031" cy="508575"/>
          </a:xfrm>
          <a:prstGeom prst="rect">
            <a:avLst/>
          </a:prstGeom>
        </p:spPr>
      </p:pic>
      <p:pic>
        <p:nvPicPr>
          <p:cNvPr id="5" name="Imagen 4" descr="LOGO GRJ 2023">
            <a:extLst>
              <a:ext uri="{FF2B5EF4-FFF2-40B4-BE49-F238E27FC236}">
                <a16:creationId xmlns:a16="http://schemas.microsoft.com/office/drawing/2014/main" id="{84C46934-5593-662B-00CA-A781169AFC9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8829" y="97411"/>
            <a:ext cx="1476915" cy="75473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C2C7F83D-D9B9-BA88-202C-0AA4A67C82F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4946" y="6160514"/>
            <a:ext cx="1884680" cy="600075"/>
          </a:xfrm>
          <a:prstGeom prst="rect">
            <a:avLst/>
          </a:prstGeom>
        </p:spPr>
      </p:pic>
      <p:graphicFrame>
        <p:nvGraphicFramePr>
          <p:cNvPr id="12" name="Tabla 12">
            <a:extLst>
              <a:ext uri="{FF2B5EF4-FFF2-40B4-BE49-F238E27FC236}">
                <a16:creationId xmlns:a16="http://schemas.microsoft.com/office/drawing/2014/main" id="{5BEB84F0-790A-751B-09D6-942E637F52E3}"/>
              </a:ext>
            </a:extLst>
          </p:cNvPr>
          <p:cNvGraphicFramePr>
            <a:graphicFrameLocks noGrp="1"/>
          </p:cNvGraphicFramePr>
          <p:nvPr/>
        </p:nvGraphicFramePr>
        <p:xfrm>
          <a:off x="8725900" y="1692915"/>
          <a:ext cx="2978091" cy="12818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20833">
                  <a:extLst>
                    <a:ext uri="{9D8B030D-6E8A-4147-A177-3AD203B41FA5}">
                      <a16:colId xmlns:a16="http://schemas.microsoft.com/office/drawing/2014/main" val="4216787859"/>
                    </a:ext>
                  </a:extLst>
                </a:gridCol>
                <a:gridCol w="1957258">
                  <a:extLst>
                    <a:ext uri="{9D8B030D-6E8A-4147-A177-3AD203B41FA5}">
                      <a16:colId xmlns:a16="http://schemas.microsoft.com/office/drawing/2014/main" val="3920485694"/>
                    </a:ext>
                  </a:extLst>
                </a:gridCol>
              </a:tblGrid>
              <a:tr h="320474">
                <a:tc>
                  <a:txBody>
                    <a:bodyPr/>
                    <a:lstStyle/>
                    <a:p>
                      <a:r>
                        <a:rPr lang="es-MX" sz="1400" dirty="0"/>
                        <a:t>VALOR LAB</a:t>
                      </a:r>
                      <a:endParaRPr lang="es-PE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sz="1400" dirty="0"/>
                        <a:t>DESCRIPCION</a:t>
                      </a:r>
                      <a:endParaRPr lang="es-PE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82963877"/>
                  </a:ext>
                </a:extLst>
              </a:tr>
              <a:tr h="320474">
                <a:tc>
                  <a:txBody>
                    <a:bodyPr/>
                    <a:lstStyle/>
                    <a:p>
                      <a:pPr algn="ctr"/>
                      <a:r>
                        <a:rPr lang="es-MX" sz="1400" b="1" dirty="0"/>
                        <a:t>1</a:t>
                      </a:r>
                      <a:endParaRPr lang="es-PE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sz="1400" dirty="0"/>
                        <a:t>Problemas emocionales</a:t>
                      </a:r>
                      <a:endParaRPr lang="es-PE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5678752"/>
                  </a:ext>
                </a:extLst>
              </a:tr>
              <a:tr h="320474">
                <a:tc>
                  <a:txBody>
                    <a:bodyPr/>
                    <a:lstStyle/>
                    <a:p>
                      <a:pPr algn="ctr"/>
                      <a:r>
                        <a:rPr lang="es-MX" sz="1400" b="1" dirty="0"/>
                        <a:t>2</a:t>
                      </a:r>
                      <a:endParaRPr lang="es-PE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sz="1400" dirty="0"/>
                        <a:t>Problemas de atención</a:t>
                      </a:r>
                      <a:endParaRPr lang="es-PE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82775845"/>
                  </a:ext>
                </a:extLst>
              </a:tr>
              <a:tr h="320474">
                <a:tc>
                  <a:txBody>
                    <a:bodyPr/>
                    <a:lstStyle/>
                    <a:p>
                      <a:pPr algn="ctr"/>
                      <a:r>
                        <a:rPr lang="es-MX" sz="1400" b="1" dirty="0"/>
                        <a:t>3</a:t>
                      </a:r>
                      <a:endParaRPr lang="es-PE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sz="1400" dirty="0"/>
                        <a:t>Problemas de conducta</a:t>
                      </a:r>
                      <a:endParaRPr lang="es-PE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67177680"/>
                  </a:ext>
                </a:extLst>
              </a:tr>
            </a:tbl>
          </a:graphicData>
        </a:graphic>
      </p:graphicFrame>
      <p:sp>
        <p:nvSpPr>
          <p:cNvPr id="2" name="Rectángulo: esquinas redondeadas 1">
            <a:extLst>
              <a:ext uri="{FF2B5EF4-FFF2-40B4-BE49-F238E27FC236}">
                <a16:creationId xmlns:a16="http://schemas.microsoft.com/office/drawing/2014/main" id="{3774074A-5FEB-332F-7D36-A986BEB86AAB}"/>
              </a:ext>
            </a:extLst>
          </p:cNvPr>
          <p:cNvSpPr/>
          <p:nvPr/>
        </p:nvSpPr>
        <p:spPr>
          <a:xfrm>
            <a:off x="3313652" y="280097"/>
            <a:ext cx="6048462" cy="70923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b="1" dirty="0"/>
              <a:t>TRASTORNOS MENTALES Y DEL COMPORTAMIENTO DE NIÑAS, NIÑOS Y ADOLESCENTES DE 3 DE 17 AÑOS.</a:t>
            </a:r>
            <a:endParaRPr lang="es-PE" b="1" dirty="0"/>
          </a:p>
        </p:txBody>
      </p:sp>
      <p:sp>
        <p:nvSpPr>
          <p:cNvPr id="7" name="Elipse 6">
            <a:extLst>
              <a:ext uri="{FF2B5EF4-FFF2-40B4-BE49-F238E27FC236}">
                <a16:creationId xmlns:a16="http://schemas.microsoft.com/office/drawing/2014/main" id="{70173D3A-C6E0-FF17-A86A-3684A6AD0C64}"/>
              </a:ext>
            </a:extLst>
          </p:cNvPr>
          <p:cNvSpPr/>
          <p:nvPr/>
        </p:nvSpPr>
        <p:spPr>
          <a:xfrm>
            <a:off x="9108690" y="2330333"/>
            <a:ext cx="290770" cy="32374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460DFA74-5716-03AC-359E-A38998ED666E}"/>
              </a:ext>
            </a:extLst>
          </p:cNvPr>
          <p:cNvSpPr/>
          <p:nvPr/>
        </p:nvSpPr>
        <p:spPr>
          <a:xfrm>
            <a:off x="8857598" y="1296930"/>
            <a:ext cx="2726108" cy="19604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/>
              <a:t>En caso de ser positivo</a:t>
            </a:r>
            <a:endParaRPr lang="es-PE" dirty="0"/>
          </a:p>
        </p:txBody>
      </p:sp>
      <p:sp>
        <p:nvSpPr>
          <p:cNvPr id="15" name="Rectángulo: esquinas redondeadas 14">
            <a:extLst>
              <a:ext uri="{FF2B5EF4-FFF2-40B4-BE49-F238E27FC236}">
                <a16:creationId xmlns:a16="http://schemas.microsoft.com/office/drawing/2014/main" id="{8D0C6180-8119-D851-6D60-463805C29DCC}"/>
              </a:ext>
            </a:extLst>
          </p:cNvPr>
          <p:cNvSpPr/>
          <p:nvPr/>
        </p:nvSpPr>
        <p:spPr>
          <a:xfrm>
            <a:off x="801463" y="1185532"/>
            <a:ext cx="3666146" cy="29796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/>
              <a:t>REPORT OPERACIONAL MINSA</a:t>
            </a:r>
            <a:endParaRPr lang="es-PE" dirty="0"/>
          </a:p>
        </p:txBody>
      </p:sp>
      <p:pic>
        <p:nvPicPr>
          <p:cNvPr id="17" name="Imagen 16">
            <a:extLst>
              <a:ext uri="{FF2B5EF4-FFF2-40B4-BE49-F238E27FC236}">
                <a16:creationId xmlns:a16="http://schemas.microsoft.com/office/drawing/2014/main" id="{B3F6DBD0-734B-B6CD-8D54-1DF1E2812CF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37" t="1179"/>
          <a:stretch/>
        </p:blipFill>
        <p:spPr>
          <a:xfrm>
            <a:off x="67505" y="1683760"/>
            <a:ext cx="8349242" cy="3553490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88A28B80-1386-F6E4-AC02-81AF0D45550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24080"/>
          <a:stretch/>
        </p:blipFill>
        <p:spPr>
          <a:xfrm>
            <a:off x="5175264" y="3460505"/>
            <a:ext cx="6792120" cy="2700009"/>
          </a:xfrm>
          <a:prstGeom prst="rect">
            <a:avLst/>
          </a:prstGeom>
        </p:spPr>
      </p:pic>
      <p:sp>
        <p:nvSpPr>
          <p:cNvPr id="3" name="Flecha: a la derecha 2">
            <a:extLst>
              <a:ext uri="{FF2B5EF4-FFF2-40B4-BE49-F238E27FC236}">
                <a16:creationId xmlns:a16="http://schemas.microsoft.com/office/drawing/2014/main" id="{61D00E15-0CA5-667E-5932-C723F9883D9C}"/>
              </a:ext>
            </a:extLst>
          </p:cNvPr>
          <p:cNvSpPr/>
          <p:nvPr/>
        </p:nvSpPr>
        <p:spPr>
          <a:xfrm>
            <a:off x="2435551" y="5896598"/>
            <a:ext cx="2444098" cy="68130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/>
              <a:t>SINTAXIS</a:t>
            </a:r>
          </a:p>
        </p:txBody>
      </p:sp>
    </p:spTree>
    <p:extLst>
      <p:ext uri="{BB962C8B-B14F-4D97-AF65-F5344CB8AC3E}">
        <p14:creationId xmlns:p14="http://schemas.microsoft.com/office/powerpoint/2010/main" val="353530329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589DF929-4430-9CC8-D349-52B7681F02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05" y="71314"/>
            <a:ext cx="2567031" cy="508575"/>
          </a:xfrm>
          <a:prstGeom prst="rect">
            <a:avLst/>
          </a:prstGeom>
        </p:spPr>
      </p:pic>
      <p:pic>
        <p:nvPicPr>
          <p:cNvPr id="5" name="Imagen 4" descr="LOGO GRJ 2023">
            <a:extLst>
              <a:ext uri="{FF2B5EF4-FFF2-40B4-BE49-F238E27FC236}">
                <a16:creationId xmlns:a16="http://schemas.microsoft.com/office/drawing/2014/main" id="{84C46934-5593-662B-00CA-A781169AFC9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8829" y="97411"/>
            <a:ext cx="1476915" cy="75473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C2C7F83D-D9B9-BA88-202C-0AA4A67C82F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4946" y="6160514"/>
            <a:ext cx="1884680" cy="600075"/>
          </a:xfrm>
          <a:prstGeom prst="rect">
            <a:avLst/>
          </a:prstGeom>
        </p:spPr>
      </p:pic>
      <p:sp>
        <p:nvSpPr>
          <p:cNvPr id="13" name="Rectángulo: esquinas redondeadas 12">
            <a:extLst>
              <a:ext uri="{FF2B5EF4-FFF2-40B4-BE49-F238E27FC236}">
                <a16:creationId xmlns:a16="http://schemas.microsoft.com/office/drawing/2014/main" id="{BE33B0D1-F902-F4D7-C4E4-9A1345DA67EA}"/>
              </a:ext>
            </a:extLst>
          </p:cNvPr>
          <p:cNvSpPr/>
          <p:nvPr/>
        </p:nvSpPr>
        <p:spPr>
          <a:xfrm>
            <a:off x="3279469" y="142915"/>
            <a:ext cx="5915806" cy="43697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b="1" dirty="0"/>
              <a:t>TALLERES DE HABILIDADES SOCIALES</a:t>
            </a:r>
            <a:endParaRPr lang="es-PE" b="1" dirty="0"/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EDFED574-F85C-5E3F-9BD8-D949C80F17C9}"/>
              </a:ext>
            </a:extLst>
          </p:cNvPr>
          <p:cNvSpPr txBox="1"/>
          <p:nvPr/>
        </p:nvSpPr>
        <p:spPr>
          <a:xfrm>
            <a:off x="664435" y="952377"/>
            <a:ext cx="8018091" cy="258532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s-MX" dirty="0"/>
              <a:t>De la aplicación del cuestionario: </a:t>
            </a:r>
          </a:p>
          <a:p>
            <a:r>
              <a:rPr lang="es-MX" dirty="0"/>
              <a:t>Manual de Registro y Codificación de la Atención en la Consulta Externa DGIESP-DSAME En el Ítem: Ficha Familiar/Historia Clínica, anote DNI e historia clínica del adolescente </a:t>
            </a:r>
          </a:p>
          <a:p>
            <a:r>
              <a:rPr lang="es-MX" dirty="0"/>
              <a:t>En el ítem: Diagnóstico motivo de consulta y/o actividad de salud, anote claramente: </a:t>
            </a:r>
          </a:p>
          <a:p>
            <a:r>
              <a:rPr lang="es-MX" dirty="0"/>
              <a:t>• En el 1º casillero anote Aplicación del cuestionario </a:t>
            </a:r>
          </a:p>
          <a:p>
            <a:r>
              <a:rPr lang="es-MX" dirty="0"/>
              <a:t>• En el 2º casillero anote Consejería en habilidades sociales En el ítem: Tipo de Diagnóstico marque siempre “D”</a:t>
            </a:r>
            <a:endParaRPr lang="es-PE" dirty="0"/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8F4AADF9-1E5A-37D7-0D0D-77E149F1656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18803" y="3708874"/>
            <a:ext cx="9754394" cy="1657885"/>
          </a:xfrm>
          <a:prstGeom prst="rect">
            <a:avLst/>
          </a:prstGeom>
        </p:spPr>
      </p:pic>
      <p:sp>
        <p:nvSpPr>
          <p:cNvPr id="19" name="CuadroTexto 18">
            <a:extLst>
              <a:ext uri="{FF2B5EF4-FFF2-40B4-BE49-F238E27FC236}">
                <a16:creationId xmlns:a16="http://schemas.microsoft.com/office/drawing/2014/main" id="{C8495F1B-7A27-68DA-3151-C6B1D8560257}"/>
              </a:ext>
            </a:extLst>
          </p:cNvPr>
          <p:cNvSpPr txBox="1"/>
          <p:nvPr/>
        </p:nvSpPr>
        <p:spPr>
          <a:xfrm>
            <a:off x="1709159" y="5537933"/>
            <a:ext cx="7998863" cy="92261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s-MX" dirty="0"/>
              <a:t>Si en la aplicación del cuestionario da como resultado que el adolescentes presenta problemas en sus habilidades sociales se adicionará en la tercera actividad “Problemas relacionados con déficit en habilidades sociales” (Z734)</a:t>
            </a:r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19045249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589DF929-4430-9CC8-D349-52B7681F02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05" y="71314"/>
            <a:ext cx="2567031" cy="508575"/>
          </a:xfrm>
          <a:prstGeom prst="rect">
            <a:avLst/>
          </a:prstGeom>
        </p:spPr>
      </p:pic>
      <p:pic>
        <p:nvPicPr>
          <p:cNvPr id="5" name="Imagen 4" descr="LOGO GRJ 2023">
            <a:extLst>
              <a:ext uri="{FF2B5EF4-FFF2-40B4-BE49-F238E27FC236}">
                <a16:creationId xmlns:a16="http://schemas.microsoft.com/office/drawing/2014/main" id="{84C46934-5593-662B-00CA-A781169AFC9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8829" y="97411"/>
            <a:ext cx="1476915" cy="75473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C2C7F83D-D9B9-BA88-202C-0AA4A67C82F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4946" y="6160514"/>
            <a:ext cx="1884680" cy="600075"/>
          </a:xfrm>
          <a:prstGeom prst="rect">
            <a:avLst/>
          </a:prstGeom>
        </p:spPr>
      </p:pic>
      <p:sp>
        <p:nvSpPr>
          <p:cNvPr id="13" name="Rectángulo: esquinas redondeadas 12">
            <a:extLst>
              <a:ext uri="{FF2B5EF4-FFF2-40B4-BE49-F238E27FC236}">
                <a16:creationId xmlns:a16="http://schemas.microsoft.com/office/drawing/2014/main" id="{BE33B0D1-F902-F4D7-C4E4-9A1345DA67EA}"/>
              </a:ext>
            </a:extLst>
          </p:cNvPr>
          <p:cNvSpPr/>
          <p:nvPr/>
        </p:nvSpPr>
        <p:spPr>
          <a:xfrm>
            <a:off x="3279469" y="142915"/>
            <a:ext cx="5915806" cy="43697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b="1" dirty="0"/>
              <a:t>TALLERES DE HABILIDADES SOCIALES</a:t>
            </a:r>
            <a:endParaRPr lang="es-PE" b="1" dirty="0"/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EDFED574-F85C-5E3F-9BD8-D949C80F17C9}"/>
              </a:ext>
            </a:extLst>
          </p:cNvPr>
          <p:cNvSpPr txBox="1"/>
          <p:nvPr/>
        </p:nvSpPr>
        <p:spPr>
          <a:xfrm>
            <a:off x="245691" y="775330"/>
            <a:ext cx="10308762" cy="230832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s-MX" dirty="0"/>
              <a:t>De las sesiones de los adolescentes: </a:t>
            </a:r>
          </a:p>
          <a:p>
            <a:r>
              <a:rPr lang="es-MX" dirty="0"/>
              <a:t>En el Ítem: Ficha Familiar/Historia Clínica, anote DNI e historia clínica del adolescente </a:t>
            </a:r>
          </a:p>
          <a:p>
            <a:r>
              <a:rPr lang="es-MX" dirty="0"/>
              <a:t>En el ítem: Diagnóstico motivo de consulta y/o actividad de salud, anote claramente: </a:t>
            </a:r>
          </a:p>
          <a:p>
            <a:r>
              <a:rPr lang="es-MX" dirty="0"/>
              <a:t>• En el 1º casillero Problemas relacionados con déficit en habilidades sociales </a:t>
            </a:r>
          </a:p>
          <a:p>
            <a:r>
              <a:rPr lang="es-MX" dirty="0"/>
              <a:t>• En el 2º casillero Taller de habilidades sociales </a:t>
            </a:r>
          </a:p>
          <a:p>
            <a:r>
              <a:rPr lang="es-MX" dirty="0"/>
              <a:t>En el ítem: Tipo de Diagnóstico marque “D” solo para la primera sesión del taller y para las demás “R” </a:t>
            </a:r>
          </a:p>
          <a:p>
            <a:r>
              <a:rPr lang="es-MX" dirty="0"/>
              <a:t>En el ítem </a:t>
            </a:r>
            <a:r>
              <a:rPr lang="es-MX" dirty="0" err="1"/>
              <a:t>Lab</a:t>
            </a:r>
            <a:r>
              <a:rPr lang="es-MX" dirty="0"/>
              <a:t> anote: </a:t>
            </a:r>
          </a:p>
          <a:p>
            <a:r>
              <a:rPr lang="es-MX" dirty="0"/>
              <a:t>• En el 1º casillero de la 2da actividad se registra el número de sesión (1, 2 …. </a:t>
            </a:r>
            <a:r>
              <a:rPr lang="es-MX" dirty="0" err="1"/>
              <a:t>ó</a:t>
            </a:r>
            <a:r>
              <a:rPr lang="es-MX" dirty="0"/>
              <a:t> 10) según corresponda.</a:t>
            </a:r>
            <a:endParaRPr lang="es-PE" dirty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9271E6C3-4475-CA68-37A8-B806EA0A43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1634" y="3307673"/>
            <a:ext cx="11098174" cy="1914792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319791DF-BBC1-C505-1772-CA278D1D499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5691" y="5359672"/>
            <a:ext cx="9913121" cy="1355413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266E4AD9-64F0-56DC-F5CD-B906A47D08F4}"/>
              </a:ext>
            </a:extLst>
          </p:cNvPr>
          <p:cNvSpPr txBox="1"/>
          <p:nvPr/>
        </p:nvSpPr>
        <p:spPr>
          <a:xfrm>
            <a:off x="8730280" y="4265069"/>
            <a:ext cx="2684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>
                <a:solidFill>
                  <a:srgbClr val="FF0000"/>
                </a:solidFill>
              </a:rPr>
              <a:t>X</a:t>
            </a:r>
            <a:endParaRPr lang="es-PE" b="1" dirty="0">
              <a:solidFill>
                <a:srgbClr val="FF0000"/>
              </a:solidFill>
            </a:endParaRPr>
          </a:p>
        </p:txBody>
      </p:sp>
      <p:cxnSp>
        <p:nvCxnSpPr>
          <p:cNvPr id="12" name="Conector recto de flecha 11">
            <a:extLst>
              <a:ext uri="{FF2B5EF4-FFF2-40B4-BE49-F238E27FC236}">
                <a16:creationId xmlns:a16="http://schemas.microsoft.com/office/drawing/2014/main" id="{091E13DF-7A00-7A75-5A9A-D53F24212733}"/>
              </a:ext>
            </a:extLst>
          </p:cNvPr>
          <p:cNvCxnSpPr/>
          <p:nvPr/>
        </p:nvCxnSpPr>
        <p:spPr>
          <a:xfrm>
            <a:off x="9342059" y="5009340"/>
            <a:ext cx="1076770" cy="52984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5" name="CuadroTexto 14">
            <a:extLst>
              <a:ext uri="{FF2B5EF4-FFF2-40B4-BE49-F238E27FC236}">
                <a16:creationId xmlns:a16="http://schemas.microsoft.com/office/drawing/2014/main" id="{A0196C4C-203D-CEDB-13BF-9530240E3960}"/>
              </a:ext>
            </a:extLst>
          </p:cNvPr>
          <p:cNvSpPr txBox="1"/>
          <p:nvPr/>
        </p:nvSpPr>
        <p:spPr>
          <a:xfrm>
            <a:off x="10554453" y="5359672"/>
            <a:ext cx="1104545" cy="36933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MX" b="1" dirty="0"/>
              <a:t>1,2,3,…10</a:t>
            </a:r>
            <a:endParaRPr lang="es-PE" b="1" dirty="0"/>
          </a:p>
        </p:txBody>
      </p:sp>
    </p:spTree>
    <p:extLst>
      <p:ext uri="{BB962C8B-B14F-4D97-AF65-F5344CB8AC3E}">
        <p14:creationId xmlns:p14="http://schemas.microsoft.com/office/powerpoint/2010/main" val="254195109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589DF929-4430-9CC8-D349-52B7681F02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05" y="71314"/>
            <a:ext cx="2567031" cy="508575"/>
          </a:xfrm>
          <a:prstGeom prst="rect">
            <a:avLst/>
          </a:prstGeom>
        </p:spPr>
      </p:pic>
      <p:pic>
        <p:nvPicPr>
          <p:cNvPr id="5" name="Imagen 4" descr="LOGO GRJ 2023">
            <a:extLst>
              <a:ext uri="{FF2B5EF4-FFF2-40B4-BE49-F238E27FC236}">
                <a16:creationId xmlns:a16="http://schemas.microsoft.com/office/drawing/2014/main" id="{84C46934-5593-662B-00CA-A781169AFC9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8829" y="97411"/>
            <a:ext cx="1476915" cy="75473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C2C7F83D-D9B9-BA88-202C-0AA4A67C82F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4946" y="6160514"/>
            <a:ext cx="1884680" cy="600075"/>
          </a:xfrm>
          <a:prstGeom prst="rect">
            <a:avLst/>
          </a:prstGeom>
        </p:spPr>
      </p:pic>
      <p:sp>
        <p:nvSpPr>
          <p:cNvPr id="2" name="Rectángulo: esquinas redondeadas 1">
            <a:extLst>
              <a:ext uri="{FF2B5EF4-FFF2-40B4-BE49-F238E27FC236}">
                <a16:creationId xmlns:a16="http://schemas.microsoft.com/office/drawing/2014/main" id="{3774074A-5FEB-332F-7D36-A986BEB86AAB}"/>
              </a:ext>
            </a:extLst>
          </p:cNvPr>
          <p:cNvSpPr/>
          <p:nvPr/>
        </p:nvSpPr>
        <p:spPr>
          <a:xfrm>
            <a:off x="3279469" y="142915"/>
            <a:ext cx="5915806" cy="43697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b="1" dirty="0"/>
              <a:t>TALLERES DE HABILIDADES SOCIALES</a:t>
            </a:r>
            <a:endParaRPr lang="es-PE" b="1" dirty="0"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9C128B54-C54F-2800-FCB3-069C8CCD97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23701" y="611311"/>
            <a:ext cx="8656889" cy="3229032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B758CDAA-A6E0-62F5-C79C-358AEE6D437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29484" y="3871765"/>
            <a:ext cx="8308072" cy="2882437"/>
          </a:xfrm>
          <a:prstGeom prst="rect">
            <a:avLst/>
          </a:prstGeom>
        </p:spPr>
      </p:pic>
      <p:sp>
        <p:nvSpPr>
          <p:cNvPr id="19" name="Rectángulo: esquinas redondeadas 18">
            <a:extLst>
              <a:ext uri="{FF2B5EF4-FFF2-40B4-BE49-F238E27FC236}">
                <a16:creationId xmlns:a16="http://schemas.microsoft.com/office/drawing/2014/main" id="{BF60563B-D81D-C356-30BD-8B86E922154C}"/>
              </a:ext>
            </a:extLst>
          </p:cNvPr>
          <p:cNvSpPr/>
          <p:nvPr/>
        </p:nvSpPr>
        <p:spPr>
          <a:xfrm>
            <a:off x="7768903" y="4738981"/>
            <a:ext cx="2852744" cy="71323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/>
              <a:t>REPORT OPERACIONAL MINSA</a:t>
            </a:r>
            <a:endParaRPr lang="es-PE" dirty="0"/>
          </a:p>
        </p:txBody>
      </p:sp>
      <p:sp>
        <p:nvSpPr>
          <p:cNvPr id="10" name="Flecha: a la derecha 9">
            <a:extLst>
              <a:ext uri="{FF2B5EF4-FFF2-40B4-BE49-F238E27FC236}">
                <a16:creationId xmlns:a16="http://schemas.microsoft.com/office/drawing/2014/main" id="{D3B2B178-8A57-18D8-0783-F19A557275ED}"/>
              </a:ext>
            </a:extLst>
          </p:cNvPr>
          <p:cNvSpPr/>
          <p:nvPr/>
        </p:nvSpPr>
        <p:spPr>
          <a:xfrm>
            <a:off x="0" y="1747263"/>
            <a:ext cx="1623701" cy="68130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/>
              <a:t>SINTAXIS</a:t>
            </a:r>
          </a:p>
        </p:txBody>
      </p:sp>
    </p:spTree>
    <p:extLst>
      <p:ext uri="{BB962C8B-B14F-4D97-AF65-F5344CB8AC3E}">
        <p14:creationId xmlns:p14="http://schemas.microsoft.com/office/powerpoint/2010/main" val="80349079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589DF929-4430-9CC8-D349-52B7681F02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05" y="71314"/>
            <a:ext cx="2567031" cy="508575"/>
          </a:xfrm>
          <a:prstGeom prst="rect">
            <a:avLst/>
          </a:prstGeom>
        </p:spPr>
      </p:pic>
      <p:pic>
        <p:nvPicPr>
          <p:cNvPr id="5" name="Imagen 4" descr="LOGO GRJ 2023">
            <a:extLst>
              <a:ext uri="{FF2B5EF4-FFF2-40B4-BE49-F238E27FC236}">
                <a16:creationId xmlns:a16="http://schemas.microsoft.com/office/drawing/2014/main" id="{84C46934-5593-662B-00CA-A781169AFC9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8829" y="97411"/>
            <a:ext cx="1476915" cy="75473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C2C7F83D-D9B9-BA88-202C-0AA4A67C82F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4946" y="6160514"/>
            <a:ext cx="1884680" cy="600075"/>
          </a:xfrm>
          <a:prstGeom prst="rect">
            <a:avLst/>
          </a:prstGeom>
        </p:spPr>
      </p:pic>
      <p:sp>
        <p:nvSpPr>
          <p:cNvPr id="2" name="Rectángulo: esquinas redondeadas 1">
            <a:extLst>
              <a:ext uri="{FF2B5EF4-FFF2-40B4-BE49-F238E27FC236}">
                <a16:creationId xmlns:a16="http://schemas.microsoft.com/office/drawing/2014/main" id="{3774074A-5FEB-332F-7D36-A986BEB86AAB}"/>
              </a:ext>
            </a:extLst>
          </p:cNvPr>
          <p:cNvSpPr/>
          <p:nvPr/>
        </p:nvSpPr>
        <p:spPr>
          <a:xfrm>
            <a:off x="3176919" y="95497"/>
            <a:ext cx="6048462" cy="70923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b="1" dirty="0"/>
              <a:t>ATENDIDOS Y ATENCIONES POR DIAGNOSTICO</a:t>
            </a:r>
          </a:p>
          <a:p>
            <a:pPr algn="ctr"/>
            <a:r>
              <a:rPr lang="es-MX" b="1" dirty="0">
                <a:highlight>
                  <a:srgbClr val="FF00FF"/>
                </a:highlight>
              </a:rPr>
              <a:t>NUEVO O REINGRESANTE EN EL ESTABLECIMIENTO</a:t>
            </a:r>
            <a:endParaRPr lang="es-PE" b="1" dirty="0">
              <a:highlight>
                <a:srgbClr val="FF00FF"/>
              </a:highlight>
            </a:endParaRPr>
          </a:p>
        </p:txBody>
      </p:sp>
      <p:sp>
        <p:nvSpPr>
          <p:cNvPr id="15" name="Rectángulo: esquinas redondeadas 14">
            <a:extLst>
              <a:ext uri="{FF2B5EF4-FFF2-40B4-BE49-F238E27FC236}">
                <a16:creationId xmlns:a16="http://schemas.microsoft.com/office/drawing/2014/main" id="{8D0C6180-8119-D851-6D60-463805C29DCC}"/>
              </a:ext>
            </a:extLst>
          </p:cNvPr>
          <p:cNvSpPr/>
          <p:nvPr/>
        </p:nvSpPr>
        <p:spPr>
          <a:xfrm>
            <a:off x="261506" y="1060801"/>
            <a:ext cx="3666146" cy="33835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/>
              <a:t>REPORT OPERACIONAL MINSA</a:t>
            </a:r>
            <a:endParaRPr lang="es-PE" dirty="0"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2A0BA080-49EF-45DC-7478-3EB9B549D5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374" y="2042444"/>
            <a:ext cx="4221078" cy="3100161"/>
          </a:xfrm>
          <a:prstGeom prst="rect">
            <a:avLst/>
          </a:prstGeom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4A07ABC1-33C0-CE87-1C4D-EF822E04B85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21099" y="829587"/>
            <a:ext cx="6484093" cy="3862054"/>
          </a:xfrm>
          <a:prstGeom prst="rect">
            <a:avLst/>
          </a:prstGeom>
        </p:spPr>
      </p:pic>
      <p:pic>
        <p:nvPicPr>
          <p:cNvPr id="21" name="Imagen 20">
            <a:extLst>
              <a:ext uri="{FF2B5EF4-FFF2-40B4-BE49-F238E27FC236}">
                <a16:creationId xmlns:a16="http://schemas.microsoft.com/office/drawing/2014/main" id="{9D9BE706-DB44-789C-DAB3-5C975AF4DDF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43728" y="4289990"/>
            <a:ext cx="6075101" cy="2470600"/>
          </a:xfrm>
          <a:prstGeom prst="rect">
            <a:avLst/>
          </a:prstGeom>
        </p:spPr>
      </p:pic>
      <p:sp>
        <p:nvSpPr>
          <p:cNvPr id="3" name="Elipse 2">
            <a:extLst>
              <a:ext uri="{FF2B5EF4-FFF2-40B4-BE49-F238E27FC236}">
                <a16:creationId xmlns:a16="http://schemas.microsoft.com/office/drawing/2014/main" id="{2393AD07-3CBB-482C-DD91-CC3D14EA016B}"/>
              </a:ext>
            </a:extLst>
          </p:cNvPr>
          <p:cNvSpPr/>
          <p:nvPr/>
        </p:nvSpPr>
        <p:spPr>
          <a:xfrm>
            <a:off x="6315342" y="4204530"/>
            <a:ext cx="811851" cy="265346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11" name="Elipse 10">
            <a:extLst>
              <a:ext uri="{FF2B5EF4-FFF2-40B4-BE49-F238E27FC236}">
                <a16:creationId xmlns:a16="http://schemas.microsoft.com/office/drawing/2014/main" id="{C07D9981-8089-FDC7-46E9-8EA921DCF194}"/>
              </a:ext>
            </a:extLst>
          </p:cNvPr>
          <p:cNvSpPr/>
          <p:nvPr/>
        </p:nvSpPr>
        <p:spPr>
          <a:xfrm>
            <a:off x="9189477" y="715709"/>
            <a:ext cx="811851" cy="365119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19592173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76104A07-6BC4-C794-5323-C34CB2BCFA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05" y="71314"/>
            <a:ext cx="2567031" cy="508575"/>
          </a:xfrm>
          <a:prstGeom prst="rect">
            <a:avLst/>
          </a:prstGeom>
        </p:spPr>
      </p:pic>
      <p:pic>
        <p:nvPicPr>
          <p:cNvPr id="5" name="Imagen 4" descr="LOGO GRJ 2023">
            <a:extLst>
              <a:ext uri="{FF2B5EF4-FFF2-40B4-BE49-F238E27FC236}">
                <a16:creationId xmlns:a16="http://schemas.microsoft.com/office/drawing/2014/main" id="{AA7D5756-0446-3CFD-EE17-7FA6F3FE1D9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8829" y="97411"/>
            <a:ext cx="1476915" cy="75473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7D43BAEF-F5CC-F149-5622-F344161F00C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4946" y="6160514"/>
            <a:ext cx="1884680" cy="600075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851414B0-CDAD-6412-6495-68AE690862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745510"/>
            <a:ext cx="12192000" cy="5366980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7D7AE0D6-C99A-AED1-EDF7-547D0E0458B4}"/>
              </a:ext>
            </a:extLst>
          </p:cNvPr>
          <p:cNvSpPr txBox="1"/>
          <p:nvPr/>
        </p:nvSpPr>
        <p:spPr>
          <a:xfrm>
            <a:off x="3305086" y="97411"/>
            <a:ext cx="6097424" cy="369332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s-MX" b="1" dirty="0"/>
              <a:t>Actividades preventivas promocionales en salud mental </a:t>
            </a:r>
            <a:endParaRPr lang="es-PE" b="1" dirty="0"/>
          </a:p>
        </p:txBody>
      </p:sp>
    </p:spTree>
    <p:extLst>
      <p:ext uri="{BB962C8B-B14F-4D97-AF65-F5344CB8AC3E}">
        <p14:creationId xmlns:p14="http://schemas.microsoft.com/office/powerpoint/2010/main" val="122693996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CC23EB2B-8179-801F-3A4F-6D2C7CA0ADBA}"/>
              </a:ext>
            </a:extLst>
          </p:cNvPr>
          <p:cNvSpPr txBox="1"/>
          <p:nvPr/>
        </p:nvSpPr>
        <p:spPr>
          <a:xfrm>
            <a:off x="3047268" y="98866"/>
            <a:ext cx="6097464" cy="52322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s-MX" sz="1400" b="1" dirty="0"/>
              <a:t>ACTIVIDADES DE SALUD MENTAL EN INSTITUCIONES EDUCATIVAS POR PROFESIONAL DE PSICOLOGÍA </a:t>
            </a:r>
            <a:endParaRPr lang="es-PE" sz="1400" b="1" dirty="0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A8862DA0-E93C-0D37-0950-071A8507B919}"/>
              </a:ext>
            </a:extLst>
          </p:cNvPr>
          <p:cNvSpPr txBox="1"/>
          <p:nvPr/>
        </p:nvSpPr>
        <p:spPr>
          <a:xfrm>
            <a:off x="1079818" y="689680"/>
            <a:ext cx="919015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1400" dirty="0"/>
              <a:t>Los diagnósticos CIE 10 permitidos en las prestaciones de salud brindadas, en las instituciones educativas, son las siguientes: </a:t>
            </a:r>
            <a:endParaRPr lang="es-PE" sz="1400" dirty="0"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0A904936-7644-E5A8-95C3-D576F63008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9567" y="1065052"/>
            <a:ext cx="7564787" cy="5657758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14D68709-FE68-D1A7-D65B-A4546AD5FB42}"/>
              </a:ext>
            </a:extLst>
          </p:cNvPr>
          <p:cNvSpPr txBox="1"/>
          <p:nvPr/>
        </p:nvSpPr>
        <p:spPr>
          <a:xfrm>
            <a:off x="694029" y="3683949"/>
            <a:ext cx="11973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/>
              <a:t>Tabla 1.</a:t>
            </a:r>
            <a:endParaRPr lang="es-PE" dirty="0"/>
          </a:p>
        </p:txBody>
      </p:sp>
      <p:sp>
        <p:nvSpPr>
          <p:cNvPr id="11" name="Abrir llave 10">
            <a:extLst>
              <a:ext uri="{FF2B5EF4-FFF2-40B4-BE49-F238E27FC236}">
                <a16:creationId xmlns:a16="http://schemas.microsoft.com/office/drawing/2014/main" id="{85BC2BB2-CAEB-FDEE-9103-5F6FE957A376}"/>
              </a:ext>
            </a:extLst>
          </p:cNvPr>
          <p:cNvSpPr/>
          <p:nvPr/>
        </p:nvSpPr>
        <p:spPr>
          <a:xfrm>
            <a:off x="2022231" y="1065052"/>
            <a:ext cx="316523" cy="5590725"/>
          </a:xfrm>
          <a:prstGeom prst="leftBrac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58943823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A8434C9C-FB42-9FEB-F32F-3039AB5D4D44}"/>
              </a:ext>
            </a:extLst>
          </p:cNvPr>
          <p:cNvSpPr txBox="1"/>
          <p:nvPr/>
        </p:nvSpPr>
        <p:spPr>
          <a:xfrm>
            <a:off x="2690836" y="248269"/>
            <a:ext cx="7671693" cy="307777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MX" sz="1400" b="1" dirty="0"/>
              <a:t>ACTIVIDADES DE SALUD MENTAL EN INSTITUCIONES EDUCATIVAS POR PROFESIONAL DE PSICOLOGÍA</a:t>
            </a:r>
            <a:endParaRPr lang="es-PE" sz="1400" b="1" dirty="0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3AD5F0DC-CCA4-8762-25EF-2F335CFE76AD}"/>
              </a:ext>
            </a:extLst>
          </p:cNvPr>
          <p:cNvSpPr txBox="1"/>
          <p:nvPr/>
        </p:nvSpPr>
        <p:spPr>
          <a:xfrm>
            <a:off x="868762" y="686337"/>
            <a:ext cx="3018802" cy="307777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MX" sz="1400" b="1" dirty="0"/>
              <a:t>A. FORMACIÓN DE REDES DE APOYO</a:t>
            </a:r>
            <a:endParaRPr lang="es-PE" sz="1400" b="1" dirty="0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CBB0D6DF-9F5D-FCA0-3C32-678F10A4CC75}"/>
              </a:ext>
            </a:extLst>
          </p:cNvPr>
          <p:cNvSpPr txBox="1"/>
          <p:nvPr/>
        </p:nvSpPr>
        <p:spPr>
          <a:xfrm>
            <a:off x="1103181" y="1077514"/>
            <a:ext cx="1007471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1400" dirty="0"/>
              <a:t>Es un conjunto de actividades realizada por el profesional de psicología que tiene por objetivo establecer conexiones con instituciones públicas y privadas, así como organizaciones de la comunidad con el propósito de proporcionar ayuda, recursos y servicios al estudiante. </a:t>
            </a:r>
            <a:endParaRPr lang="es-PE" sz="1400" dirty="0"/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6A646407-21A3-6B04-3FA6-3B512F8BEBD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4617"/>
          <a:stretch/>
        </p:blipFill>
        <p:spPr>
          <a:xfrm>
            <a:off x="0" y="2859819"/>
            <a:ext cx="12192000" cy="1426718"/>
          </a:xfrm>
          <a:prstGeom prst="rect">
            <a:avLst/>
          </a:prstGeom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34583D00-F1EA-3B59-13DF-8CBC7AFC5957}"/>
              </a:ext>
            </a:extLst>
          </p:cNvPr>
          <p:cNvSpPr txBox="1"/>
          <p:nvPr/>
        </p:nvSpPr>
        <p:spPr>
          <a:xfrm>
            <a:off x="7434358" y="2141661"/>
            <a:ext cx="2780588" cy="46166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MX" sz="1200" dirty="0"/>
              <a:t>• En el 1º casillero </a:t>
            </a:r>
            <a:r>
              <a:rPr lang="es-MX" sz="1200" dirty="0" err="1"/>
              <a:t>lab</a:t>
            </a:r>
            <a:r>
              <a:rPr lang="es-MX" sz="1200" dirty="0"/>
              <a:t> de la 1era actividad registre el número de reunión (1, 2,3 …). </a:t>
            </a:r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F5CC3DB5-7727-B0FE-7B01-C1C1D54F5A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05" y="71314"/>
            <a:ext cx="2567031" cy="508575"/>
          </a:xfrm>
          <a:prstGeom prst="rect">
            <a:avLst/>
          </a:prstGeom>
        </p:spPr>
      </p:pic>
      <p:pic>
        <p:nvPicPr>
          <p:cNvPr id="15" name="Imagen 14" descr="LOGO GRJ 2023">
            <a:extLst>
              <a:ext uri="{FF2B5EF4-FFF2-40B4-BE49-F238E27FC236}">
                <a16:creationId xmlns:a16="http://schemas.microsoft.com/office/drawing/2014/main" id="{C8732226-F129-8586-EB9D-DB8D39A01AB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8829" y="97411"/>
            <a:ext cx="1476915" cy="7547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C809EB83-3042-3D24-FBB1-BA10B753A77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4946" y="6160514"/>
            <a:ext cx="1884680" cy="600075"/>
          </a:xfrm>
          <a:prstGeom prst="rect">
            <a:avLst/>
          </a:prstGeom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C27F1941-A586-EA89-AA45-4ECEA8549A5A}"/>
              </a:ext>
            </a:extLst>
          </p:cNvPr>
          <p:cNvSpPr txBox="1"/>
          <p:nvPr/>
        </p:nvSpPr>
        <p:spPr>
          <a:xfrm>
            <a:off x="9146324" y="4608178"/>
            <a:ext cx="1884680" cy="46166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MX" sz="1200" dirty="0"/>
              <a:t>• En el 2º casillero </a:t>
            </a:r>
            <a:r>
              <a:rPr lang="es-MX" sz="1200" dirty="0" err="1"/>
              <a:t>lab</a:t>
            </a:r>
            <a:r>
              <a:rPr lang="es-MX" sz="1200" dirty="0"/>
              <a:t> de la 1era actividad registre “IE”.</a:t>
            </a:r>
            <a:endParaRPr lang="es-PE" sz="1200" dirty="0"/>
          </a:p>
        </p:txBody>
      </p:sp>
      <p:cxnSp>
        <p:nvCxnSpPr>
          <p:cNvPr id="17" name="Conector recto de flecha 16">
            <a:extLst>
              <a:ext uri="{FF2B5EF4-FFF2-40B4-BE49-F238E27FC236}">
                <a16:creationId xmlns:a16="http://schemas.microsoft.com/office/drawing/2014/main" id="{8C79148E-3051-9883-78E2-71C4B15BB014}"/>
              </a:ext>
            </a:extLst>
          </p:cNvPr>
          <p:cNvCxnSpPr>
            <a:cxnSpLocks/>
          </p:cNvCxnSpPr>
          <p:nvPr/>
        </p:nvCxnSpPr>
        <p:spPr>
          <a:xfrm flipV="1">
            <a:off x="10088664" y="3910737"/>
            <a:ext cx="660330" cy="69744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ector recto de flecha 17">
            <a:extLst>
              <a:ext uri="{FF2B5EF4-FFF2-40B4-BE49-F238E27FC236}">
                <a16:creationId xmlns:a16="http://schemas.microsoft.com/office/drawing/2014/main" id="{D5F5D3B6-8B78-FB81-99CD-671FA34C96DE}"/>
              </a:ext>
            </a:extLst>
          </p:cNvPr>
          <p:cNvCxnSpPr>
            <a:cxnSpLocks/>
            <a:stCxn id="13" idx="2"/>
          </p:cNvCxnSpPr>
          <p:nvPr/>
        </p:nvCxnSpPr>
        <p:spPr>
          <a:xfrm>
            <a:off x="8824652" y="2603326"/>
            <a:ext cx="1594177" cy="116458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CuadroTexto 19">
            <a:extLst>
              <a:ext uri="{FF2B5EF4-FFF2-40B4-BE49-F238E27FC236}">
                <a16:creationId xmlns:a16="http://schemas.microsoft.com/office/drawing/2014/main" id="{EBFAB28B-5021-F4E6-598E-7FBA0370878A}"/>
              </a:ext>
            </a:extLst>
          </p:cNvPr>
          <p:cNvSpPr txBox="1"/>
          <p:nvPr/>
        </p:nvSpPr>
        <p:spPr>
          <a:xfrm>
            <a:off x="1351020" y="1700871"/>
            <a:ext cx="375374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1400" dirty="0"/>
              <a:t>• En 1º casillero registre: Reunión en comunidad. </a:t>
            </a:r>
            <a:endParaRPr lang="es-PE" sz="1400" dirty="0"/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3A572B01-1792-6651-27DA-A7F1BA0E6BAE}"/>
              </a:ext>
            </a:extLst>
          </p:cNvPr>
          <p:cNvSpPr txBox="1"/>
          <p:nvPr/>
        </p:nvSpPr>
        <p:spPr>
          <a:xfrm>
            <a:off x="1681217" y="5518876"/>
            <a:ext cx="9229458" cy="52322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MX" sz="1400" b="1" i="1" dirty="0"/>
              <a:t>Es importante precisar que para poder diferenciar el trabajo realizado en instituciones educativas por parte del profesional de psicología se utilizará en el valor </a:t>
            </a:r>
            <a:r>
              <a:rPr lang="es-MX" sz="1400" b="1" i="1" dirty="0" err="1"/>
              <a:t>lab</a:t>
            </a:r>
            <a:r>
              <a:rPr lang="es-MX" sz="1400" b="1" i="1" dirty="0"/>
              <a:t> “IE” la cual deberán tener presente en su registro de las actividades que realizan.</a:t>
            </a:r>
            <a:endParaRPr lang="es-PE" sz="1400" b="1" i="1" dirty="0"/>
          </a:p>
        </p:txBody>
      </p:sp>
    </p:spTree>
    <p:extLst>
      <p:ext uri="{BB962C8B-B14F-4D97-AF65-F5344CB8AC3E}">
        <p14:creationId xmlns:p14="http://schemas.microsoft.com/office/powerpoint/2010/main" val="22571401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B98C5712-027F-4360-E48B-9AFEB337A6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749193"/>
            <a:ext cx="12192000" cy="866819"/>
          </a:xfrm>
          <a:prstGeom prst="rect">
            <a:avLst/>
          </a:prstGeom>
        </p:spPr>
      </p:pic>
      <p:sp>
        <p:nvSpPr>
          <p:cNvPr id="9" name="Rectángulo 8">
            <a:extLst>
              <a:ext uri="{FF2B5EF4-FFF2-40B4-BE49-F238E27FC236}">
                <a16:creationId xmlns:a16="http://schemas.microsoft.com/office/drawing/2014/main" id="{84ED20FF-8476-94A1-C596-6B10EC7D70D8}"/>
              </a:ext>
            </a:extLst>
          </p:cNvPr>
          <p:cNvSpPr/>
          <p:nvPr/>
        </p:nvSpPr>
        <p:spPr>
          <a:xfrm>
            <a:off x="1486254" y="6297984"/>
            <a:ext cx="3444670" cy="3247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/>
              <a:t>Trabajo articulado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5EEFA709-A6BA-FE3B-205F-DD3C296F1F28}"/>
              </a:ext>
            </a:extLst>
          </p:cNvPr>
          <p:cNvSpPr txBox="1"/>
          <p:nvPr/>
        </p:nvSpPr>
        <p:spPr>
          <a:xfrm>
            <a:off x="501083" y="969506"/>
            <a:ext cx="1970339" cy="27699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s-PE" sz="1200" dirty="0"/>
              <a:t>P: (Diagnóstico Presuntivo)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49A92F91-17F5-B54D-DD1F-2D8E0A30B6E6}"/>
              </a:ext>
            </a:extLst>
          </p:cNvPr>
          <p:cNvSpPr txBox="1"/>
          <p:nvPr/>
        </p:nvSpPr>
        <p:spPr>
          <a:xfrm>
            <a:off x="501083" y="1535176"/>
            <a:ext cx="1970339" cy="27699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s-PE" sz="1200" dirty="0"/>
              <a:t>D: (Diagnóstico Definitivo) 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1E4571CB-5E2B-75DD-C790-3A4328CB13EF}"/>
              </a:ext>
            </a:extLst>
          </p:cNvPr>
          <p:cNvSpPr txBox="1"/>
          <p:nvPr/>
        </p:nvSpPr>
        <p:spPr>
          <a:xfrm>
            <a:off x="501083" y="2135229"/>
            <a:ext cx="1970339" cy="27699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s-PE" sz="1200" dirty="0"/>
              <a:t>R: (Diagnóstico Repetido) </a:t>
            </a:r>
          </a:p>
        </p:txBody>
      </p:sp>
      <p:sp>
        <p:nvSpPr>
          <p:cNvPr id="14" name="Elipse 13">
            <a:extLst>
              <a:ext uri="{FF2B5EF4-FFF2-40B4-BE49-F238E27FC236}">
                <a16:creationId xmlns:a16="http://schemas.microsoft.com/office/drawing/2014/main" id="{1E09B8C5-6C80-C905-6779-B67BBB205DCB}"/>
              </a:ext>
            </a:extLst>
          </p:cNvPr>
          <p:cNvSpPr/>
          <p:nvPr/>
        </p:nvSpPr>
        <p:spPr>
          <a:xfrm>
            <a:off x="4298003" y="202723"/>
            <a:ext cx="3800030" cy="5064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b="1" dirty="0"/>
              <a:t>TIPO DE DIAGNOSTICO</a:t>
            </a:r>
            <a:endParaRPr lang="es-PE" b="1" dirty="0"/>
          </a:p>
        </p:txBody>
      </p:sp>
      <p:sp>
        <p:nvSpPr>
          <p:cNvPr id="16" name="Flecha: a la derecha 15">
            <a:extLst>
              <a:ext uri="{FF2B5EF4-FFF2-40B4-BE49-F238E27FC236}">
                <a16:creationId xmlns:a16="http://schemas.microsoft.com/office/drawing/2014/main" id="{9189889B-5973-F242-69D4-FEE80382CCAF}"/>
              </a:ext>
            </a:extLst>
          </p:cNvPr>
          <p:cNvSpPr/>
          <p:nvPr/>
        </p:nvSpPr>
        <p:spPr>
          <a:xfrm>
            <a:off x="2681294" y="952947"/>
            <a:ext cx="340354" cy="27816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sz="1200"/>
          </a:p>
        </p:txBody>
      </p:sp>
      <p:sp>
        <p:nvSpPr>
          <p:cNvPr id="17" name="Flecha: a la derecha 16">
            <a:extLst>
              <a:ext uri="{FF2B5EF4-FFF2-40B4-BE49-F238E27FC236}">
                <a16:creationId xmlns:a16="http://schemas.microsoft.com/office/drawing/2014/main" id="{03B4684D-5658-DD1D-F7DB-3B254BECA7AC}"/>
              </a:ext>
            </a:extLst>
          </p:cNvPr>
          <p:cNvSpPr/>
          <p:nvPr/>
        </p:nvSpPr>
        <p:spPr>
          <a:xfrm>
            <a:off x="2668832" y="1517230"/>
            <a:ext cx="340354" cy="27816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sz="1200"/>
          </a:p>
        </p:txBody>
      </p:sp>
      <p:sp>
        <p:nvSpPr>
          <p:cNvPr id="18" name="Flecha: a la derecha 17">
            <a:extLst>
              <a:ext uri="{FF2B5EF4-FFF2-40B4-BE49-F238E27FC236}">
                <a16:creationId xmlns:a16="http://schemas.microsoft.com/office/drawing/2014/main" id="{221BB951-C310-0357-86A1-AFC92DCC20C1}"/>
              </a:ext>
            </a:extLst>
          </p:cNvPr>
          <p:cNvSpPr/>
          <p:nvPr/>
        </p:nvSpPr>
        <p:spPr>
          <a:xfrm>
            <a:off x="2668832" y="2115896"/>
            <a:ext cx="340354" cy="27816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sz="1200"/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6F227EE4-761C-7879-9B09-122D6C6ECC2A}"/>
              </a:ext>
            </a:extLst>
          </p:cNvPr>
          <p:cNvSpPr txBox="1"/>
          <p:nvPr/>
        </p:nvSpPr>
        <p:spPr>
          <a:xfrm>
            <a:off x="3163864" y="949289"/>
            <a:ext cx="8930569" cy="276999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MX" sz="1200" dirty="0"/>
              <a:t>* Únicamente cuando no existe certeza del diagnóstico y/o éste requiere de algún resultado de laboratorio. Su carácter es provisional. </a:t>
            </a:r>
            <a:endParaRPr lang="es-PE" sz="1200" dirty="0"/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DE76E015-AD01-501B-0962-A9104AB7B226}"/>
              </a:ext>
            </a:extLst>
          </p:cNvPr>
          <p:cNvSpPr txBox="1"/>
          <p:nvPr/>
        </p:nvSpPr>
        <p:spPr>
          <a:xfrm>
            <a:off x="3163864" y="1437189"/>
            <a:ext cx="8930569" cy="461665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MX" sz="1200" dirty="0"/>
              <a:t>* Debe marcarse una sola vez para el mismo episodio del problema de salud mental en una persona usuaria. Todo el proceso terapéutico debe ser registrado con </a:t>
            </a:r>
            <a:r>
              <a:rPr lang="es-MX" sz="1200" dirty="0" err="1"/>
              <a:t>Dx</a:t>
            </a:r>
            <a:r>
              <a:rPr lang="es-MX" sz="1200" dirty="0"/>
              <a:t> . *</a:t>
            </a:r>
            <a:r>
              <a:rPr lang="es-MX" sz="1200" b="1" dirty="0"/>
              <a:t>repetitivo</a:t>
            </a:r>
            <a:r>
              <a:rPr lang="es-MX" sz="1200" dirty="0"/>
              <a:t>*</a:t>
            </a:r>
            <a:endParaRPr lang="es-PE" sz="1200" dirty="0"/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5FDA70E8-A77C-3746-6291-F7B766B72732}"/>
              </a:ext>
            </a:extLst>
          </p:cNvPr>
          <p:cNvSpPr txBox="1"/>
          <p:nvPr/>
        </p:nvSpPr>
        <p:spPr>
          <a:xfrm>
            <a:off x="3163864" y="2029384"/>
            <a:ext cx="8930569" cy="461665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MX" sz="1200" dirty="0"/>
              <a:t>* Se marca cuando la persona usuaria vuelve a ser atendida para el seguimiento del mismo episodio del problema de salud mental, en cualquier otra oportunidad posterior a aquella en que se estableció el diagnóstico definitivo. </a:t>
            </a:r>
            <a:endParaRPr lang="es-PE" sz="1200" dirty="0"/>
          </a:p>
        </p:txBody>
      </p:sp>
      <p:graphicFrame>
        <p:nvGraphicFramePr>
          <p:cNvPr id="22" name="Objeto 21">
            <a:extLst>
              <a:ext uri="{FF2B5EF4-FFF2-40B4-BE49-F238E27FC236}">
                <a16:creationId xmlns:a16="http://schemas.microsoft.com/office/drawing/2014/main" id="{231284F1-CF41-8EA4-E38D-B2C84E20BFC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54837246"/>
              </p:ext>
            </p:extLst>
          </p:nvPr>
        </p:nvGraphicFramePr>
        <p:xfrm>
          <a:off x="533400" y="3895730"/>
          <a:ext cx="11125200" cy="1838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92" name="Worksheet" r:id="rId4" imgW="11125142" imgH="1838454" progId="Excel.Sheet.8">
                  <p:embed/>
                </p:oleObj>
              </mc:Choice>
              <mc:Fallback>
                <p:oleObj name="Worksheet" r:id="rId4" imgW="11125142" imgH="1838454" progId="Excel.Sheet.8">
                  <p:embed/>
                  <p:pic>
                    <p:nvPicPr>
                      <p:cNvPr id="12" name="Objeto 11">
                        <a:extLst>
                          <a:ext uri="{FF2B5EF4-FFF2-40B4-BE49-F238E27FC236}">
                            <a16:creationId xmlns:a16="http://schemas.microsoft.com/office/drawing/2014/main" id="{9CCF25B4-EDBE-A0ED-F8AA-CF829487BAB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33400" y="3895730"/>
                        <a:ext cx="11125200" cy="18383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" name="Elipse 22">
            <a:extLst>
              <a:ext uri="{FF2B5EF4-FFF2-40B4-BE49-F238E27FC236}">
                <a16:creationId xmlns:a16="http://schemas.microsoft.com/office/drawing/2014/main" id="{9E2817DF-9C5C-968E-529F-017166714C65}"/>
              </a:ext>
            </a:extLst>
          </p:cNvPr>
          <p:cNvSpPr/>
          <p:nvPr/>
        </p:nvSpPr>
        <p:spPr>
          <a:xfrm>
            <a:off x="6488576" y="4682615"/>
            <a:ext cx="270616" cy="26455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24" name="Elipse 23">
            <a:extLst>
              <a:ext uri="{FF2B5EF4-FFF2-40B4-BE49-F238E27FC236}">
                <a16:creationId xmlns:a16="http://schemas.microsoft.com/office/drawing/2014/main" id="{C5C2D9D2-6527-E036-42EE-0A09D0D64B1E}"/>
              </a:ext>
            </a:extLst>
          </p:cNvPr>
          <p:cNvSpPr/>
          <p:nvPr/>
        </p:nvSpPr>
        <p:spPr>
          <a:xfrm>
            <a:off x="9570757" y="4682615"/>
            <a:ext cx="270616" cy="25135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25" name="Elipse 24">
            <a:extLst>
              <a:ext uri="{FF2B5EF4-FFF2-40B4-BE49-F238E27FC236}">
                <a16:creationId xmlns:a16="http://schemas.microsoft.com/office/drawing/2014/main" id="{357B5A65-3DAD-C87E-2494-92E316BC08FD}"/>
              </a:ext>
            </a:extLst>
          </p:cNvPr>
          <p:cNvSpPr/>
          <p:nvPr/>
        </p:nvSpPr>
        <p:spPr>
          <a:xfrm>
            <a:off x="6198018" y="5226886"/>
            <a:ext cx="290558" cy="26455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pic>
        <p:nvPicPr>
          <p:cNvPr id="26" name="Imagen 25">
            <a:extLst>
              <a:ext uri="{FF2B5EF4-FFF2-40B4-BE49-F238E27FC236}">
                <a16:creationId xmlns:a16="http://schemas.microsoft.com/office/drawing/2014/main" id="{DB99AF16-F5B8-A236-C28B-966220A24F5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05" y="71314"/>
            <a:ext cx="2567031" cy="508575"/>
          </a:xfrm>
          <a:prstGeom prst="rect">
            <a:avLst/>
          </a:prstGeom>
        </p:spPr>
      </p:pic>
      <p:pic>
        <p:nvPicPr>
          <p:cNvPr id="27" name="Imagen 26" descr="LOGO GRJ 2023">
            <a:extLst>
              <a:ext uri="{FF2B5EF4-FFF2-40B4-BE49-F238E27FC236}">
                <a16:creationId xmlns:a16="http://schemas.microsoft.com/office/drawing/2014/main" id="{413E0E45-4B07-736C-3D6B-1E84B49DAC7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8829" y="97411"/>
            <a:ext cx="1476915" cy="754736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Imagen 27">
            <a:extLst>
              <a:ext uri="{FF2B5EF4-FFF2-40B4-BE49-F238E27FC236}">
                <a16:creationId xmlns:a16="http://schemas.microsoft.com/office/drawing/2014/main" id="{6356BF15-9053-339E-5442-976AAD2E937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4946" y="6160514"/>
            <a:ext cx="1884680" cy="600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89362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uadroTexto 6">
            <a:extLst>
              <a:ext uri="{FF2B5EF4-FFF2-40B4-BE49-F238E27FC236}">
                <a16:creationId xmlns:a16="http://schemas.microsoft.com/office/drawing/2014/main" id="{E44564FA-5107-3CBE-B221-8E6FA1BF65F8}"/>
              </a:ext>
            </a:extLst>
          </p:cNvPr>
          <p:cNvSpPr txBox="1"/>
          <p:nvPr/>
        </p:nvSpPr>
        <p:spPr>
          <a:xfrm>
            <a:off x="913331" y="646070"/>
            <a:ext cx="5333645" cy="307777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MX" sz="1400" b="1" dirty="0"/>
              <a:t>B. INTERVENCIONES INDIVIDUALES EN INSTITUCIONES EDUCATIVAS</a:t>
            </a:r>
            <a:endParaRPr lang="es-PE" sz="1400" b="1" dirty="0"/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434443F8-F89A-C46B-E495-AB3CA409BC18}"/>
              </a:ext>
            </a:extLst>
          </p:cNvPr>
          <p:cNvSpPr txBox="1"/>
          <p:nvPr/>
        </p:nvSpPr>
        <p:spPr>
          <a:xfrm>
            <a:off x="913332" y="1864612"/>
            <a:ext cx="5803663" cy="307777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MX" sz="1400" dirty="0"/>
              <a:t>b.1. Detección de niñas, niños y adolescentes con problemas de salud mental:</a:t>
            </a:r>
            <a:endParaRPr lang="es-PE" sz="1400" dirty="0"/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8939C288-FE5A-B08D-543E-EEF91A57328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7752" t="11834"/>
          <a:stretch/>
        </p:blipFill>
        <p:spPr>
          <a:xfrm>
            <a:off x="505014" y="2600655"/>
            <a:ext cx="9721427" cy="1199696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DE225511-E160-0D50-794A-6E0D672D249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8502" t="47113" r="477"/>
          <a:stretch/>
        </p:blipFill>
        <p:spPr>
          <a:xfrm>
            <a:off x="493519" y="4749572"/>
            <a:ext cx="10016380" cy="1376083"/>
          </a:xfrm>
          <a:prstGeom prst="rect">
            <a:avLst/>
          </a:prstGeom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625F1142-B6D8-5C96-F9C3-C1A1C040B9F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05" y="71314"/>
            <a:ext cx="2567031" cy="508575"/>
          </a:xfrm>
          <a:prstGeom prst="rect">
            <a:avLst/>
          </a:prstGeom>
        </p:spPr>
      </p:pic>
      <p:pic>
        <p:nvPicPr>
          <p:cNvPr id="20" name="Imagen 19" descr="LOGO GRJ 2023">
            <a:extLst>
              <a:ext uri="{FF2B5EF4-FFF2-40B4-BE49-F238E27FC236}">
                <a16:creationId xmlns:a16="http://schemas.microsoft.com/office/drawing/2014/main" id="{190545E9-63DD-03C3-CFD7-10D48C789ED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8829" y="97411"/>
            <a:ext cx="1476915" cy="754736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Imagen 20">
            <a:extLst>
              <a:ext uri="{FF2B5EF4-FFF2-40B4-BE49-F238E27FC236}">
                <a16:creationId xmlns:a16="http://schemas.microsoft.com/office/drawing/2014/main" id="{706FC926-3198-B084-FBF1-EAF849F7E68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4946" y="6160514"/>
            <a:ext cx="1884680" cy="600075"/>
          </a:xfrm>
          <a:prstGeom prst="rect">
            <a:avLst/>
          </a:prstGeom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41045E9A-7190-6AC6-1F3C-3662E45CB47A}"/>
              </a:ext>
            </a:extLst>
          </p:cNvPr>
          <p:cNvSpPr txBox="1"/>
          <p:nvPr/>
        </p:nvSpPr>
        <p:spPr>
          <a:xfrm>
            <a:off x="493518" y="2203699"/>
            <a:ext cx="194203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PE" sz="1600" dirty="0"/>
              <a:t>Tamizaje negativo: 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D8108473-5C47-C25A-F562-5858741ED5EF}"/>
              </a:ext>
            </a:extLst>
          </p:cNvPr>
          <p:cNvSpPr txBox="1"/>
          <p:nvPr/>
        </p:nvSpPr>
        <p:spPr>
          <a:xfrm>
            <a:off x="493519" y="4322989"/>
            <a:ext cx="194203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PE" sz="1600" dirty="0"/>
              <a:t>Tamizaje positivo: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665087D4-30A1-3AF8-873A-A2F0FD21949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812177" y="3901783"/>
            <a:ext cx="2697722" cy="771400"/>
          </a:xfrm>
          <a:prstGeom prst="rect">
            <a:avLst/>
          </a:prstGeom>
        </p:spPr>
      </p:pic>
      <p:sp>
        <p:nvSpPr>
          <p:cNvPr id="22" name="CuadroTexto 21">
            <a:extLst>
              <a:ext uri="{FF2B5EF4-FFF2-40B4-BE49-F238E27FC236}">
                <a16:creationId xmlns:a16="http://schemas.microsoft.com/office/drawing/2014/main" id="{DD8E8AA9-CFBA-4C87-AAA8-6590152E3088}"/>
              </a:ext>
            </a:extLst>
          </p:cNvPr>
          <p:cNvSpPr txBox="1"/>
          <p:nvPr/>
        </p:nvSpPr>
        <p:spPr>
          <a:xfrm>
            <a:off x="10727816" y="4727941"/>
            <a:ext cx="992741" cy="276999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PE" sz="1200" dirty="0"/>
              <a:t>registre “IE”</a:t>
            </a:r>
          </a:p>
        </p:txBody>
      </p:sp>
      <p:cxnSp>
        <p:nvCxnSpPr>
          <p:cNvPr id="23" name="Conector recto de flecha 22">
            <a:extLst>
              <a:ext uri="{FF2B5EF4-FFF2-40B4-BE49-F238E27FC236}">
                <a16:creationId xmlns:a16="http://schemas.microsoft.com/office/drawing/2014/main" id="{16EA67FA-4248-30AE-D0E6-1CF7F3549601}"/>
              </a:ext>
            </a:extLst>
          </p:cNvPr>
          <p:cNvCxnSpPr>
            <a:cxnSpLocks/>
            <a:stCxn id="22" idx="2"/>
            <a:endCxn id="12" idx="0"/>
          </p:cNvCxnSpPr>
          <p:nvPr/>
        </p:nvCxnSpPr>
        <p:spPr>
          <a:xfrm flipH="1">
            <a:off x="9228696" y="5004940"/>
            <a:ext cx="1995491" cy="36470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uadroTexto 11">
            <a:extLst>
              <a:ext uri="{FF2B5EF4-FFF2-40B4-BE49-F238E27FC236}">
                <a16:creationId xmlns:a16="http://schemas.microsoft.com/office/drawing/2014/main" id="{D68D8562-DC4D-D9D1-2792-8716142AE07F}"/>
              </a:ext>
            </a:extLst>
          </p:cNvPr>
          <p:cNvSpPr txBox="1"/>
          <p:nvPr/>
        </p:nvSpPr>
        <p:spPr>
          <a:xfrm>
            <a:off x="9084568" y="5369644"/>
            <a:ext cx="28825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100" dirty="0"/>
              <a:t>IE</a:t>
            </a:r>
            <a:endParaRPr lang="es-PE" sz="1100" dirty="0"/>
          </a:p>
        </p:txBody>
      </p:sp>
      <p:cxnSp>
        <p:nvCxnSpPr>
          <p:cNvPr id="25" name="Conector recto de flecha 24">
            <a:extLst>
              <a:ext uri="{FF2B5EF4-FFF2-40B4-BE49-F238E27FC236}">
                <a16:creationId xmlns:a16="http://schemas.microsoft.com/office/drawing/2014/main" id="{78B76538-ADC5-CC3C-4F84-A5394AA60911}"/>
              </a:ext>
            </a:extLst>
          </p:cNvPr>
          <p:cNvCxnSpPr>
            <a:cxnSpLocks/>
            <a:stCxn id="5" idx="2"/>
          </p:cNvCxnSpPr>
          <p:nvPr/>
        </p:nvCxnSpPr>
        <p:spPr>
          <a:xfrm flipH="1">
            <a:off x="9006410" y="4673183"/>
            <a:ext cx="154628" cy="60843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CuadroTexto 28">
            <a:extLst>
              <a:ext uri="{FF2B5EF4-FFF2-40B4-BE49-F238E27FC236}">
                <a16:creationId xmlns:a16="http://schemas.microsoft.com/office/drawing/2014/main" id="{6B9198EE-469B-B698-65AC-D83486DCD24C}"/>
              </a:ext>
            </a:extLst>
          </p:cNvPr>
          <p:cNvSpPr txBox="1"/>
          <p:nvPr/>
        </p:nvSpPr>
        <p:spPr>
          <a:xfrm>
            <a:off x="10315040" y="2507834"/>
            <a:ext cx="992741" cy="276999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PE" sz="1200" dirty="0"/>
              <a:t>registre “IE”</a:t>
            </a:r>
          </a:p>
        </p:txBody>
      </p:sp>
      <p:cxnSp>
        <p:nvCxnSpPr>
          <p:cNvPr id="30" name="Conector recto de flecha 29">
            <a:extLst>
              <a:ext uri="{FF2B5EF4-FFF2-40B4-BE49-F238E27FC236}">
                <a16:creationId xmlns:a16="http://schemas.microsoft.com/office/drawing/2014/main" id="{81FFC6F7-028B-69AA-8D65-AE5DB99AAA97}"/>
              </a:ext>
            </a:extLst>
          </p:cNvPr>
          <p:cNvCxnSpPr>
            <a:cxnSpLocks/>
            <a:stCxn id="29" idx="2"/>
          </p:cNvCxnSpPr>
          <p:nvPr/>
        </p:nvCxnSpPr>
        <p:spPr>
          <a:xfrm flipH="1">
            <a:off x="8810714" y="2784833"/>
            <a:ext cx="2000697" cy="41567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CuadroTexto 30">
            <a:extLst>
              <a:ext uri="{FF2B5EF4-FFF2-40B4-BE49-F238E27FC236}">
                <a16:creationId xmlns:a16="http://schemas.microsoft.com/office/drawing/2014/main" id="{CD6D9919-C54E-E499-A0F3-340597753DFE}"/>
              </a:ext>
            </a:extLst>
          </p:cNvPr>
          <p:cNvSpPr txBox="1"/>
          <p:nvPr/>
        </p:nvSpPr>
        <p:spPr>
          <a:xfrm>
            <a:off x="9296530" y="5406664"/>
            <a:ext cx="39310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800" b="1" dirty="0"/>
              <a:t>DVC</a:t>
            </a:r>
            <a:endParaRPr lang="es-PE" sz="800" b="1" dirty="0"/>
          </a:p>
        </p:txBody>
      </p:sp>
      <p:sp>
        <p:nvSpPr>
          <p:cNvPr id="36" name="CuadroTexto 35">
            <a:extLst>
              <a:ext uri="{FF2B5EF4-FFF2-40B4-BE49-F238E27FC236}">
                <a16:creationId xmlns:a16="http://schemas.microsoft.com/office/drawing/2014/main" id="{2916A542-DB1F-E624-AB14-1089D40D7320}"/>
              </a:ext>
            </a:extLst>
          </p:cNvPr>
          <p:cNvSpPr txBox="1"/>
          <p:nvPr/>
        </p:nvSpPr>
        <p:spPr>
          <a:xfrm>
            <a:off x="8445948" y="6183552"/>
            <a:ext cx="1120924" cy="276999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s-PE"/>
            </a:defPPr>
            <a:lvl1pPr>
              <a:defRPr sz="1200">
                <a:solidFill>
                  <a:schemeClr val="dk1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s-PE" dirty="0"/>
              <a:t>registre “DVC” </a:t>
            </a:r>
          </a:p>
        </p:txBody>
      </p:sp>
      <p:cxnSp>
        <p:nvCxnSpPr>
          <p:cNvPr id="37" name="Conector recto de flecha 36">
            <a:extLst>
              <a:ext uri="{FF2B5EF4-FFF2-40B4-BE49-F238E27FC236}">
                <a16:creationId xmlns:a16="http://schemas.microsoft.com/office/drawing/2014/main" id="{757E5BFF-B3BD-C1C9-AE98-CAC263FE8DE6}"/>
              </a:ext>
            </a:extLst>
          </p:cNvPr>
          <p:cNvCxnSpPr>
            <a:cxnSpLocks/>
          </p:cNvCxnSpPr>
          <p:nvPr/>
        </p:nvCxnSpPr>
        <p:spPr>
          <a:xfrm flipV="1">
            <a:off x="9006410" y="5603061"/>
            <a:ext cx="438937" cy="61062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CuadroTexto 23">
            <a:extLst>
              <a:ext uri="{FF2B5EF4-FFF2-40B4-BE49-F238E27FC236}">
                <a16:creationId xmlns:a16="http://schemas.microsoft.com/office/drawing/2014/main" id="{A7A2BCFA-3DB3-E4F6-B8AC-11F88EB27D3F}"/>
              </a:ext>
            </a:extLst>
          </p:cNvPr>
          <p:cNvSpPr txBox="1"/>
          <p:nvPr/>
        </p:nvSpPr>
        <p:spPr>
          <a:xfrm>
            <a:off x="913331" y="1003154"/>
            <a:ext cx="884987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1400" dirty="0"/>
              <a:t>(refuerzo de factores protectores si el resultado es negativo o la derivación y cita en el servicio de salud mental del establecimiento de salud, si la niña, niño y adolescente es identificada con algún problema de salud mental). </a:t>
            </a:r>
            <a:endParaRPr lang="es-PE" sz="1400" dirty="0"/>
          </a:p>
        </p:txBody>
      </p:sp>
      <p:sp>
        <p:nvSpPr>
          <p:cNvPr id="27" name="CuadroTexto 26">
            <a:extLst>
              <a:ext uri="{FF2B5EF4-FFF2-40B4-BE49-F238E27FC236}">
                <a16:creationId xmlns:a16="http://schemas.microsoft.com/office/drawing/2014/main" id="{A4C6273D-A029-EF79-83AF-259A68B9E4E9}"/>
              </a:ext>
            </a:extLst>
          </p:cNvPr>
          <p:cNvSpPr txBox="1"/>
          <p:nvPr/>
        </p:nvSpPr>
        <p:spPr>
          <a:xfrm>
            <a:off x="2275794" y="6238720"/>
            <a:ext cx="5441059" cy="52322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MX" sz="1400" dirty="0"/>
              <a:t>En el caso de que el resultado del tamizaje de salud mental sea positivo, Para su registro se debe incluir “DVC” (referido) en el valor </a:t>
            </a:r>
            <a:r>
              <a:rPr lang="es-MX" sz="1400" dirty="0" err="1"/>
              <a:t>lab</a:t>
            </a:r>
            <a:r>
              <a:rPr lang="es-MX" sz="1400" dirty="0"/>
              <a:t>.</a:t>
            </a:r>
            <a:endParaRPr lang="es-PE" sz="1400" dirty="0"/>
          </a:p>
        </p:txBody>
      </p:sp>
    </p:spTree>
    <p:extLst>
      <p:ext uri="{BB962C8B-B14F-4D97-AF65-F5344CB8AC3E}">
        <p14:creationId xmlns:p14="http://schemas.microsoft.com/office/powerpoint/2010/main" val="57581015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994D9DEB-AC0F-FD79-E992-6713AFEDD43A}"/>
              </a:ext>
            </a:extLst>
          </p:cNvPr>
          <p:cNvSpPr txBox="1"/>
          <p:nvPr/>
        </p:nvSpPr>
        <p:spPr>
          <a:xfrm>
            <a:off x="1092521" y="680962"/>
            <a:ext cx="7873523" cy="307777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MX" sz="1400" dirty="0"/>
              <a:t>b.2. Consejería y orientación psicológica a la niña, niño y adolescente a. Registro de acciones desarrolladas</a:t>
            </a:r>
            <a:endParaRPr lang="es-PE" sz="1400" dirty="0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99182A61-FEBA-3669-331F-8A90B541E7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242119"/>
            <a:ext cx="12192000" cy="1864314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9FD16F89-5673-2832-54C9-7A36FD6E3AF5}"/>
              </a:ext>
            </a:extLst>
          </p:cNvPr>
          <p:cNvSpPr txBox="1"/>
          <p:nvPr/>
        </p:nvSpPr>
        <p:spPr>
          <a:xfrm>
            <a:off x="7571854" y="5352819"/>
            <a:ext cx="2275318" cy="46166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MX" sz="1200" dirty="0"/>
              <a:t>registre el número de sesión que corresponda (1,2,3…).</a:t>
            </a:r>
            <a:endParaRPr lang="es-PE" sz="1200" dirty="0"/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17C603D1-A333-7262-B4D0-7D573B4802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05" y="71314"/>
            <a:ext cx="2567031" cy="508575"/>
          </a:xfrm>
          <a:prstGeom prst="rect">
            <a:avLst/>
          </a:prstGeom>
        </p:spPr>
      </p:pic>
      <p:pic>
        <p:nvPicPr>
          <p:cNvPr id="11" name="Imagen 10" descr="LOGO GRJ 2023">
            <a:extLst>
              <a:ext uri="{FF2B5EF4-FFF2-40B4-BE49-F238E27FC236}">
                <a16:creationId xmlns:a16="http://schemas.microsoft.com/office/drawing/2014/main" id="{64BD280C-8C1F-B635-842C-83D2B438DCE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8829" y="97411"/>
            <a:ext cx="1476915" cy="7547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B237C4BA-D49E-5B17-56F4-E1697D47A88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4946" y="6160514"/>
            <a:ext cx="1884680" cy="600075"/>
          </a:xfrm>
          <a:prstGeom prst="rect">
            <a:avLst/>
          </a:prstGeom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BEBA3D83-9BC3-074C-899E-AF7372595D2C}"/>
              </a:ext>
            </a:extLst>
          </p:cNvPr>
          <p:cNvSpPr txBox="1"/>
          <p:nvPr/>
        </p:nvSpPr>
        <p:spPr>
          <a:xfrm>
            <a:off x="10238813" y="2871687"/>
            <a:ext cx="975604" cy="276999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MX" sz="1200" dirty="0"/>
              <a:t>registre “IE”. </a:t>
            </a:r>
          </a:p>
        </p:txBody>
      </p:sp>
      <p:cxnSp>
        <p:nvCxnSpPr>
          <p:cNvPr id="14" name="Conector recto de flecha 13">
            <a:extLst>
              <a:ext uri="{FF2B5EF4-FFF2-40B4-BE49-F238E27FC236}">
                <a16:creationId xmlns:a16="http://schemas.microsoft.com/office/drawing/2014/main" id="{A0D29A14-FACC-BA31-8E7A-307CC58AC3C8}"/>
              </a:ext>
            </a:extLst>
          </p:cNvPr>
          <p:cNvCxnSpPr>
            <a:cxnSpLocks/>
          </p:cNvCxnSpPr>
          <p:nvPr/>
        </p:nvCxnSpPr>
        <p:spPr>
          <a:xfrm flipH="1">
            <a:off x="10497800" y="3147646"/>
            <a:ext cx="228815" cy="127278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ector recto de flecha 14">
            <a:extLst>
              <a:ext uri="{FF2B5EF4-FFF2-40B4-BE49-F238E27FC236}">
                <a16:creationId xmlns:a16="http://schemas.microsoft.com/office/drawing/2014/main" id="{D47923B0-4896-3455-7D30-83F937C6263F}"/>
              </a:ext>
            </a:extLst>
          </p:cNvPr>
          <p:cNvCxnSpPr>
            <a:cxnSpLocks/>
          </p:cNvCxnSpPr>
          <p:nvPr/>
        </p:nvCxnSpPr>
        <p:spPr>
          <a:xfrm flipV="1">
            <a:off x="8709513" y="5029200"/>
            <a:ext cx="1703159" cy="32361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uadroTexto 15">
            <a:extLst>
              <a:ext uri="{FF2B5EF4-FFF2-40B4-BE49-F238E27FC236}">
                <a16:creationId xmlns:a16="http://schemas.microsoft.com/office/drawing/2014/main" id="{041E71AE-D04D-30BF-EC22-30730321CD60}"/>
              </a:ext>
            </a:extLst>
          </p:cNvPr>
          <p:cNvSpPr txBox="1"/>
          <p:nvPr/>
        </p:nvSpPr>
        <p:spPr>
          <a:xfrm>
            <a:off x="1190631" y="1290119"/>
            <a:ext cx="796191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1400" dirty="0"/>
              <a:t>• En el 1º casillero registre el diagnóstico que corresponda a la niña, niño y adolescente según tabla </a:t>
            </a:r>
            <a:r>
              <a:rPr lang="es-MX" sz="1400" dirty="0" err="1"/>
              <a:t>N°</a:t>
            </a:r>
            <a:r>
              <a:rPr lang="es-MX" sz="1400" dirty="0"/>
              <a:t> 01: 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CBE3FE79-01F6-1E21-AF29-3237DF146F8B}"/>
              </a:ext>
            </a:extLst>
          </p:cNvPr>
          <p:cNvSpPr txBox="1"/>
          <p:nvPr/>
        </p:nvSpPr>
        <p:spPr>
          <a:xfrm>
            <a:off x="1149652" y="2375948"/>
            <a:ext cx="810275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1400" dirty="0"/>
              <a:t>• En el 2º casillero siempre registre: Consejería y orientación psicológica, en tipo de diagnóstico marque “D.</a:t>
            </a:r>
            <a:endParaRPr lang="es-PE" sz="1400" dirty="0"/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536CBB21-08E9-4079-89CA-53A299604177}"/>
              </a:ext>
            </a:extLst>
          </p:cNvPr>
          <p:cNvSpPr txBox="1"/>
          <p:nvPr/>
        </p:nvSpPr>
        <p:spPr>
          <a:xfrm>
            <a:off x="1611835" y="1652673"/>
            <a:ext cx="7411340" cy="52322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MX" sz="1400" dirty="0"/>
              <a:t>Por ejemplo: Problemas relacionados con la ruptura familiar por separación o divorcio, en el tipo de diagnóstico marque "D" si es la primera intervención y “R” a partir de la segunda intervención. </a:t>
            </a:r>
          </a:p>
        </p:txBody>
      </p:sp>
    </p:spTree>
    <p:extLst>
      <p:ext uri="{BB962C8B-B14F-4D97-AF65-F5344CB8AC3E}">
        <p14:creationId xmlns:p14="http://schemas.microsoft.com/office/powerpoint/2010/main" val="170057747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D69DC9D6-4543-EADC-8B2B-791E06BA220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241" t="26009"/>
          <a:stretch/>
        </p:blipFill>
        <p:spPr>
          <a:xfrm>
            <a:off x="1488748" y="4756431"/>
            <a:ext cx="9214504" cy="1322814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90850C80-AC05-A31D-8CFA-B4133DCFA63B}"/>
              </a:ext>
            </a:extLst>
          </p:cNvPr>
          <p:cNvSpPr txBox="1"/>
          <p:nvPr/>
        </p:nvSpPr>
        <p:spPr>
          <a:xfrm>
            <a:off x="6774320" y="6368686"/>
            <a:ext cx="985261" cy="276999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MX" sz="1200" dirty="0"/>
              <a:t>registre “IE” </a:t>
            </a:r>
            <a:endParaRPr lang="es-PE" sz="1200" dirty="0"/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CACA8749-5227-D888-BBA6-B7FE8F65CA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05" y="71314"/>
            <a:ext cx="2567031" cy="508575"/>
          </a:xfrm>
          <a:prstGeom prst="rect">
            <a:avLst/>
          </a:prstGeom>
        </p:spPr>
      </p:pic>
      <p:pic>
        <p:nvPicPr>
          <p:cNvPr id="11" name="Imagen 10" descr="LOGO GRJ 2023">
            <a:extLst>
              <a:ext uri="{FF2B5EF4-FFF2-40B4-BE49-F238E27FC236}">
                <a16:creationId xmlns:a16="http://schemas.microsoft.com/office/drawing/2014/main" id="{99868696-C119-1449-56B6-3AC0BE559EB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8829" y="97411"/>
            <a:ext cx="1476915" cy="7547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3085A4DD-18E9-9D0D-3965-B8203345DFD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4946" y="6160514"/>
            <a:ext cx="1884680" cy="600075"/>
          </a:xfrm>
          <a:prstGeom prst="rect">
            <a:avLst/>
          </a:prstGeom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2D433C81-BC5C-1EBE-6DA2-4ADF07719E8A}"/>
              </a:ext>
            </a:extLst>
          </p:cNvPr>
          <p:cNvSpPr txBox="1"/>
          <p:nvPr/>
        </p:nvSpPr>
        <p:spPr>
          <a:xfrm>
            <a:off x="937900" y="644189"/>
            <a:ext cx="3044440" cy="30777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PE" sz="1400" dirty="0"/>
              <a:t>b.3 Primeros auxilios psicológicos (PAP)</a:t>
            </a:r>
            <a:r>
              <a:rPr lang="es-MX" sz="1400" dirty="0"/>
              <a:t> </a:t>
            </a:r>
            <a:endParaRPr lang="es-PE" sz="1400" dirty="0"/>
          </a:p>
        </p:txBody>
      </p:sp>
      <p:cxnSp>
        <p:nvCxnSpPr>
          <p:cNvPr id="14" name="Conector recto de flecha 13">
            <a:extLst>
              <a:ext uri="{FF2B5EF4-FFF2-40B4-BE49-F238E27FC236}">
                <a16:creationId xmlns:a16="http://schemas.microsoft.com/office/drawing/2014/main" id="{25070A72-AF7F-9871-314B-E1AF3CADF4AE}"/>
              </a:ext>
            </a:extLst>
          </p:cNvPr>
          <p:cNvCxnSpPr>
            <a:cxnSpLocks/>
            <a:stCxn id="9" idx="3"/>
          </p:cNvCxnSpPr>
          <p:nvPr/>
        </p:nvCxnSpPr>
        <p:spPr>
          <a:xfrm flipV="1">
            <a:off x="7759581" y="5520583"/>
            <a:ext cx="1495514" cy="98660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CuadroTexto 14">
            <a:extLst>
              <a:ext uri="{FF2B5EF4-FFF2-40B4-BE49-F238E27FC236}">
                <a16:creationId xmlns:a16="http://schemas.microsoft.com/office/drawing/2014/main" id="{D97CB902-3518-3FF0-AE90-001150240065}"/>
              </a:ext>
            </a:extLst>
          </p:cNvPr>
          <p:cNvSpPr txBox="1"/>
          <p:nvPr/>
        </p:nvSpPr>
        <p:spPr>
          <a:xfrm>
            <a:off x="1040449" y="1093079"/>
            <a:ext cx="956488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MX" sz="1400" dirty="0"/>
              <a:t>Es una intervención, de sesión única, que se brinda a niñas, niños y adolescentes en estado de crisis es realizada por el profesional de psicología. Esta actividad es desarrollada en el lugar en el que la niña, niño y adolescente presente la crisis considerando: 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F2A1C95E-1594-C1A5-0232-15A6AE2BE8FE}"/>
              </a:ext>
            </a:extLst>
          </p:cNvPr>
          <p:cNvSpPr txBox="1"/>
          <p:nvPr/>
        </p:nvSpPr>
        <p:spPr>
          <a:xfrm>
            <a:off x="895170" y="2459707"/>
            <a:ext cx="9855438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1400" dirty="0"/>
              <a:t>Registro de acciones desarrolladas:</a:t>
            </a:r>
          </a:p>
          <a:p>
            <a:r>
              <a:rPr lang="es-MX" sz="1400" dirty="0"/>
              <a:t>En el Ítem: Ficha Familiar/Historia Clínica, registre el DNI de la niña, niño y adolescente. </a:t>
            </a:r>
          </a:p>
          <a:p>
            <a:r>
              <a:rPr lang="es-MX" sz="1400" dirty="0"/>
              <a:t>En el ítem: Código modular registre el código modular de la institución educativa. </a:t>
            </a:r>
          </a:p>
          <a:p>
            <a:r>
              <a:rPr lang="es-MX" sz="1400" dirty="0"/>
              <a:t>En el ítem: Diagnóstico motivo de consulta y/o actividad de salud, registre:</a:t>
            </a:r>
          </a:p>
          <a:p>
            <a:r>
              <a:rPr lang="es-MX" sz="1400" dirty="0"/>
              <a:t>	• En el 1º casillero registre: Primeros auxilios psicológicos (99207.08). </a:t>
            </a:r>
          </a:p>
          <a:p>
            <a:r>
              <a:rPr lang="es-MX" sz="1400" dirty="0"/>
              <a:t>	• En el 2º casillero registre el diagnóstico que corresponda a la niña, niño y adolescente según tabla </a:t>
            </a:r>
            <a:r>
              <a:rPr lang="es-MX" sz="1400" dirty="0" err="1"/>
              <a:t>N°</a:t>
            </a:r>
            <a:r>
              <a:rPr lang="es-MX" sz="1400" dirty="0"/>
              <a:t> 01: 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170B5121-5657-42DE-09A5-CA4655C3A55D}"/>
              </a:ext>
            </a:extLst>
          </p:cNvPr>
          <p:cNvSpPr txBox="1"/>
          <p:nvPr/>
        </p:nvSpPr>
        <p:spPr>
          <a:xfrm>
            <a:off x="2958980" y="1776393"/>
            <a:ext cx="5885918" cy="52322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MX" sz="1400" dirty="0"/>
              <a:t>• Que sea seguro y garantice la confidencialidad de la niña, niño y adolescente. </a:t>
            </a:r>
          </a:p>
          <a:p>
            <a:r>
              <a:rPr lang="es-MX" sz="1400" dirty="0"/>
              <a:t>• Libre de estímulos aversivos que interfieran con la intervención. </a:t>
            </a:r>
            <a:endParaRPr lang="es-PE" sz="1400" dirty="0"/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0F2552BB-527E-EEE0-1A6A-355947D98B10}"/>
              </a:ext>
            </a:extLst>
          </p:cNvPr>
          <p:cNvSpPr txBox="1"/>
          <p:nvPr/>
        </p:nvSpPr>
        <p:spPr>
          <a:xfrm>
            <a:off x="3157671" y="3948309"/>
            <a:ext cx="5687227" cy="52322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MX" sz="1400" dirty="0"/>
              <a:t>Por ejemplo: Problemas relacionados con la ruptura familiar por separación o divorcio En el ítem: Tipo de diagnóstico marque siempre "D“.</a:t>
            </a:r>
            <a:endParaRPr lang="es-PE" sz="1400" dirty="0"/>
          </a:p>
        </p:txBody>
      </p:sp>
    </p:spTree>
    <p:extLst>
      <p:ext uri="{BB962C8B-B14F-4D97-AF65-F5344CB8AC3E}">
        <p14:creationId xmlns:p14="http://schemas.microsoft.com/office/powerpoint/2010/main" val="216635507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729A3A0B-8B16-1013-0792-4A19A84E7E1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4946" y="6160514"/>
            <a:ext cx="1884680" cy="600075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34C00400-0335-0DC5-C531-B803C387A8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97" y="42875"/>
            <a:ext cx="2567031" cy="508575"/>
          </a:xfrm>
          <a:prstGeom prst="rect">
            <a:avLst/>
          </a:prstGeom>
        </p:spPr>
      </p:pic>
      <p:pic>
        <p:nvPicPr>
          <p:cNvPr id="6" name="Imagen 5" descr="LOGO GRJ 2023">
            <a:extLst>
              <a:ext uri="{FF2B5EF4-FFF2-40B4-BE49-F238E27FC236}">
                <a16:creationId xmlns:a16="http://schemas.microsoft.com/office/drawing/2014/main" id="{B77B6CC9-AEDD-58F7-D7BE-335E3AE0228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5921" y="68972"/>
            <a:ext cx="1476915" cy="754736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EE9B0B75-29AE-DCE8-DC7F-6CEB02619BBF}"/>
              </a:ext>
            </a:extLst>
          </p:cNvPr>
          <p:cNvSpPr txBox="1"/>
          <p:nvPr/>
        </p:nvSpPr>
        <p:spPr>
          <a:xfrm>
            <a:off x="664435" y="600793"/>
            <a:ext cx="3634100" cy="30777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MX" sz="1400" dirty="0"/>
              <a:t>b.4. Aplicación de cuestionario de parentalidad:</a:t>
            </a:r>
            <a:endParaRPr lang="es-PE" sz="1400" dirty="0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9500567F-C25D-38D1-A438-86FB60F6D14A}"/>
              </a:ext>
            </a:extLst>
          </p:cNvPr>
          <p:cNvSpPr txBox="1"/>
          <p:nvPr/>
        </p:nvSpPr>
        <p:spPr>
          <a:xfrm>
            <a:off x="956060" y="1773645"/>
            <a:ext cx="888121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1400" dirty="0"/>
              <a:t>En el 1º casillero registre el diagnóstico que corresponda a la niña, niño y adolescente según los diagnósticos permitidos: </a:t>
            </a: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9E796CA7-6C6A-BAA0-D8AA-C0F41CE761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597" y="3683887"/>
            <a:ext cx="12015029" cy="1205387"/>
          </a:xfrm>
          <a:prstGeom prst="rect">
            <a:avLst/>
          </a:prstGeom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BB698E13-E1E0-8C18-9DB8-816710D72E32}"/>
              </a:ext>
            </a:extLst>
          </p:cNvPr>
          <p:cNvSpPr txBox="1"/>
          <p:nvPr/>
        </p:nvSpPr>
        <p:spPr>
          <a:xfrm>
            <a:off x="6210656" y="2931696"/>
            <a:ext cx="1933486" cy="46166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MX" sz="1200" dirty="0"/>
              <a:t>En el 1º casillero </a:t>
            </a:r>
            <a:r>
              <a:rPr lang="es-MX" sz="1200" dirty="0" err="1"/>
              <a:t>lab</a:t>
            </a:r>
            <a:r>
              <a:rPr lang="es-MX" sz="1200" dirty="0"/>
              <a:t> de la 1ra actividad registre “IE” </a:t>
            </a:r>
            <a:endParaRPr lang="es-PE" sz="1200" dirty="0"/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7758E3DB-61C1-365E-B654-7B6EBB2808C7}"/>
              </a:ext>
            </a:extLst>
          </p:cNvPr>
          <p:cNvSpPr txBox="1"/>
          <p:nvPr/>
        </p:nvSpPr>
        <p:spPr>
          <a:xfrm>
            <a:off x="4979076" y="5106410"/>
            <a:ext cx="3263398" cy="64633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MX" sz="1200" dirty="0"/>
              <a:t>En el 1º casillero </a:t>
            </a:r>
            <a:r>
              <a:rPr lang="es-MX" sz="1200" dirty="0" err="1"/>
              <a:t>lab</a:t>
            </a:r>
            <a:r>
              <a:rPr lang="es-MX" sz="1200" dirty="0"/>
              <a:t> de la 2da actividad registre el número que corresponde al problema identificado con mayor puntuación según detalle: </a:t>
            </a:r>
            <a:endParaRPr lang="es-PE" sz="1200" dirty="0"/>
          </a:p>
        </p:txBody>
      </p:sp>
      <p:pic>
        <p:nvPicPr>
          <p:cNvPr id="18" name="Imagen 17">
            <a:extLst>
              <a:ext uri="{FF2B5EF4-FFF2-40B4-BE49-F238E27FC236}">
                <a16:creationId xmlns:a16="http://schemas.microsoft.com/office/drawing/2014/main" id="{0ABAE916-ADFC-4F12-EA6D-BF5C36ECA03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22687" y="5880842"/>
            <a:ext cx="2776177" cy="889681"/>
          </a:xfrm>
          <a:prstGeom prst="rect">
            <a:avLst/>
          </a:prstGeom>
        </p:spPr>
      </p:pic>
      <p:cxnSp>
        <p:nvCxnSpPr>
          <p:cNvPr id="19" name="Conector recto de flecha 18">
            <a:extLst>
              <a:ext uri="{FF2B5EF4-FFF2-40B4-BE49-F238E27FC236}">
                <a16:creationId xmlns:a16="http://schemas.microsoft.com/office/drawing/2014/main" id="{4A66145A-D741-498D-8DD1-257EC5E86101}"/>
              </a:ext>
            </a:extLst>
          </p:cNvPr>
          <p:cNvCxnSpPr>
            <a:cxnSpLocks/>
            <a:stCxn id="16" idx="3"/>
          </p:cNvCxnSpPr>
          <p:nvPr/>
        </p:nvCxnSpPr>
        <p:spPr>
          <a:xfrm flipV="1">
            <a:off x="8242474" y="4664601"/>
            <a:ext cx="2104347" cy="76497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ector recto de flecha 19">
            <a:extLst>
              <a:ext uri="{FF2B5EF4-FFF2-40B4-BE49-F238E27FC236}">
                <a16:creationId xmlns:a16="http://schemas.microsoft.com/office/drawing/2014/main" id="{1210EFE6-A4B8-BF34-0450-B4F65DA818E2}"/>
              </a:ext>
            </a:extLst>
          </p:cNvPr>
          <p:cNvCxnSpPr>
            <a:cxnSpLocks/>
          </p:cNvCxnSpPr>
          <p:nvPr/>
        </p:nvCxnSpPr>
        <p:spPr>
          <a:xfrm>
            <a:off x="8144142" y="3220601"/>
            <a:ext cx="2202679" cy="96898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CuadroTexto 14">
            <a:extLst>
              <a:ext uri="{FF2B5EF4-FFF2-40B4-BE49-F238E27FC236}">
                <a16:creationId xmlns:a16="http://schemas.microsoft.com/office/drawing/2014/main" id="{426461FB-DADB-26FF-5CA0-45F6DC336C96}"/>
              </a:ext>
            </a:extLst>
          </p:cNvPr>
          <p:cNvSpPr txBox="1"/>
          <p:nvPr/>
        </p:nvSpPr>
        <p:spPr>
          <a:xfrm>
            <a:off x="591440" y="976535"/>
            <a:ext cx="10868471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MX" sz="1400" dirty="0"/>
              <a:t>Es una actividad realizada por el profesional de psicología dirigida a los integrantes del grupo familiar del estudiante que cursa el primer, tercer y sexto de grado de educación primaria; así como primer, tercer y cuarto de educación secundaria con el objetivo de detectar factores que influyen en la satisfacción parental percibida por parte de los padres, madres y cuidador principal a partir de la aplicación de cuestionarios. </a:t>
            </a:r>
            <a:endParaRPr lang="es-PE" sz="1400" dirty="0"/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0FD12C86-B327-0FA3-A013-FADCABD92C3D}"/>
              </a:ext>
            </a:extLst>
          </p:cNvPr>
          <p:cNvSpPr txBox="1"/>
          <p:nvPr/>
        </p:nvSpPr>
        <p:spPr>
          <a:xfrm>
            <a:off x="956060" y="2513319"/>
            <a:ext cx="938755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1400" dirty="0"/>
              <a:t>En el 2º casillero registre: Aplicación de cuestionario de parentalidad, el tipo de diagnóstico marque “D”.</a:t>
            </a:r>
            <a:endParaRPr lang="es-PE" sz="1400" dirty="0"/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FD7AB406-D7DB-B2A4-7786-8F4CB598304A}"/>
              </a:ext>
            </a:extLst>
          </p:cNvPr>
          <p:cNvSpPr txBox="1"/>
          <p:nvPr/>
        </p:nvSpPr>
        <p:spPr>
          <a:xfrm>
            <a:off x="1254680" y="2121922"/>
            <a:ext cx="8960266" cy="307777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MX" sz="1400" dirty="0"/>
              <a:t>Por ejemplo: Problemas relacionados con la ruptura familiar por separación o divorcio, el tipo de diagnóstico marque “R”. </a:t>
            </a:r>
            <a:endParaRPr lang="es-PE" sz="1400" dirty="0"/>
          </a:p>
        </p:txBody>
      </p:sp>
    </p:spTree>
    <p:extLst>
      <p:ext uri="{BB962C8B-B14F-4D97-AF65-F5344CB8AC3E}">
        <p14:creationId xmlns:p14="http://schemas.microsoft.com/office/powerpoint/2010/main" val="310520277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938B86DC-C286-4DC9-B0F2-BE1424AA89F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4946" y="6160514"/>
            <a:ext cx="1884680" cy="600075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77B9CD77-0D83-2361-A2B2-01A51182C8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97" y="42875"/>
            <a:ext cx="2567031" cy="508575"/>
          </a:xfrm>
          <a:prstGeom prst="rect">
            <a:avLst/>
          </a:prstGeom>
        </p:spPr>
      </p:pic>
      <p:pic>
        <p:nvPicPr>
          <p:cNvPr id="6" name="Imagen 5" descr="LOGO GRJ 2023">
            <a:extLst>
              <a:ext uri="{FF2B5EF4-FFF2-40B4-BE49-F238E27FC236}">
                <a16:creationId xmlns:a16="http://schemas.microsoft.com/office/drawing/2014/main" id="{2000CCA0-0215-5352-AD5C-359C4ABD984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5921" y="68972"/>
            <a:ext cx="1476915" cy="754736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BC2C464E-557E-C814-8BE5-61F648ABEB70}"/>
              </a:ext>
            </a:extLst>
          </p:cNvPr>
          <p:cNvSpPr txBox="1"/>
          <p:nvPr/>
        </p:nvSpPr>
        <p:spPr>
          <a:xfrm>
            <a:off x="937901" y="725460"/>
            <a:ext cx="1984761" cy="307777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PE" sz="1400" dirty="0"/>
              <a:t>b.5. Orientación familiar: 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9739391D-5682-A196-382B-060F495165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597" y="4192384"/>
            <a:ext cx="12056128" cy="1318434"/>
          </a:xfrm>
          <a:prstGeom prst="rect">
            <a:avLst/>
          </a:prstGeom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96C66A19-9973-CF4F-3062-7A72C919CF82}"/>
              </a:ext>
            </a:extLst>
          </p:cNvPr>
          <p:cNvSpPr txBox="1"/>
          <p:nvPr/>
        </p:nvSpPr>
        <p:spPr>
          <a:xfrm>
            <a:off x="1364561" y="2253819"/>
            <a:ext cx="970161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1400" dirty="0"/>
              <a:t>* En el 1º casillero registre el diagnóstico que corresponda a la niña, niño y adolescente según los diagnósticos permitidos, 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8D370CA2-5ADF-3497-CABE-11909645C48C}"/>
              </a:ext>
            </a:extLst>
          </p:cNvPr>
          <p:cNvSpPr txBox="1"/>
          <p:nvPr/>
        </p:nvSpPr>
        <p:spPr>
          <a:xfrm>
            <a:off x="7193423" y="3429000"/>
            <a:ext cx="1534600" cy="46166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MX" sz="1200" dirty="0" err="1"/>
              <a:t>lab</a:t>
            </a:r>
            <a:r>
              <a:rPr lang="es-MX" sz="1200" dirty="0"/>
              <a:t> de la 1ra actividad registre “IE” </a:t>
            </a:r>
            <a:endParaRPr lang="es-PE" sz="1200" dirty="0"/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4839EDB2-5398-C053-C6A7-749C80B79F2E}"/>
              </a:ext>
            </a:extLst>
          </p:cNvPr>
          <p:cNvSpPr txBox="1"/>
          <p:nvPr/>
        </p:nvSpPr>
        <p:spPr>
          <a:xfrm>
            <a:off x="7383251" y="6196244"/>
            <a:ext cx="2221906" cy="46166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MX" sz="1200" dirty="0" err="1"/>
              <a:t>lab</a:t>
            </a:r>
            <a:r>
              <a:rPr lang="es-MX" sz="1200" dirty="0"/>
              <a:t> de la 2da actividad registre el número de sesión (1, 2, 3, …) </a:t>
            </a:r>
            <a:endParaRPr lang="es-PE" sz="1200" dirty="0"/>
          </a:p>
        </p:txBody>
      </p:sp>
      <p:cxnSp>
        <p:nvCxnSpPr>
          <p:cNvPr id="17" name="Conector recto de flecha 16">
            <a:extLst>
              <a:ext uri="{FF2B5EF4-FFF2-40B4-BE49-F238E27FC236}">
                <a16:creationId xmlns:a16="http://schemas.microsoft.com/office/drawing/2014/main" id="{D712B0E7-4053-4814-4735-8DB8A777CF68}"/>
              </a:ext>
            </a:extLst>
          </p:cNvPr>
          <p:cNvCxnSpPr>
            <a:cxnSpLocks/>
            <a:stCxn id="16" idx="0"/>
          </p:cNvCxnSpPr>
          <p:nvPr/>
        </p:nvCxnSpPr>
        <p:spPr>
          <a:xfrm flipV="1">
            <a:off x="8494204" y="5312626"/>
            <a:ext cx="1938074" cy="88361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ector recto de flecha 17">
            <a:extLst>
              <a:ext uri="{FF2B5EF4-FFF2-40B4-BE49-F238E27FC236}">
                <a16:creationId xmlns:a16="http://schemas.microsoft.com/office/drawing/2014/main" id="{49B9CB03-3F3A-20F1-A605-1B4DA828CA0A}"/>
              </a:ext>
            </a:extLst>
          </p:cNvPr>
          <p:cNvCxnSpPr>
            <a:cxnSpLocks/>
            <a:stCxn id="14" idx="2"/>
          </p:cNvCxnSpPr>
          <p:nvPr/>
        </p:nvCxnSpPr>
        <p:spPr>
          <a:xfrm>
            <a:off x="7960723" y="3890665"/>
            <a:ext cx="2471555" cy="99399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CuadroTexto 14">
            <a:extLst>
              <a:ext uri="{FF2B5EF4-FFF2-40B4-BE49-F238E27FC236}">
                <a16:creationId xmlns:a16="http://schemas.microsoft.com/office/drawing/2014/main" id="{F0F1508C-6B49-F715-FD67-4C549B60E5AD}"/>
              </a:ext>
            </a:extLst>
          </p:cNvPr>
          <p:cNvSpPr txBox="1"/>
          <p:nvPr/>
        </p:nvSpPr>
        <p:spPr>
          <a:xfrm>
            <a:off x="1245193" y="1150610"/>
            <a:ext cx="9701613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MX" sz="1400" dirty="0"/>
              <a:t>Es una actividad realizada por el profesional de psicología dirigida a los integrantes del grupo familiar de la niña, niño y adolescente identificado con riesgo de presentar problemas de salud mental con el objetivo de sensibilizar a sus miembros de la familia y promover el desarrollo de relaciones positivas en la familia a través del manejo de emociones y resolución de conflictos. </a:t>
            </a:r>
            <a:endParaRPr lang="es-PE" sz="1400" dirty="0"/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1B3D9020-A4BD-E402-EED8-4D6008C97522}"/>
              </a:ext>
            </a:extLst>
          </p:cNvPr>
          <p:cNvSpPr txBox="1"/>
          <p:nvPr/>
        </p:nvSpPr>
        <p:spPr>
          <a:xfrm>
            <a:off x="1364561" y="3397902"/>
            <a:ext cx="609742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1400" dirty="0"/>
              <a:t>* En el 2º casillero registre: Orientación familiar. </a:t>
            </a:r>
            <a:endParaRPr lang="es-PE" sz="1400" dirty="0"/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6B725173-8F25-69BD-0D65-D44A8DC953AD}"/>
              </a:ext>
            </a:extLst>
          </p:cNvPr>
          <p:cNvSpPr txBox="1"/>
          <p:nvPr/>
        </p:nvSpPr>
        <p:spPr>
          <a:xfrm>
            <a:off x="1930281" y="2747412"/>
            <a:ext cx="6429203" cy="30777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MX" sz="1400" dirty="0"/>
              <a:t>Por ejemplo: Problemas relacionados con la ruptura familiar por separación o divorcio. </a:t>
            </a:r>
            <a:endParaRPr lang="es-PE" sz="1400" dirty="0"/>
          </a:p>
        </p:txBody>
      </p:sp>
    </p:spTree>
    <p:extLst>
      <p:ext uri="{BB962C8B-B14F-4D97-AF65-F5344CB8AC3E}">
        <p14:creationId xmlns:p14="http://schemas.microsoft.com/office/powerpoint/2010/main" val="413803772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87171892-11F1-44AF-DEC0-FAB4641A5194}"/>
              </a:ext>
            </a:extLst>
          </p:cNvPr>
          <p:cNvSpPr txBox="1"/>
          <p:nvPr/>
        </p:nvSpPr>
        <p:spPr>
          <a:xfrm>
            <a:off x="406256" y="845938"/>
            <a:ext cx="3037699" cy="307777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PE" sz="1400" dirty="0"/>
              <a:t>c.1 Actividades con docentes (APP 144) 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B37940C8-5A56-EEBE-78ED-7C91026FBB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05" y="71314"/>
            <a:ext cx="2567031" cy="508575"/>
          </a:xfrm>
          <a:prstGeom prst="rect">
            <a:avLst/>
          </a:prstGeom>
        </p:spPr>
      </p:pic>
      <p:pic>
        <p:nvPicPr>
          <p:cNvPr id="7" name="Imagen 6" descr="LOGO GRJ 2023">
            <a:extLst>
              <a:ext uri="{FF2B5EF4-FFF2-40B4-BE49-F238E27FC236}">
                <a16:creationId xmlns:a16="http://schemas.microsoft.com/office/drawing/2014/main" id="{1DB3C198-D44E-C593-BE55-4F2D2861D40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8829" y="97411"/>
            <a:ext cx="1476915" cy="754736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7F793F60-DB6C-81E2-390A-E083C5DB304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4946" y="6160514"/>
            <a:ext cx="1884680" cy="600075"/>
          </a:xfrm>
          <a:prstGeom prst="rect">
            <a:avLst/>
          </a:prstGeom>
        </p:spPr>
      </p:pic>
      <p:pic>
        <p:nvPicPr>
          <p:cNvPr id="23" name="Imagen 22">
            <a:extLst>
              <a:ext uri="{FF2B5EF4-FFF2-40B4-BE49-F238E27FC236}">
                <a16:creationId xmlns:a16="http://schemas.microsoft.com/office/drawing/2014/main" id="{29CEE211-D360-B42C-1EBF-8701D93799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9471" y="2956377"/>
            <a:ext cx="9448278" cy="1352768"/>
          </a:xfrm>
          <a:prstGeom prst="rect">
            <a:avLst/>
          </a:prstGeom>
        </p:spPr>
      </p:pic>
      <p:sp>
        <p:nvSpPr>
          <p:cNvPr id="24" name="CuadroTexto 23">
            <a:extLst>
              <a:ext uri="{FF2B5EF4-FFF2-40B4-BE49-F238E27FC236}">
                <a16:creationId xmlns:a16="http://schemas.microsoft.com/office/drawing/2014/main" id="{B04B3A75-5DBF-7A07-F6B6-41215DF61124}"/>
              </a:ext>
            </a:extLst>
          </p:cNvPr>
          <p:cNvSpPr txBox="1"/>
          <p:nvPr/>
        </p:nvSpPr>
        <p:spPr>
          <a:xfrm>
            <a:off x="9525507" y="4973362"/>
            <a:ext cx="1807971" cy="46166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MX" sz="1200" dirty="0"/>
              <a:t>En el 2º casillero </a:t>
            </a:r>
            <a:r>
              <a:rPr lang="es-MX" sz="1200" dirty="0" err="1"/>
              <a:t>lab</a:t>
            </a:r>
            <a:r>
              <a:rPr lang="es-MX" sz="1200" dirty="0"/>
              <a:t> de la 2da actividad registre “IE”</a:t>
            </a:r>
            <a:endParaRPr lang="es-PE" sz="1200" dirty="0"/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F3647D9D-0BB6-535D-24B0-B18705B3CDFF}"/>
              </a:ext>
            </a:extLst>
          </p:cNvPr>
          <p:cNvSpPr txBox="1"/>
          <p:nvPr/>
        </p:nvSpPr>
        <p:spPr>
          <a:xfrm>
            <a:off x="3258944" y="4408448"/>
            <a:ext cx="2488071" cy="46166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MX" sz="1200" dirty="0"/>
              <a:t>Registre el número que corresponde al tema de la sesión educativa</a:t>
            </a:r>
            <a:endParaRPr lang="es-PE" sz="1200" dirty="0"/>
          </a:p>
        </p:txBody>
      </p:sp>
      <p:sp>
        <p:nvSpPr>
          <p:cNvPr id="27" name="CuadroTexto 26">
            <a:extLst>
              <a:ext uri="{FF2B5EF4-FFF2-40B4-BE49-F238E27FC236}">
                <a16:creationId xmlns:a16="http://schemas.microsoft.com/office/drawing/2014/main" id="{B8B8785F-F777-5CA5-6A33-08F0B2443725}"/>
              </a:ext>
            </a:extLst>
          </p:cNvPr>
          <p:cNvSpPr txBox="1"/>
          <p:nvPr/>
        </p:nvSpPr>
        <p:spPr>
          <a:xfrm>
            <a:off x="4288182" y="2159222"/>
            <a:ext cx="2371458" cy="46166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MX" sz="1200" dirty="0"/>
              <a:t>Registre el número de sesión del taller que se ha desarrollado</a:t>
            </a:r>
            <a:endParaRPr lang="es-PE" sz="1200" dirty="0"/>
          </a:p>
        </p:txBody>
      </p:sp>
      <p:sp>
        <p:nvSpPr>
          <p:cNvPr id="28" name="CuadroTexto 27">
            <a:extLst>
              <a:ext uri="{FF2B5EF4-FFF2-40B4-BE49-F238E27FC236}">
                <a16:creationId xmlns:a16="http://schemas.microsoft.com/office/drawing/2014/main" id="{62FC566A-4269-EB05-3F30-C3CD25AB7FF9}"/>
              </a:ext>
            </a:extLst>
          </p:cNvPr>
          <p:cNvSpPr txBox="1"/>
          <p:nvPr/>
        </p:nvSpPr>
        <p:spPr>
          <a:xfrm>
            <a:off x="8962020" y="2159222"/>
            <a:ext cx="2371458" cy="46166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MX" sz="1200" dirty="0"/>
              <a:t>Registre el número de </a:t>
            </a:r>
            <a:r>
              <a:rPr lang="es-PE" sz="1200" dirty="0"/>
              <a:t>docentes</a:t>
            </a:r>
            <a:r>
              <a:rPr lang="es-MX" sz="1200" dirty="0"/>
              <a:t> que han participado de la sesión. </a:t>
            </a:r>
            <a:endParaRPr lang="es-PE" sz="1200" dirty="0"/>
          </a:p>
        </p:txBody>
      </p:sp>
      <p:cxnSp>
        <p:nvCxnSpPr>
          <p:cNvPr id="29" name="Conector recto de flecha 28">
            <a:extLst>
              <a:ext uri="{FF2B5EF4-FFF2-40B4-BE49-F238E27FC236}">
                <a16:creationId xmlns:a16="http://schemas.microsoft.com/office/drawing/2014/main" id="{6E5A7BCF-71B0-3E40-E1D8-2A3ED8AAD04B}"/>
              </a:ext>
            </a:extLst>
          </p:cNvPr>
          <p:cNvCxnSpPr>
            <a:cxnSpLocks/>
            <a:stCxn id="25" idx="3"/>
          </p:cNvCxnSpPr>
          <p:nvPr/>
        </p:nvCxnSpPr>
        <p:spPr>
          <a:xfrm flipV="1">
            <a:off x="5747015" y="4138556"/>
            <a:ext cx="3153399" cy="50072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ector recto de flecha 29">
            <a:extLst>
              <a:ext uri="{FF2B5EF4-FFF2-40B4-BE49-F238E27FC236}">
                <a16:creationId xmlns:a16="http://schemas.microsoft.com/office/drawing/2014/main" id="{29307E35-90F0-A40A-FB55-45BBCFD46097}"/>
              </a:ext>
            </a:extLst>
          </p:cNvPr>
          <p:cNvCxnSpPr>
            <a:cxnSpLocks/>
          </p:cNvCxnSpPr>
          <p:nvPr/>
        </p:nvCxnSpPr>
        <p:spPr>
          <a:xfrm flipH="1" flipV="1">
            <a:off x="9117894" y="4121970"/>
            <a:ext cx="1223676" cy="82689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ector recto de flecha 30">
            <a:extLst>
              <a:ext uri="{FF2B5EF4-FFF2-40B4-BE49-F238E27FC236}">
                <a16:creationId xmlns:a16="http://schemas.microsoft.com/office/drawing/2014/main" id="{2148ED20-E2A2-E571-3F6C-ECE13329EF82}"/>
              </a:ext>
            </a:extLst>
          </p:cNvPr>
          <p:cNvCxnSpPr>
            <a:cxnSpLocks/>
            <a:stCxn id="27" idx="2"/>
          </p:cNvCxnSpPr>
          <p:nvPr/>
        </p:nvCxnSpPr>
        <p:spPr>
          <a:xfrm>
            <a:off x="5473911" y="2620887"/>
            <a:ext cx="3426503" cy="97779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ector recto de flecha 31">
            <a:extLst>
              <a:ext uri="{FF2B5EF4-FFF2-40B4-BE49-F238E27FC236}">
                <a16:creationId xmlns:a16="http://schemas.microsoft.com/office/drawing/2014/main" id="{3618988D-1476-E945-866E-F2DD6868CC98}"/>
              </a:ext>
            </a:extLst>
          </p:cNvPr>
          <p:cNvCxnSpPr>
            <a:cxnSpLocks/>
          </p:cNvCxnSpPr>
          <p:nvPr/>
        </p:nvCxnSpPr>
        <p:spPr>
          <a:xfrm flipH="1">
            <a:off x="9053115" y="2730105"/>
            <a:ext cx="941932" cy="94306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4" name="Imagen 33">
            <a:extLst>
              <a:ext uri="{FF2B5EF4-FFF2-40B4-BE49-F238E27FC236}">
                <a16:creationId xmlns:a16="http://schemas.microsoft.com/office/drawing/2014/main" id="{9A397B4E-F66D-A53F-43D9-6B6AD82DF38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97666" y="5323725"/>
            <a:ext cx="4210626" cy="1352768"/>
          </a:xfrm>
          <a:prstGeom prst="rect">
            <a:avLst/>
          </a:prstGeom>
        </p:spPr>
      </p:pic>
      <p:sp>
        <p:nvSpPr>
          <p:cNvPr id="36" name="CuadroTexto 35">
            <a:extLst>
              <a:ext uri="{FF2B5EF4-FFF2-40B4-BE49-F238E27FC236}">
                <a16:creationId xmlns:a16="http://schemas.microsoft.com/office/drawing/2014/main" id="{2470236E-8E2B-8B48-7695-A9F4E5136126}"/>
              </a:ext>
            </a:extLst>
          </p:cNvPr>
          <p:cNvSpPr txBox="1"/>
          <p:nvPr/>
        </p:nvSpPr>
        <p:spPr>
          <a:xfrm>
            <a:off x="652437" y="1351668"/>
            <a:ext cx="592673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1400" dirty="0"/>
              <a:t>• En el 1º casillero registre: Taller para instituciones educativas. </a:t>
            </a:r>
          </a:p>
          <a:p>
            <a:r>
              <a:rPr lang="es-MX" sz="1400" dirty="0"/>
              <a:t>• En el 2º casillero registre: Promoción del buen trato y salud mental. </a:t>
            </a:r>
            <a:endParaRPr lang="es-PE" sz="1400" dirty="0"/>
          </a:p>
        </p:txBody>
      </p:sp>
      <p:pic>
        <p:nvPicPr>
          <p:cNvPr id="38" name="Imagen 37">
            <a:extLst>
              <a:ext uri="{FF2B5EF4-FFF2-40B4-BE49-F238E27FC236}">
                <a16:creationId xmlns:a16="http://schemas.microsoft.com/office/drawing/2014/main" id="{14157570-FB5A-E6C9-EEAC-C33B181FE2D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59640" y="838268"/>
            <a:ext cx="3956306" cy="977794"/>
          </a:xfrm>
          <a:prstGeom prst="rect">
            <a:avLst/>
          </a:prstGeom>
        </p:spPr>
      </p:pic>
      <p:sp>
        <p:nvSpPr>
          <p:cNvPr id="40" name="CuadroTexto 39">
            <a:extLst>
              <a:ext uri="{FF2B5EF4-FFF2-40B4-BE49-F238E27FC236}">
                <a16:creationId xmlns:a16="http://schemas.microsoft.com/office/drawing/2014/main" id="{3CD83CA4-B838-861B-7FC0-5C74D5D260F1}"/>
              </a:ext>
            </a:extLst>
          </p:cNvPr>
          <p:cNvSpPr txBox="1"/>
          <p:nvPr/>
        </p:nvSpPr>
        <p:spPr>
          <a:xfrm>
            <a:off x="3020430" y="193800"/>
            <a:ext cx="6097464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MX" dirty="0"/>
              <a:t>C. INTERVENCIONES GRUPALES EN INSTITUCIONES EDUCATIVAS</a:t>
            </a:r>
            <a:endParaRPr lang="es-PE" dirty="0"/>
          </a:p>
        </p:txBody>
      </p:sp>
      <p:pic>
        <p:nvPicPr>
          <p:cNvPr id="19" name="Imagen 18">
            <a:extLst>
              <a:ext uri="{FF2B5EF4-FFF2-40B4-BE49-F238E27FC236}">
                <a16:creationId xmlns:a16="http://schemas.microsoft.com/office/drawing/2014/main" id="{E03FE49B-F001-889C-BDE2-D71CDB31AF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97" y="42875"/>
            <a:ext cx="2567031" cy="508575"/>
          </a:xfrm>
          <a:prstGeom prst="rect">
            <a:avLst/>
          </a:prstGeom>
        </p:spPr>
      </p:pic>
      <p:pic>
        <p:nvPicPr>
          <p:cNvPr id="20" name="Imagen 19" descr="LOGO GRJ 2023">
            <a:extLst>
              <a:ext uri="{FF2B5EF4-FFF2-40B4-BE49-F238E27FC236}">
                <a16:creationId xmlns:a16="http://schemas.microsoft.com/office/drawing/2014/main" id="{F842FC62-3CDA-6ED2-C47E-0E6D5B49626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5921" y="68972"/>
            <a:ext cx="1476915" cy="75473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8349924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E26826E0-23BD-4588-058B-ECDABF30ADB4}"/>
              </a:ext>
            </a:extLst>
          </p:cNvPr>
          <p:cNvSpPr txBox="1"/>
          <p:nvPr/>
        </p:nvSpPr>
        <p:spPr>
          <a:xfrm>
            <a:off x="872382" y="696004"/>
            <a:ext cx="3223900" cy="307777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MX" sz="1400" dirty="0"/>
              <a:t>c.2 Actividades con estudiantes (APP 145) </a:t>
            </a:r>
            <a:endParaRPr lang="es-PE" sz="1400" dirty="0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B330F8AE-419C-8A19-8235-F36027A8AFB1}"/>
              </a:ext>
            </a:extLst>
          </p:cNvPr>
          <p:cNvSpPr txBox="1"/>
          <p:nvPr/>
        </p:nvSpPr>
        <p:spPr>
          <a:xfrm>
            <a:off x="872382" y="1185555"/>
            <a:ext cx="537744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1400" dirty="0"/>
              <a:t>• En el 1º casillero registre: Taller para instituciones educativas. </a:t>
            </a:r>
          </a:p>
          <a:p>
            <a:r>
              <a:rPr lang="es-MX" sz="1400" dirty="0"/>
              <a:t>• En el 2º casillero registre: Promoción del buen trato y salud mental.</a:t>
            </a:r>
            <a:endParaRPr lang="es-PE" sz="1400" dirty="0"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188BB1E8-372E-35EB-BD10-05D03500B0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1520" y="2974809"/>
            <a:ext cx="9664402" cy="1072324"/>
          </a:xfrm>
          <a:prstGeom prst="rect">
            <a:avLst/>
          </a:prstGeom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6C263AB6-C276-EEFE-B6D3-E34BC04A6A7B}"/>
              </a:ext>
            </a:extLst>
          </p:cNvPr>
          <p:cNvSpPr txBox="1"/>
          <p:nvPr/>
        </p:nvSpPr>
        <p:spPr>
          <a:xfrm>
            <a:off x="9945317" y="4744762"/>
            <a:ext cx="1807971" cy="46166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MX" sz="1200" dirty="0"/>
              <a:t>En el 2º casillero </a:t>
            </a:r>
            <a:r>
              <a:rPr lang="es-MX" sz="1200" dirty="0" err="1"/>
              <a:t>lab</a:t>
            </a:r>
            <a:r>
              <a:rPr lang="es-MX" sz="1200" dirty="0"/>
              <a:t> de la 2da actividad registre “IE”</a:t>
            </a:r>
            <a:endParaRPr lang="es-PE" sz="1200" dirty="0"/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7C3BBC6C-ECE2-EC14-6C5B-927FD30E7B72}"/>
              </a:ext>
            </a:extLst>
          </p:cNvPr>
          <p:cNvSpPr txBox="1"/>
          <p:nvPr/>
        </p:nvSpPr>
        <p:spPr>
          <a:xfrm>
            <a:off x="3678754" y="4179848"/>
            <a:ext cx="2488071" cy="46166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MX" sz="1200" dirty="0"/>
              <a:t>Registre el número que corresponde al tema de la sesión educativa</a:t>
            </a:r>
            <a:endParaRPr lang="es-PE" sz="1200" dirty="0"/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id="{E5C367DF-91E4-B2F5-2498-2F9A7ABA49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37481" y="4774228"/>
            <a:ext cx="3734320" cy="1629002"/>
          </a:xfrm>
          <a:prstGeom prst="rect">
            <a:avLst/>
          </a:prstGeom>
        </p:spPr>
      </p:pic>
      <p:sp>
        <p:nvSpPr>
          <p:cNvPr id="17" name="CuadroTexto 16">
            <a:extLst>
              <a:ext uri="{FF2B5EF4-FFF2-40B4-BE49-F238E27FC236}">
                <a16:creationId xmlns:a16="http://schemas.microsoft.com/office/drawing/2014/main" id="{1FB89260-BC98-EBAA-E872-5A94B81083CD}"/>
              </a:ext>
            </a:extLst>
          </p:cNvPr>
          <p:cNvSpPr txBox="1"/>
          <p:nvPr/>
        </p:nvSpPr>
        <p:spPr>
          <a:xfrm>
            <a:off x="4707992" y="1930622"/>
            <a:ext cx="2371458" cy="46166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MX" sz="1200" dirty="0"/>
              <a:t>Registre el número de sesión del taller que se ha desarrollado</a:t>
            </a:r>
            <a:endParaRPr lang="es-PE" sz="1200" dirty="0"/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A3E1AE89-0940-F471-EA37-CB95C6A1D0BE}"/>
              </a:ext>
            </a:extLst>
          </p:cNvPr>
          <p:cNvSpPr txBox="1"/>
          <p:nvPr/>
        </p:nvSpPr>
        <p:spPr>
          <a:xfrm>
            <a:off x="9381830" y="1930622"/>
            <a:ext cx="2371458" cy="46166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MX" sz="1200" dirty="0"/>
              <a:t>Registre el número de estudiantes que han participado de la sesión. </a:t>
            </a:r>
            <a:endParaRPr lang="es-PE" sz="1200" dirty="0"/>
          </a:p>
        </p:txBody>
      </p:sp>
      <p:pic>
        <p:nvPicPr>
          <p:cNvPr id="20" name="Imagen 19">
            <a:extLst>
              <a:ext uri="{FF2B5EF4-FFF2-40B4-BE49-F238E27FC236}">
                <a16:creationId xmlns:a16="http://schemas.microsoft.com/office/drawing/2014/main" id="{85C73C2E-3D46-D697-8F49-CCA6754041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05" y="71314"/>
            <a:ext cx="2567031" cy="508575"/>
          </a:xfrm>
          <a:prstGeom prst="rect">
            <a:avLst/>
          </a:prstGeom>
        </p:spPr>
      </p:pic>
      <p:pic>
        <p:nvPicPr>
          <p:cNvPr id="21" name="Imagen 20" descr="LOGO GRJ 2023">
            <a:extLst>
              <a:ext uri="{FF2B5EF4-FFF2-40B4-BE49-F238E27FC236}">
                <a16:creationId xmlns:a16="http://schemas.microsoft.com/office/drawing/2014/main" id="{3607EE1B-54C0-5BBE-9228-1E342099735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8829" y="97411"/>
            <a:ext cx="1476915" cy="754736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Imagen 21">
            <a:extLst>
              <a:ext uri="{FF2B5EF4-FFF2-40B4-BE49-F238E27FC236}">
                <a16:creationId xmlns:a16="http://schemas.microsoft.com/office/drawing/2014/main" id="{F6EE89C8-0948-8EA2-471A-0564F06F22F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4946" y="6160514"/>
            <a:ext cx="1884680" cy="600075"/>
          </a:xfrm>
          <a:prstGeom prst="rect">
            <a:avLst/>
          </a:prstGeom>
        </p:spPr>
      </p:pic>
      <p:cxnSp>
        <p:nvCxnSpPr>
          <p:cNvPr id="23" name="Conector recto de flecha 22">
            <a:extLst>
              <a:ext uri="{FF2B5EF4-FFF2-40B4-BE49-F238E27FC236}">
                <a16:creationId xmlns:a16="http://schemas.microsoft.com/office/drawing/2014/main" id="{79ABE082-766D-491D-D016-75BC42852146}"/>
              </a:ext>
            </a:extLst>
          </p:cNvPr>
          <p:cNvCxnSpPr>
            <a:cxnSpLocks/>
            <a:stCxn id="13" idx="3"/>
          </p:cNvCxnSpPr>
          <p:nvPr/>
        </p:nvCxnSpPr>
        <p:spPr>
          <a:xfrm flipV="1">
            <a:off x="6166825" y="3909956"/>
            <a:ext cx="3153399" cy="50072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ector recto de flecha 23">
            <a:extLst>
              <a:ext uri="{FF2B5EF4-FFF2-40B4-BE49-F238E27FC236}">
                <a16:creationId xmlns:a16="http://schemas.microsoft.com/office/drawing/2014/main" id="{76561D5C-3546-0B3B-4C6C-8276179B907E}"/>
              </a:ext>
            </a:extLst>
          </p:cNvPr>
          <p:cNvCxnSpPr>
            <a:cxnSpLocks/>
            <a:stCxn id="11" idx="0"/>
          </p:cNvCxnSpPr>
          <p:nvPr/>
        </p:nvCxnSpPr>
        <p:spPr>
          <a:xfrm flipH="1" flipV="1">
            <a:off x="9625627" y="3917869"/>
            <a:ext cx="1223676" cy="82689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ector recto de flecha 26">
            <a:extLst>
              <a:ext uri="{FF2B5EF4-FFF2-40B4-BE49-F238E27FC236}">
                <a16:creationId xmlns:a16="http://schemas.microsoft.com/office/drawing/2014/main" id="{40D57D81-F1CB-28BB-6383-B3FB15402375}"/>
              </a:ext>
            </a:extLst>
          </p:cNvPr>
          <p:cNvCxnSpPr>
            <a:cxnSpLocks/>
            <a:stCxn id="17" idx="2"/>
          </p:cNvCxnSpPr>
          <p:nvPr/>
        </p:nvCxnSpPr>
        <p:spPr>
          <a:xfrm>
            <a:off x="5893721" y="2392287"/>
            <a:ext cx="3426503" cy="97779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ector recto de flecha 27">
            <a:extLst>
              <a:ext uri="{FF2B5EF4-FFF2-40B4-BE49-F238E27FC236}">
                <a16:creationId xmlns:a16="http://schemas.microsoft.com/office/drawing/2014/main" id="{C1574CB8-A89D-C6DB-FE39-0EE11315F916}"/>
              </a:ext>
            </a:extLst>
          </p:cNvPr>
          <p:cNvCxnSpPr>
            <a:cxnSpLocks/>
            <a:stCxn id="19" idx="2"/>
          </p:cNvCxnSpPr>
          <p:nvPr/>
        </p:nvCxnSpPr>
        <p:spPr>
          <a:xfrm flipH="1">
            <a:off x="9625627" y="2392287"/>
            <a:ext cx="941932" cy="94306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501276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7C8E335A-27B4-52EF-4DFD-153E14BC1257}"/>
              </a:ext>
            </a:extLst>
          </p:cNvPr>
          <p:cNvSpPr txBox="1"/>
          <p:nvPr/>
        </p:nvSpPr>
        <p:spPr>
          <a:xfrm>
            <a:off x="839457" y="672460"/>
            <a:ext cx="4655489" cy="307777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PE" sz="1400" dirty="0"/>
              <a:t>c.3. Actividades con padres de familia (APP146) 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7F1244D4-FD05-E1AA-3B63-83DF902DE4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69819" y="4323908"/>
            <a:ext cx="4308505" cy="2534092"/>
          </a:xfrm>
          <a:prstGeom prst="rect">
            <a:avLst/>
          </a:prstGeom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AE86EF58-27D3-3B3D-E284-27FC9A0F235F}"/>
              </a:ext>
            </a:extLst>
          </p:cNvPr>
          <p:cNvSpPr txBox="1"/>
          <p:nvPr/>
        </p:nvSpPr>
        <p:spPr>
          <a:xfrm>
            <a:off x="10180176" y="5241620"/>
            <a:ext cx="1442104" cy="64633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MX" sz="1200" dirty="0"/>
              <a:t>En el 2º casillero </a:t>
            </a:r>
            <a:r>
              <a:rPr lang="es-MX" sz="1200" dirty="0" err="1"/>
              <a:t>lab</a:t>
            </a:r>
            <a:r>
              <a:rPr lang="es-MX" sz="1200" dirty="0"/>
              <a:t> de la 2da actividad registre “IE” </a:t>
            </a:r>
            <a:endParaRPr lang="es-PE" sz="1200" dirty="0"/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77B36856-67F8-FB53-9451-8605D9C6EA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475" y="2229951"/>
            <a:ext cx="10306228" cy="1693609"/>
          </a:xfrm>
          <a:prstGeom prst="rect">
            <a:avLst/>
          </a:prstGeom>
        </p:spPr>
      </p:pic>
      <p:sp>
        <p:nvSpPr>
          <p:cNvPr id="15" name="CuadroTexto 14">
            <a:extLst>
              <a:ext uri="{FF2B5EF4-FFF2-40B4-BE49-F238E27FC236}">
                <a16:creationId xmlns:a16="http://schemas.microsoft.com/office/drawing/2014/main" id="{C6DAF74F-C5B4-5F61-7954-60BF04288105}"/>
              </a:ext>
            </a:extLst>
          </p:cNvPr>
          <p:cNvSpPr txBox="1"/>
          <p:nvPr/>
        </p:nvSpPr>
        <p:spPr>
          <a:xfrm>
            <a:off x="6733374" y="1096293"/>
            <a:ext cx="2318049" cy="64633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MX" sz="1200" dirty="0"/>
              <a:t>Número de sesión del taller que se ha desarrollado (1, 2, 3, 4 …, 11) </a:t>
            </a:r>
            <a:endParaRPr lang="es-PE" sz="1200" dirty="0"/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6741E5F6-6AF9-86B5-FBDE-E7C5C4D8A6A4}"/>
              </a:ext>
            </a:extLst>
          </p:cNvPr>
          <p:cNvSpPr txBox="1"/>
          <p:nvPr/>
        </p:nvSpPr>
        <p:spPr>
          <a:xfrm>
            <a:off x="9765706" y="1100224"/>
            <a:ext cx="1856574" cy="64633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MX" sz="1200" dirty="0"/>
              <a:t>Número de padres que han participado de la sesión.</a:t>
            </a:r>
            <a:endParaRPr lang="es-PE" sz="1200" dirty="0"/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B3BEDBC2-9221-5F41-82BB-09D4EE216A82}"/>
              </a:ext>
            </a:extLst>
          </p:cNvPr>
          <p:cNvSpPr txBox="1"/>
          <p:nvPr/>
        </p:nvSpPr>
        <p:spPr>
          <a:xfrm>
            <a:off x="4421736" y="3381649"/>
            <a:ext cx="1295400" cy="1015663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MX" sz="1200" dirty="0"/>
              <a:t>Número que corresponde al tema de la sesión educativa, según detalle: </a:t>
            </a:r>
            <a:endParaRPr lang="es-PE" sz="1200" dirty="0"/>
          </a:p>
        </p:txBody>
      </p:sp>
      <p:cxnSp>
        <p:nvCxnSpPr>
          <p:cNvPr id="21" name="Conector recto de flecha 20">
            <a:extLst>
              <a:ext uri="{FF2B5EF4-FFF2-40B4-BE49-F238E27FC236}">
                <a16:creationId xmlns:a16="http://schemas.microsoft.com/office/drawing/2014/main" id="{1B92D37C-B2E5-2457-F567-E664943325BA}"/>
              </a:ext>
            </a:extLst>
          </p:cNvPr>
          <p:cNvCxnSpPr>
            <a:cxnSpLocks/>
            <a:stCxn id="15" idx="2"/>
          </p:cNvCxnSpPr>
          <p:nvPr/>
        </p:nvCxnSpPr>
        <p:spPr>
          <a:xfrm>
            <a:off x="7892399" y="1742624"/>
            <a:ext cx="986681" cy="143641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ector recto de flecha 22">
            <a:extLst>
              <a:ext uri="{FF2B5EF4-FFF2-40B4-BE49-F238E27FC236}">
                <a16:creationId xmlns:a16="http://schemas.microsoft.com/office/drawing/2014/main" id="{260B30E2-F056-56C5-91F3-3FBC442373F9}"/>
              </a:ext>
            </a:extLst>
          </p:cNvPr>
          <p:cNvCxnSpPr>
            <a:cxnSpLocks/>
            <a:stCxn id="17" idx="2"/>
          </p:cNvCxnSpPr>
          <p:nvPr/>
        </p:nvCxnSpPr>
        <p:spPr>
          <a:xfrm flipH="1">
            <a:off x="9252249" y="1746555"/>
            <a:ext cx="1441744" cy="144728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ector recto de flecha 25">
            <a:extLst>
              <a:ext uri="{FF2B5EF4-FFF2-40B4-BE49-F238E27FC236}">
                <a16:creationId xmlns:a16="http://schemas.microsoft.com/office/drawing/2014/main" id="{1B947A26-DB6B-D315-5F8C-10FF6718E1F5}"/>
              </a:ext>
            </a:extLst>
          </p:cNvPr>
          <p:cNvCxnSpPr>
            <a:cxnSpLocks/>
          </p:cNvCxnSpPr>
          <p:nvPr/>
        </p:nvCxnSpPr>
        <p:spPr>
          <a:xfrm flipV="1">
            <a:off x="5717136" y="3734512"/>
            <a:ext cx="3153399" cy="33328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ector recto de flecha 28">
            <a:extLst>
              <a:ext uri="{FF2B5EF4-FFF2-40B4-BE49-F238E27FC236}">
                <a16:creationId xmlns:a16="http://schemas.microsoft.com/office/drawing/2014/main" id="{AD98996A-7636-63A5-67D7-4DC080726DD6}"/>
              </a:ext>
            </a:extLst>
          </p:cNvPr>
          <p:cNvCxnSpPr>
            <a:cxnSpLocks/>
            <a:stCxn id="11" idx="0"/>
          </p:cNvCxnSpPr>
          <p:nvPr/>
        </p:nvCxnSpPr>
        <p:spPr>
          <a:xfrm flipH="1" flipV="1">
            <a:off x="9250289" y="3794333"/>
            <a:ext cx="1650939" cy="144728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Imagen 35">
            <a:extLst>
              <a:ext uri="{FF2B5EF4-FFF2-40B4-BE49-F238E27FC236}">
                <a16:creationId xmlns:a16="http://schemas.microsoft.com/office/drawing/2014/main" id="{9D60C9E7-AC1D-12DA-ABF0-45F79C23FFC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05" y="71314"/>
            <a:ext cx="2567031" cy="508575"/>
          </a:xfrm>
          <a:prstGeom prst="rect">
            <a:avLst/>
          </a:prstGeom>
        </p:spPr>
      </p:pic>
      <p:pic>
        <p:nvPicPr>
          <p:cNvPr id="37" name="Imagen 36" descr="LOGO GRJ 2023">
            <a:extLst>
              <a:ext uri="{FF2B5EF4-FFF2-40B4-BE49-F238E27FC236}">
                <a16:creationId xmlns:a16="http://schemas.microsoft.com/office/drawing/2014/main" id="{31AE0C0B-E2BE-6284-BF61-755E15BA1BE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8829" y="97411"/>
            <a:ext cx="1476915" cy="754736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Imagen 37">
            <a:extLst>
              <a:ext uri="{FF2B5EF4-FFF2-40B4-BE49-F238E27FC236}">
                <a16:creationId xmlns:a16="http://schemas.microsoft.com/office/drawing/2014/main" id="{4F3E55D3-E0DC-F792-F57D-A92A948E1B5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4946" y="6160514"/>
            <a:ext cx="1884680" cy="600075"/>
          </a:xfrm>
          <a:prstGeom prst="rect">
            <a:avLst/>
          </a:prstGeom>
        </p:spPr>
      </p:pic>
      <p:sp>
        <p:nvSpPr>
          <p:cNvPr id="40" name="CuadroTexto 39">
            <a:extLst>
              <a:ext uri="{FF2B5EF4-FFF2-40B4-BE49-F238E27FC236}">
                <a16:creationId xmlns:a16="http://schemas.microsoft.com/office/drawing/2014/main" id="{74F2DD41-6C80-4D69-FEC4-E2B43B02E9F7}"/>
              </a:ext>
            </a:extLst>
          </p:cNvPr>
          <p:cNvSpPr txBox="1"/>
          <p:nvPr/>
        </p:nvSpPr>
        <p:spPr>
          <a:xfrm>
            <a:off x="708328" y="1201458"/>
            <a:ext cx="524336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1400" dirty="0"/>
              <a:t>• En el 1º casillero registre: Taller para instituciones educativas. </a:t>
            </a:r>
          </a:p>
          <a:p>
            <a:r>
              <a:rPr lang="es-MX" sz="1400" dirty="0"/>
              <a:t>• En el 2º casillero registre: Promoción del buen trato y salud mental. </a:t>
            </a:r>
            <a:endParaRPr lang="es-PE" sz="1400" dirty="0"/>
          </a:p>
        </p:txBody>
      </p:sp>
    </p:spTree>
    <p:extLst>
      <p:ext uri="{BB962C8B-B14F-4D97-AF65-F5344CB8AC3E}">
        <p14:creationId xmlns:p14="http://schemas.microsoft.com/office/powerpoint/2010/main" val="274989482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589DF929-4430-9CC8-D349-52B7681F02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05" y="71314"/>
            <a:ext cx="2567031" cy="508575"/>
          </a:xfrm>
          <a:prstGeom prst="rect">
            <a:avLst/>
          </a:prstGeom>
        </p:spPr>
      </p:pic>
      <p:pic>
        <p:nvPicPr>
          <p:cNvPr id="5" name="Imagen 4" descr="LOGO GRJ 2023">
            <a:extLst>
              <a:ext uri="{FF2B5EF4-FFF2-40B4-BE49-F238E27FC236}">
                <a16:creationId xmlns:a16="http://schemas.microsoft.com/office/drawing/2014/main" id="{84C46934-5593-662B-00CA-A781169AFC9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8829" y="97411"/>
            <a:ext cx="1476915" cy="75473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C2C7F83D-D9B9-BA88-202C-0AA4A67C82F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4946" y="6160514"/>
            <a:ext cx="1884680" cy="600075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DE5A407A-402E-89E8-2717-98794783E3F3}"/>
              </a:ext>
            </a:extLst>
          </p:cNvPr>
          <p:cNvSpPr txBox="1"/>
          <p:nvPr/>
        </p:nvSpPr>
        <p:spPr>
          <a:xfrm>
            <a:off x="3349304" y="134899"/>
            <a:ext cx="6094602" cy="64633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s-MX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POBLACIÓN CON PROBLEMAS PSICOSOCIALES QUE RECIBEN ATENCIÓN OPORTUNA Y DE CALIDAD</a:t>
            </a:r>
            <a:endParaRPr lang="es-PE" b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D7E0C0F8-EAAB-0FB9-F158-49DC666D403A}"/>
              </a:ext>
            </a:extLst>
          </p:cNvPr>
          <p:cNvSpPr/>
          <p:nvPr/>
        </p:nvSpPr>
        <p:spPr>
          <a:xfrm>
            <a:off x="8101518" y="960858"/>
            <a:ext cx="2684775" cy="25965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100" b="1" i="1" dirty="0"/>
              <a:t>PAQUETE MINIMO DE INTERVENCION</a:t>
            </a:r>
            <a:endParaRPr lang="es-PE" sz="1100" b="1" i="1" dirty="0"/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B6221429-7E97-E99E-DC08-4DE33E57C204}"/>
              </a:ext>
            </a:extLst>
          </p:cNvPr>
          <p:cNvSpPr/>
          <p:nvPr/>
        </p:nvSpPr>
        <p:spPr>
          <a:xfrm>
            <a:off x="2529674" y="1748341"/>
            <a:ext cx="3756478" cy="51580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MX" sz="1200" b="1" dirty="0"/>
              <a:t>TRATAMIENTO EN VIOLENCIA FAMILIAR EN PRIMER NIVEL DE ATENCION NO ESPECIALIZADO (5005189)</a:t>
            </a:r>
            <a:endParaRPr lang="es-PE" sz="1200" b="1" dirty="0"/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F0A22C39-FBED-DC9D-F88C-5435A8B16EBC}"/>
              </a:ext>
            </a:extLst>
          </p:cNvPr>
          <p:cNvSpPr/>
          <p:nvPr/>
        </p:nvSpPr>
        <p:spPr>
          <a:xfrm>
            <a:off x="2531069" y="3426704"/>
            <a:ext cx="3756479" cy="50857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MX" sz="1200" b="1" dirty="0"/>
              <a:t>TRATAMIENTO ESPECIALIZADO EN VIOLENCIA FAMILIAR (0070612)</a:t>
            </a:r>
            <a:endParaRPr lang="es-PE" sz="1200" b="1" dirty="0"/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7CB6A024-A44E-D270-17D5-69B5421B2169}"/>
              </a:ext>
            </a:extLst>
          </p:cNvPr>
          <p:cNvSpPr/>
          <p:nvPr/>
        </p:nvSpPr>
        <p:spPr>
          <a:xfrm>
            <a:off x="2531069" y="4995659"/>
            <a:ext cx="3756479" cy="50857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MX" sz="1200" b="1" dirty="0"/>
              <a:t>TRATAMIENTO ESPECIALIZADO DE PERSONAS AFECTADAS POR VIOLENCIA SEXUAL (0060613)</a:t>
            </a:r>
            <a:endParaRPr lang="es-PE" sz="1200" b="1" dirty="0"/>
          </a:p>
        </p:txBody>
      </p:sp>
      <p:sp>
        <p:nvSpPr>
          <p:cNvPr id="13" name="Rectángulo: esquinas redondeadas 12">
            <a:extLst>
              <a:ext uri="{FF2B5EF4-FFF2-40B4-BE49-F238E27FC236}">
                <a16:creationId xmlns:a16="http://schemas.microsoft.com/office/drawing/2014/main" id="{089CCAA3-7B09-74D6-0983-D979A416C963}"/>
              </a:ext>
            </a:extLst>
          </p:cNvPr>
          <p:cNvSpPr/>
          <p:nvPr/>
        </p:nvSpPr>
        <p:spPr>
          <a:xfrm>
            <a:off x="6950277" y="1358119"/>
            <a:ext cx="4723002" cy="1336611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PE" sz="1400" dirty="0"/>
              <a:t>02 consulta de salud mental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PE" sz="1400" dirty="0"/>
              <a:t>06 intervenciones individuales o 06 psicoterapias,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PE" sz="1400" dirty="0"/>
              <a:t>01 intervención familiar 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1400" dirty="0"/>
              <a:t>01 visita domiciliaria o 01 sesiones de movilización de redes de apoyo.</a:t>
            </a:r>
            <a:endParaRPr lang="es-PE" sz="1400" dirty="0"/>
          </a:p>
        </p:txBody>
      </p:sp>
      <p:sp>
        <p:nvSpPr>
          <p:cNvPr id="14" name="Rectángulo: esquinas redondeadas 13">
            <a:extLst>
              <a:ext uri="{FF2B5EF4-FFF2-40B4-BE49-F238E27FC236}">
                <a16:creationId xmlns:a16="http://schemas.microsoft.com/office/drawing/2014/main" id="{5FA17150-552F-7E8F-443F-E3D48A0CC0B9}"/>
              </a:ext>
            </a:extLst>
          </p:cNvPr>
          <p:cNvSpPr/>
          <p:nvPr/>
        </p:nvSpPr>
        <p:spPr>
          <a:xfrm>
            <a:off x="6950278" y="3010776"/>
            <a:ext cx="4723002" cy="1336611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PE" sz="1400" dirty="0"/>
              <a:t>02 consulta de salud mental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PE" sz="1400" dirty="0"/>
              <a:t>06 intervenciones individuales o 06 psicoterapias,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PE" sz="1400" dirty="0"/>
              <a:t>01 intervención familiar 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1400" dirty="0"/>
              <a:t>01 visita domiciliaria o 01 sesiones de movilización de redes de apoyo.</a:t>
            </a:r>
            <a:endParaRPr lang="es-PE" sz="1400" dirty="0"/>
          </a:p>
        </p:txBody>
      </p:sp>
      <p:sp>
        <p:nvSpPr>
          <p:cNvPr id="15" name="Rectángulo: esquinas redondeadas 14">
            <a:extLst>
              <a:ext uri="{FF2B5EF4-FFF2-40B4-BE49-F238E27FC236}">
                <a16:creationId xmlns:a16="http://schemas.microsoft.com/office/drawing/2014/main" id="{B9F631A0-9140-1861-5BB4-190D947E8E96}"/>
              </a:ext>
            </a:extLst>
          </p:cNvPr>
          <p:cNvSpPr/>
          <p:nvPr/>
        </p:nvSpPr>
        <p:spPr>
          <a:xfrm>
            <a:off x="6950278" y="4589047"/>
            <a:ext cx="4723002" cy="1336611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PE" sz="1400" dirty="0"/>
              <a:t>02 consulta de salud mental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PE" sz="1400" dirty="0"/>
              <a:t>06 intervenciones individuales o 06 psicoterapias,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PE" sz="1400" dirty="0"/>
              <a:t>01 intervención familiar 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1400" dirty="0"/>
              <a:t>01 visita domiciliaria o 01 sesiones de movilización de redes de apoyo.</a:t>
            </a:r>
            <a:endParaRPr lang="es-PE" sz="1400" dirty="0"/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C1C96B16-1248-2129-88F3-547014A27D0D}"/>
              </a:ext>
            </a:extLst>
          </p:cNvPr>
          <p:cNvSpPr txBox="1"/>
          <p:nvPr/>
        </p:nvSpPr>
        <p:spPr>
          <a:xfrm>
            <a:off x="3000461" y="2276263"/>
            <a:ext cx="30955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600" dirty="0"/>
              <a:t>(T740, T741, T742, T743, T748</a:t>
            </a:r>
            <a:r>
              <a:rPr lang="es-PE" sz="1600" dirty="0"/>
              <a:t>, T749, Y04, Y05, Y06, Y07 Y Y08)</a:t>
            </a:r>
            <a:endParaRPr lang="es-MX" sz="1600" dirty="0"/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BFAFA2F7-B22D-056B-E805-B61456367BEC}"/>
              </a:ext>
            </a:extLst>
          </p:cNvPr>
          <p:cNvSpPr txBox="1"/>
          <p:nvPr/>
        </p:nvSpPr>
        <p:spPr>
          <a:xfrm>
            <a:off x="2861539" y="3963321"/>
            <a:ext cx="30955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600" dirty="0"/>
              <a:t>(T740, T741, T743, T748</a:t>
            </a:r>
            <a:r>
              <a:rPr lang="es-PE" sz="1600" dirty="0"/>
              <a:t>, T749, Y04, Y05, Y06, Y07 Y Y08)</a:t>
            </a:r>
            <a:endParaRPr lang="es-MX" sz="1600" dirty="0"/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A6B2DC98-12D9-8A84-28FD-56D956335F66}"/>
              </a:ext>
            </a:extLst>
          </p:cNvPr>
          <p:cNvSpPr txBox="1"/>
          <p:nvPr/>
        </p:nvSpPr>
        <p:spPr>
          <a:xfrm>
            <a:off x="3059280" y="5504234"/>
            <a:ext cx="30955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600" dirty="0"/>
              <a:t>(t742 y</a:t>
            </a:r>
            <a:r>
              <a:rPr lang="es-PE" sz="1600" dirty="0"/>
              <a:t> Y05)</a:t>
            </a:r>
            <a:endParaRPr lang="es-MX" sz="1600" dirty="0"/>
          </a:p>
        </p:txBody>
      </p:sp>
      <p:sp>
        <p:nvSpPr>
          <p:cNvPr id="19" name="Flecha: a la derecha 18">
            <a:extLst>
              <a:ext uri="{FF2B5EF4-FFF2-40B4-BE49-F238E27FC236}">
                <a16:creationId xmlns:a16="http://schemas.microsoft.com/office/drawing/2014/main" id="{FF509E33-47AE-4D48-6792-8A37E9D2FE41}"/>
              </a:ext>
            </a:extLst>
          </p:cNvPr>
          <p:cNvSpPr/>
          <p:nvPr/>
        </p:nvSpPr>
        <p:spPr>
          <a:xfrm>
            <a:off x="6396604" y="1836585"/>
            <a:ext cx="444616" cy="31878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sz="1600"/>
          </a:p>
        </p:txBody>
      </p:sp>
      <p:sp>
        <p:nvSpPr>
          <p:cNvPr id="20" name="Flecha: a la derecha 19">
            <a:extLst>
              <a:ext uri="{FF2B5EF4-FFF2-40B4-BE49-F238E27FC236}">
                <a16:creationId xmlns:a16="http://schemas.microsoft.com/office/drawing/2014/main" id="{CA5EC1E5-426A-FEF8-7BCC-F4C924D1B5D8}"/>
              </a:ext>
            </a:extLst>
          </p:cNvPr>
          <p:cNvSpPr/>
          <p:nvPr/>
        </p:nvSpPr>
        <p:spPr>
          <a:xfrm>
            <a:off x="6396605" y="5080288"/>
            <a:ext cx="444616" cy="31878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sz="1600"/>
          </a:p>
        </p:txBody>
      </p:sp>
      <p:sp>
        <p:nvSpPr>
          <p:cNvPr id="21" name="Flecha: a la derecha 20">
            <a:extLst>
              <a:ext uri="{FF2B5EF4-FFF2-40B4-BE49-F238E27FC236}">
                <a16:creationId xmlns:a16="http://schemas.microsoft.com/office/drawing/2014/main" id="{FD0897FB-85F9-5F33-075C-1836660769A1}"/>
              </a:ext>
            </a:extLst>
          </p:cNvPr>
          <p:cNvSpPr/>
          <p:nvPr/>
        </p:nvSpPr>
        <p:spPr>
          <a:xfrm>
            <a:off x="6396605" y="3542902"/>
            <a:ext cx="444616" cy="31878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sz="1600"/>
          </a:p>
        </p:txBody>
      </p:sp>
      <p:sp>
        <p:nvSpPr>
          <p:cNvPr id="23" name="Rectángulo: esquinas redondeadas 22">
            <a:extLst>
              <a:ext uri="{FF2B5EF4-FFF2-40B4-BE49-F238E27FC236}">
                <a16:creationId xmlns:a16="http://schemas.microsoft.com/office/drawing/2014/main" id="{C6609CC2-EB63-F90D-0946-31D5CE528C10}"/>
              </a:ext>
            </a:extLst>
          </p:cNvPr>
          <p:cNvSpPr/>
          <p:nvPr/>
        </p:nvSpPr>
        <p:spPr>
          <a:xfrm>
            <a:off x="2153174" y="6353815"/>
            <a:ext cx="7885651" cy="33756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100" b="1" dirty="0"/>
              <a:t>*EN CASO DE LOS CENTROS DE SALUD COMUNITARIA SE INCLUYE LA EVALUACION INTEGRAL INTERDICIPLINARIA.</a:t>
            </a:r>
            <a:endParaRPr lang="es-PE" sz="1100" b="1" dirty="0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839182FA-BC18-1A95-6BA5-F2CBA56D505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Texturizer/>
                    </a14:imgEffect>
                  </a14:imgLayer>
                </a14:imgProps>
              </a:ext>
            </a:extLst>
          </a:blip>
          <a:srcRect l="2202" t="33013" r="75813" b="30325"/>
          <a:stretch/>
        </p:blipFill>
        <p:spPr>
          <a:xfrm>
            <a:off x="153142" y="2495350"/>
            <a:ext cx="2153073" cy="20195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2593670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589DF929-4430-9CC8-D349-52B7681F02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05" y="71314"/>
            <a:ext cx="2567031" cy="508575"/>
          </a:xfrm>
          <a:prstGeom prst="rect">
            <a:avLst/>
          </a:prstGeom>
        </p:spPr>
      </p:pic>
      <p:pic>
        <p:nvPicPr>
          <p:cNvPr id="5" name="Imagen 4" descr="LOGO GRJ 2023">
            <a:extLst>
              <a:ext uri="{FF2B5EF4-FFF2-40B4-BE49-F238E27FC236}">
                <a16:creationId xmlns:a16="http://schemas.microsoft.com/office/drawing/2014/main" id="{84C46934-5593-662B-00CA-A781169AFC9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8829" y="97411"/>
            <a:ext cx="1476915" cy="75473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C2C7F83D-D9B9-BA88-202C-0AA4A67C82F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4946" y="6160514"/>
            <a:ext cx="1884680" cy="600075"/>
          </a:xfrm>
          <a:prstGeom prst="rect">
            <a:avLst/>
          </a:prstGeom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D17DA665-C961-D9D7-C35A-B1CE4D7294CB}"/>
              </a:ext>
            </a:extLst>
          </p:cNvPr>
          <p:cNvSpPr/>
          <p:nvPr/>
        </p:nvSpPr>
        <p:spPr>
          <a:xfrm>
            <a:off x="3171038" y="323461"/>
            <a:ext cx="6291742" cy="67505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MX" sz="1600" b="1" i="0" dirty="0">
                <a:effectLst/>
                <a:latin typeface="Roboto" panose="02000000000000000000" pitchFamily="2" charset="0"/>
              </a:rPr>
              <a:t>POBLACIÓN CON PROBLEMAS PSICOSOCIALES QUE RECIBEN ATENCIÓN OPORTUNA Y DE CALIDAD</a:t>
            </a:r>
            <a:endParaRPr lang="es-PE" sz="1600" b="1" dirty="0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C480D6B3-1547-DBA5-0718-DE107A129F1A}"/>
              </a:ext>
            </a:extLst>
          </p:cNvPr>
          <p:cNvSpPr txBox="1"/>
          <p:nvPr/>
        </p:nvSpPr>
        <p:spPr>
          <a:xfrm>
            <a:off x="2710038" y="1906834"/>
            <a:ext cx="3682374" cy="83099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MX" sz="1600" b="1" i="0" dirty="0">
                <a:effectLst/>
                <a:latin typeface="Roboto" panose="02000000000000000000" pitchFamily="2" charset="0"/>
              </a:rPr>
              <a:t>Tratamiento de niños, niñas y adolescentes afectados por maltrato infantil (0060614)</a:t>
            </a:r>
            <a:endParaRPr lang="es-PE" sz="1600" b="1" dirty="0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B7BE8777-7D30-33A5-1E2A-2924FD19B50F}"/>
              </a:ext>
            </a:extLst>
          </p:cNvPr>
          <p:cNvSpPr txBox="1"/>
          <p:nvPr/>
        </p:nvSpPr>
        <p:spPr>
          <a:xfrm>
            <a:off x="2828334" y="2785174"/>
            <a:ext cx="344577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b="0" i="0" dirty="0">
                <a:effectLst/>
                <a:latin typeface="Roboto" panose="02000000000000000000" pitchFamily="2" charset="0"/>
              </a:rPr>
              <a:t>(T740, T741, T742, T743, T748, T749, YO4, YO5, Y06, Y07, Y08)</a:t>
            </a:r>
            <a:endParaRPr lang="es-PE" dirty="0"/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A11E407F-AA79-4ECB-B979-49B60240CBFB}"/>
              </a:ext>
            </a:extLst>
          </p:cNvPr>
          <p:cNvSpPr txBox="1"/>
          <p:nvPr/>
        </p:nvSpPr>
        <p:spPr>
          <a:xfrm>
            <a:off x="2710037" y="3852821"/>
            <a:ext cx="3682373" cy="83099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MX" sz="1600" b="1" i="0" dirty="0">
                <a:effectLst/>
                <a:latin typeface="Roboto" panose="02000000000000000000" pitchFamily="2" charset="0"/>
              </a:rPr>
              <a:t>Tratamiento especializado niños, niñas y adolescentes afectados por violencia sexual (0070615)</a:t>
            </a:r>
            <a:endParaRPr lang="es-PE" sz="1600" b="1" dirty="0"/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35948E90-CE46-DABE-4023-FA4DA04CEA1B}"/>
              </a:ext>
            </a:extLst>
          </p:cNvPr>
          <p:cNvSpPr txBox="1"/>
          <p:nvPr/>
        </p:nvSpPr>
        <p:spPr>
          <a:xfrm>
            <a:off x="3662495" y="4768923"/>
            <a:ext cx="148275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PE" b="0" i="0" dirty="0">
                <a:effectLst/>
                <a:latin typeface="Roboto" panose="02000000000000000000" pitchFamily="2" charset="0"/>
              </a:rPr>
              <a:t>(T742 y Y05)</a:t>
            </a:r>
            <a:endParaRPr lang="es-PE" dirty="0"/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FC60CA7A-404C-8832-1E42-2CB66CBCA656}"/>
              </a:ext>
            </a:extLst>
          </p:cNvPr>
          <p:cNvSpPr txBox="1"/>
          <p:nvPr/>
        </p:nvSpPr>
        <p:spPr>
          <a:xfrm>
            <a:off x="7197754" y="1605165"/>
            <a:ext cx="4127311" cy="175432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b="0" i="0" dirty="0">
                <a:effectLst/>
                <a:latin typeface="Roboto" panose="02000000000000000000" pitchFamily="2" charset="0"/>
              </a:rPr>
              <a:t>02 consultas de salud mental,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b="0" i="0" dirty="0">
                <a:effectLst/>
                <a:latin typeface="Roboto" panose="02000000000000000000" pitchFamily="2" charset="0"/>
              </a:rPr>
              <a:t>06 intervenciones individuales o 06 psicoterapias,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b="0" i="0" dirty="0">
                <a:effectLst/>
                <a:latin typeface="Roboto" panose="02000000000000000000" pitchFamily="2" charset="0"/>
              </a:rPr>
              <a:t>03 intervención familiar y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b="0" i="0" dirty="0">
                <a:effectLst/>
                <a:latin typeface="Roboto" panose="02000000000000000000" pitchFamily="2" charset="0"/>
              </a:rPr>
              <a:t>01 visita domiciliaria o 01 sesión de movilización de redes de apoyo.</a:t>
            </a:r>
            <a:endParaRPr lang="es-PE" dirty="0"/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C7D6C700-3E5E-0064-6884-55AEBF5B285C}"/>
              </a:ext>
            </a:extLst>
          </p:cNvPr>
          <p:cNvSpPr txBox="1"/>
          <p:nvPr/>
        </p:nvSpPr>
        <p:spPr>
          <a:xfrm>
            <a:off x="7197754" y="3653169"/>
            <a:ext cx="4127311" cy="175432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b="0" i="0" dirty="0">
                <a:effectLst/>
                <a:latin typeface="Roboto" panose="02000000000000000000" pitchFamily="2" charset="0"/>
              </a:rPr>
              <a:t>02 consultas de salud mental,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b="0" i="0" dirty="0">
                <a:effectLst/>
                <a:latin typeface="Roboto" panose="02000000000000000000" pitchFamily="2" charset="0"/>
              </a:rPr>
              <a:t>06 intervenciones individuales o 06 psicoterapias,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b="0" i="0" dirty="0">
                <a:effectLst/>
                <a:latin typeface="Roboto" panose="02000000000000000000" pitchFamily="2" charset="0"/>
              </a:rPr>
              <a:t>03 intervención familiar y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b="0" i="0" dirty="0">
                <a:effectLst/>
                <a:latin typeface="Roboto" panose="02000000000000000000" pitchFamily="2" charset="0"/>
              </a:rPr>
              <a:t>01 visita domiciliaria o 01 sesión de movilización de redes de apoyo.</a:t>
            </a:r>
            <a:endParaRPr lang="es-PE" dirty="0"/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66777C3F-A7E6-156D-6369-85D70AD8061E}"/>
              </a:ext>
            </a:extLst>
          </p:cNvPr>
          <p:cNvSpPr txBox="1"/>
          <p:nvPr/>
        </p:nvSpPr>
        <p:spPr>
          <a:xfrm>
            <a:off x="1351020" y="5888208"/>
            <a:ext cx="8711220" cy="646331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s-MX" b="1" i="0" dirty="0">
                <a:effectLst/>
                <a:latin typeface="Roboto" panose="02000000000000000000" pitchFamily="2" charset="0"/>
              </a:rPr>
              <a:t>*En caso de los centros de salud mental </a:t>
            </a:r>
            <a:r>
              <a:rPr lang="es-MX" b="1" dirty="0">
                <a:latin typeface="Roboto" panose="02000000000000000000" pitchFamily="2" charset="0"/>
              </a:rPr>
              <a:t>C</a:t>
            </a:r>
            <a:r>
              <a:rPr lang="es-MX" b="1" i="0" dirty="0">
                <a:effectLst/>
                <a:latin typeface="Roboto" panose="02000000000000000000" pitchFamily="2" charset="0"/>
              </a:rPr>
              <a:t>omunitaria se incluye la evaluación integral inter disciplinaria</a:t>
            </a:r>
            <a:endParaRPr lang="es-PE" b="1" dirty="0"/>
          </a:p>
        </p:txBody>
      </p:sp>
      <p:sp>
        <p:nvSpPr>
          <p:cNvPr id="21" name="Flecha: a la derecha 20">
            <a:extLst>
              <a:ext uri="{FF2B5EF4-FFF2-40B4-BE49-F238E27FC236}">
                <a16:creationId xmlns:a16="http://schemas.microsoft.com/office/drawing/2014/main" id="{C6993910-A79D-D8D0-8BA3-5A17850BB011}"/>
              </a:ext>
            </a:extLst>
          </p:cNvPr>
          <p:cNvSpPr/>
          <p:nvPr/>
        </p:nvSpPr>
        <p:spPr>
          <a:xfrm>
            <a:off x="6530828" y="2163546"/>
            <a:ext cx="528508" cy="31878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22" name="Flecha: a la derecha 21">
            <a:extLst>
              <a:ext uri="{FF2B5EF4-FFF2-40B4-BE49-F238E27FC236}">
                <a16:creationId xmlns:a16="http://schemas.microsoft.com/office/drawing/2014/main" id="{2AD2C7F5-B323-D429-6D92-186D62F8F46C}"/>
              </a:ext>
            </a:extLst>
          </p:cNvPr>
          <p:cNvSpPr/>
          <p:nvPr/>
        </p:nvSpPr>
        <p:spPr>
          <a:xfrm>
            <a:off x="6530828" y="4194528"/>
            <a:ext cx="528508" cy="31878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C6FD2390-DE48-DCFB-8122-53DBEA956FA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3027" t="22886" r="67592" b="25015"/>
          <a:stretch/>
        </p:blipFill>
        <p:spPr>
          <a:xfrm>
            <a:off x="110905" y="1979835"/>
            <a:ext cx="2539984" cy="2533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28416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DD25E0FE-5584-9156-D6DD-71940E3E4DBF}"/>
              </a:ext>
            </a:extLst>
          </p:cNvPr>
          <p:cNvSpPr/>
          <p:nvPr/>
        </p:nvSpPr>
        <p:spPr>
          <a:xfrm>
            <a:off x="4164808" y="170468"/>
            <a:ext cx="4211273" cy="51525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b="1" dirty="0"/>
              <a:t>CONSIDERACIONES</a:t>
            </a:r>
            <a:r>
              <a:rPr lang="es-MX" dirty="0"/>
              <a:t> </a:t>
            </a:r>
            <a:r>
              <a:rPr lang="es-MX" b="1" dirty="0"/>
              <a:t>GENERALES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47D3E900-15A1-2AD7-116C-6F26BE9D67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49488" y="987509"/>
            <a:ext cx="3940604" cy="1844349"/>
          </a:xfrm>
          <a:prstGeom prst="rect">
            <a:avLst/>
          </a:prstGeom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ED8E4C0E-9D27-A80F-2483-04E2C384CF24}"/>
              </a:ext>
            </a:extLst>
          </p:cNvPr>
          <p:cNvSpPr txBox="1"/>
          <p:nvPr/>
        </p:nvSpPr>
        <p:spPr>
          <a:xfrm>
            <a:off x="67505" y="869791"/>
            <a:ext cx="385994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dirty="0"/>
              <a:t>Registro de la condición de la persona: </a:t>
            </a:r>
            <a:endParaRPr lang="es-PE" dirty="0"/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id="{54A5A633-C713-55EC-DFEB-3FAEB685F2BD}"/>
              </a:ext>
            </a:extLst>
          </p:cNvPr>
          <p:cNvSpPr/>
          <p:nvPr/>
        </p:nvSpPr>
        <p:spPr>
          <a:xfrm>
            <a:off x="416095" y="1307053"/>
            <a:ext cx="5964965" cy="1086459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MX" sz="1600" i="1" dirty="0">
                <a:solidFill>
                  <a:schemeClr val="dk1"/>
                </a:solidFill>
              </a:rPr>
              <a:t>En caso, el usuario (a) presenta una de estas condiciones, se registrara en el 1er valor </a:t>
            </a:r>
            <a:r>
              <a:rPr lang="es-MX" sz="1600" i="1" dirty="0" err="1">
                <a:solidFill>
                  <a:schemeClr val="dk1"/>
                </a:solidFill>
              </a:rPr>
              <a:t>lab</a:t>
            </a:r>
            <a:r>
              <a:rPr lang="es-MX" sz="1600" i="1" dirty="0">
                <a:solidFill>
                  <a:schemeClr val="dk1"/>
                </a:solidFill>
              </a:rPr>
              <a:t> del diagnostico </a:t>
            </a:r>
            <a:r>
              <a:rPr lang="es-MX" sz="1600" b="1" i="1" dirty="0">
                <a:solidFill>
                  <a:schemeClr val="dk1"/>
                </a:solidFill>
              </a:rPr>
              <a:t>*definitivo*  mas no en los </a:t>
            </a:r>
            <a:r>
              <a:rPr lang="es-MX" sz="1600" b="1" i="1" dirty="0" err="1">
                <a:solidFill>
                  <a:schemeClr val="dk1"/>
                </a:solidFill>
              </a:rPr>
              <a:t>diagnosticos</a:t>
            </a:r>
            <a:r>
              <a:rPr lang="es-MX" sz="1600" b="1" i="1" dirty="0">
                <a:solidFill>
                  <a:schemeClr val="dk1"/>
                </a:solidFill>
              </a:rPr>
              <a:t> presuntivos o repetitivos.</a:t>
            </a:r>
            <a:endParaRPr lang="es-PE" sz="1600" i="1" dirty="0">
              <a:solidFill>
                <a:schemeClr val="dk1"/>
              </a:solidFill>
            </a:endParaRPr>
          </a:p>
        </p:txBody>
      </p:sp>
      <p:sp>
        <p:nvSpPr>
          <p:cNvPr id="15" name="Flecha: a la derecha 14">
            <a:extLst>
              <a:ext uri="{FF2B5EF4-FFF2-40B4-BE49-F238E27FC236}">
                <a16:creationId xmlns:a16="http://schemas.microsoft.com/office/drawing/2014/main" id="{138BB34D-C291-AE63-84BC-C9905E839E94}"/>
              </a:ext>
            </a:extLst>
          </p:cNvPr>
          <p:cNvSpPr/>
          <p:nvPr/>
        </p:nvSpPr>
        <p:spPr>
          <a:xfrm>
            <a:off x="6450385" y="1726223"/>
            <a:ext cx="299103" cy="27346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pic>
        <p:nvPicPr>
          <p:cNvPr id="21" name="Imagen 20">
            <a:extLst>
              <a:ext uri="{FF2B5EF4-FFF2-40B4-BE49-F238E27FC236}">
                <a16:creationId xmlns:a16="http://schemas.microsoft.com/office/drawing/2014/main" id="{827EBB08-4A71-59E8-14CE-A57C44E609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945318"/>
            <a:ext cx="12192000" cy="2192297"/>
          </a:xfrm>
          <a:prstGeom prst="rect">
            <a:avLst/>
          </a:prstGeom>
        </p:spPr>
      </p:pic>
      <p:sp>
        <p:nvSpPr>
          <p:cNvPr id="22" name="Rectángulo 21">
            <a:extLst>
              <a:ext uri="{FF2B5EF4-FFF2-40B4-BE49-F238E27FC236}">
                <a16:creationId xmlns:a16="http://schemas.microsoft.com/office/drawing/2014/main" id="{1025D4BE-BE20-A46F-2896-4FFD7B8507DB}"/>
              </a:ext>
            </a:extLst>
          </p:cNvPr>
          <p:cNvSpPr/>
          <p:nvPr/>
        </p:nvSpPr>
        <p:spPr>
          <a:xfrm>
            <a:off x="9844756" y="4025070"/>
            <a:ext cx="247828" cy="31971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MX" dirty="0">
                <a:solidFill>
                  <a:srgbClr val="FF0000"/>
                </a:solidFill>
              </a:rPr>
              <a:t>x</a:t>
            </a:r>
            <a:endParaRPr lang="es-PE" dirty="0">
              <a:solidFill>
                <a:srgbClr val="FF0000"/>
              </a:solidFill>
            </a:endParaRPr>
          </a:p>
        </p:txBody>
      </p:sp>
      <p:sp>
        <p:nvSpPr>
          <p:cNvPr id="23" name="Flecha: hacia abajo 22">
            <a:extLst>
              <a:ext uri="{FF2B5EF4-FFF2-40B4-BE49-F238E27FC236}">
                <a16:creationId xmlns:a16="http://schemas.microsoft.com/office/drawing/2014/main" id="{FCFCB0D2-549C-7DEC-0F87-49EF772227A5}"/>
              </a:ext>
            </a:extLst>
          </p:cNvPr>
          <p:cNvSpPr/>
          <p:nvPr/>
        </p:nvSpPr>
        <p:spPr>
          <a:xfrm>
            <a:off x="10418829" y="2558342"/>
            <a:ext cx="189862" cy="140657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24" name="Elipse 23">
            <a:extLst>
              <a:ext uri="{FF2B5EF4-FFF2-40B4-BE49-F238E27FC236}">
                <a16:creationId xmlns:a16="http://schemas.microsoft.com/office/drawing/2014/main" id="{2AB7816D-1627-B3BA-1923-D7D12A269C99}"/>
              </a:ext>
            </a:extLst>
          </p:cNvPr>
          <p:cNvSpPr/>
          <p:nvPr/>
        </p:nvSpPr>
        <p:spPr>
          <a:xfrm>
            <a:off x="552827" y="4716448"/>
            <a:ext cx="1312491" cy="42949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25" name="Elipse 24">
            <a:extLst>
              <a:ext uri="{FF2B5EF4-FFF2-40B4-BE49-F238E27FC236}">
                <a16:creationId xmlns:a16="http://schemas.microsoft.com/office/drawing/2014/main" id="{5D50C808-FD36-61FA-A86E-FCBDC9363266}"/>
              </a:ext>
            </a:extLst>
          </p:cNvPr>
          <p:cNvSpPr/>
          <p:nvPr/>
        </p:nvSpPr>
        <p:spPr>
          <a:xfrm>
            <a:off x="7954072" y="3690679"/>
            <a:ext cx="1312491" cy="42949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26" name="Rectángulo 25">
            <a:extLst>
              <a:ext uri="{FF2B5EF4-FFF2-40B4-BE49-F238E27FC236}">
                <a16:creationId xmlns:a16="http://schemas.microsoft.com/office/drawing/2014/main" id="{EB0E729E-8036-1C6E-F0AE-DA9F84A61DA1}"/>
              </a:ext>
            </a:extLst>
          </p:cNvPr>
          <p:cNvSpPr/>
          <p:nvPr/>
        </p:nvSpPr>
        <p:spPr>
          <a:xfrm>
            <a:off x="11196572" y="1726223"/>
            <a:ext cx="437689" cy="461393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/>
              <a:t>G</a:t>
            </a:r>
            <a:endParaRPr lang="es-PE" dirty="0"/>
          </a:p>
        </p:txBody>
      </p:sp>
      <p:sp>
        <p:nvSpPr>
          <p:cNvPr id="16" name="Rectángulo: esquinas redondeadas 15">
            <a:extLst>
              <a:ext uri="{FF2B5EF4-FFF2-40B4-BE49-F238E27FC236}">
                <a16:creationId xmlns:a16="http://schemas.microsoft.com/office/drawing/2014/main" id="{0FE0A53D-08A8-E5E5-9F4C-D0E7478E087A}"/>
              </a:ext>
            </a:extLst>
          </p:cNvPr>
          <p:cNvSpPr/>
          <p:nvPr/>
        </p:nvSpPr>
        <p:spPr>
          <a:xfrm>
            <a:off x="1777681" y="5550947"/>
            <a:ext cx="8237989" cy="376144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MX" sz="1600" i="1" dirty="0"/>
              <a:t>*SI LA USUARIA/O ES VICTIMA DE VIOLENCIA POLITICA (RUV) SE ADICIONARA EL CODIGO Z654*</a:t>
            </a:r>
            <a:endParaRPr lang="es-PE" sz="1600" i="1" dirty="0"/>
          </a:p>
        </p:txBody>
      </p:sp>
      <p:sp>
        <p:nvSpPr>
          <p:cNvPr id="17" name="Rectángulo: esquinas redondeadas 16">
            <a:extLst>
              <a:ext uri="{FF2B5EF4-FFF2-40B4-BE49-F238E27FC236}">
                <a16:creationId xmlns:a16="http://schemas.microsoft.com/office/drawing/2014/main" id="{A43A81EB-4B56-F6A3-B305-F1624B12786E}"/>
              </a:ext>
            </a:extLst>
          </p:cNvPr>
          <p:cNvSpPr/>
          <p:nvPr/>
        </p:nvSpPr>
        <p:spPr>
          <a:xfrm>
            <a:off x="1777680" y="6085996"/>
            <a:ext cx="8237989" cy="376144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MX" sz="1600" i="1" dirty="0"/>
              <a:t>En el caso de las gestantes/puérperas se registra la palabra gestante o puérpera.</a:t>
            </a:r>
            <a:endParaRPr lang="es-PE" sz="1600" i="1" dirty="0"/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7A68DDD1-099A-1445-D2B4-F6ADF0F5FD78}"/>
              </a:ext>
            </a:extLst>
          </p:cNvPr>
          <p:cNvSpPr/>
          <p:nvPr/>
        </p:nvSpPr>
        <p:spPr>
          <a:xfrm>
            <a:off x="173080" y="5712427"/>
            <a:ext cx="1403190" cy="53504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/>
              <a:t>Además:</a:t>
            </a:r>
            <a:endParaRPr lang="es-PE" dirty="0"/>
          </a:p>
        </p:txBody>
      </p:sp>
      <p:pic>
        <p:nvPicPr>
          <p:cNvPr id="20" name="Imagen 19">
            <a:extLst>
              <a:ext uri="{FF2B5EF4-FFF2-40B4-BE49-F238E27FC236}">
                <a16:creationId xmlns:a16="http://schemas.microsoft.com/office/drawing/2014/main" id="{7AF13482-1C33-230A-5EDB-BDF07258F9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05" y="71314"/>
            <a:ext cx="2567031" cy="508575"/>
          </a:xfrm>
          <a:prstGeom prst="rect">
            <a:avLst/>
          </a:prstGeom>
        </p:spPr>
      </p:pic>
      <p:pic>
        <p:nvPicPr>
          <p:cNvPr id="27" name="Imagen 26" descr="LOGO GRJ 2023">
            <a:extLst>
              <a:ext uri="{FF2B5EF4-FFF2-40B4-BE49-F238E27FC236}">
                <a16:creationId xmlns:a16="http://schemas.microsoft.com/office/drawing/2014/main" id="{98B8B779-D7D0-7A44-44CB-ECD29BF8FDC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8829" y="97411"/>
            <a:ext cx="1476915" cy="754736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Imagen 27">
            <a:extLst>
              <a:ext uri="{FF2B5EF4-FFF2-40B4-BE49-F238E27FC236}">
                <a16:creationId xmlns:a16="http://schemas.microsoft.com/office/drawing/2014/main" id="{24F841AD-D7EC-975D-8BE7-E8818648ADE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4946" y="6160514"/>
            <a:ext cx="1884680" cy="600075"/>
          </a:xfrm>
          <a:prstGeom prst="rect">
            <a:avLst/>
          </a:prstGeom>
        </p:spPr>
      </p:pic>
      <p:sp>
        <p:nvSpPr>
          <p:cNvPr id="19" name="Rectángulo 18">
            <a:extLst>
              <a:ext uri="{FF2B5EF4-FFF2-40B4-BE49-F238E27FC236}">
                <a16:creationId xmlns:a16="http://schemas.microsoft.com/office/drawing/2014/main" id="{1EBD70D0-0583-F432-35BB-7ACF35F51594}"/>
              </a:ext>
            </a:extLst>
          </p:cNvPr>
          <p:cNvSpPr/>
          <p:nvPr/>
        </p:nvSpPr>
        <p:spPr>
          <a:xfrm>
            <a:off x="10294848" y="4033058"/>
            <a:ext cx="356288" cy="34572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/>
              <a:t>G</a:t>
            </a:r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144240008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589DF929-4430-9CC8-D349-52B7681F02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05" y="71314"/>
            <a:ext cx="2567031" cy="508575"/>
          </a:xfrm>
          <a:prstGeom prst="rect">
            <a:avLst/>
          </a:prstGeom>
        </p:spPr>
      </p:pic>
      <p:pic>
        <p:nvPicPr>
          <p:cNvPr id="5" name="Imagen 4" descr="LOGO GRJ 2023">
            <a:extLst>
              <a:ext uri="{FF2B5EF4-FFF2-40B4-BE49-F238E27FC236}">
                <a16:creationId xmlns:a16="http://schemas.microsoft.com/office/drawing/2014/main" id="{84C46934-5593-662B-00CA-A781169AFC9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8829" y="97411"/>
            <a:ext cx="1476915" cy="75473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C2C7F83D-D9B9-BA88-202C-0AA4A67C82F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4946" y="6160514"/>
            <a:ext cx="1884680" cy="600075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621E8DF3-F3B0-68AC-4945-40A4D666EAB0}"/>
              </a:ext>
            </a:extLst>
          </p:cNvPr>
          <p:cNvSpPr txBox="1"/>
          <p:nvPr/>
        </p:nvSpPr>
        <p:spPr>
          <a:xfrm>
            <a:off x="3121575" y="278580"/>
            <a:ext cx="6094602" cy="584775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s-MX" sz="1600" b="1" i="0" dirty="0">
                <a:solidFill>
                  <a:schemeClr val="tx1"/>
                </a:solidFill>
                <a:effectLst/>
                <a:latin typeface="Roboto" panose="02000000000000000000" pitchFamily="2" charset="0"/>
              </a:rPr>
              <a:t>POBLACIÓN CON PROBLEMAS PSICOSOCIALES QUE RECIBEN ATENCIÓN OPORTUNA Y DE CALIDAD</a:t>
            </a:r>
            <a:endParaRPr lang="es-PE" sz="1600" b="1" dirty="0">
              <a:solidFill>
                <a:schemeClr val="tx1"/>
              </a:solidFill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DD58157A-5442-F87B-BACC-2184D1F2F71F}"/>
              </a:ext>
            </a:extLst>
          </p:cNvPr>
          <p:cNvSpPr txBox="1"/>
          <p:nvPr/>
        </p:nvSpPr>
        <p:spPr>
          <a:xfrm>
            <a:off x="7061433" y="1199675"/>
            <a:ext cx="3462556" cy="36933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PE" b="1" i="1" dirty="0">
                <a:solidFill>
                  <a:srgbClr val="FF0000"/>
                </a:solidFill>
                <a:effectLst/>
                <a:latin typeface="Roboto" panose="02000000000000000000" pitchFamily="2" charset="0"/>
              </a:rPr>
              <a:t>Paquete mínimo de intervención</a:t>
            </a:r>
            <a:endParaRPr lang="es-PE" b="1" i="1" dirty="0">
              <a:solidFill>
                <a:srgbClr val="FF0000"/>
              </a:solidFill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C7BE1884-7E41-FEE6-9D56-BAB5E2DF6D80}"/>
              </a:ext>
            </a:extLst>
          </p:cNvPr>
          <p:cNvSpPr txBox="1"/>
          <p:nvPr/>
        </p:nvSpPr>
        <p:spPr>
          <a:xfrm>
            <a:off x="820022" y="1887916"/>
            <a:ext cx="4523763" cy="523220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s-MX" sz="1400" b="1" i="0" dirty="0">
                <a:solidFill>
                  <a:schemeClr val="tx1"/>
                </a:solidFill>
                <a:effectLst/>
                <a:latin typeface="Roboto" panose="02000000000000000000" pitchFamily="2" charset="0"/>
              </a:rPr>
              <a:t>Tratamiento ambulatorio de niños y niñas de 0 a 17 años con trastornos del espectro autista (0070616)</a:t>
            </a:r>
            <a:endParaRPr lang="es-PE" sz="1400" b="1" dirty="0">
              <a:solidFill>
                <a:schemeClr val="tx1"/>
              </a:solidFill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24EA1E14-58E0-25AA-9025-356D3C926B8F}"/>
              </a:ext>
            </a:extLst>
          </p:cNvPr>
          <p:cNvSpPr txBox="1"/>
          <p:nvPr/>
        </p:nvSpPr>
        <p:spPr>
          <a:xfrm>
            <a:off x="1174458" y="2522882"/>
            <a:ext cx="2986481" cy="30777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MX" sz="1400" b="0" i="0" dirty="0">
                <a:effectLst/>
                <a:latin typeface="Roboto" panose="02000000000000000000" pitchFamily="2" charset="0"/>
              </a:rPr>
              <a:t>(F84.0, F84.1, F84.5, F84.8 y F84.9)</a:t>
            </a:r>
            <a:endParaRPr lang="es-PE" sz="1400" dirty="0"/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AB37842B-6EA1-37DD-27F3-5E14785CFD2A}"/>
              </a:ext>
            </a:extLst>
          </p:cNvPr>
          <p:cNvSpPr txBox="1"/>
          <p:nvPr/>
        </p:nvSpPr>
        <p:spPr>
          <a:xfrm>
            <a:off x="689994" y="3619241"/>
            <a:ext cx="4523763" cy="738664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s-MX" sz="1400" b="1" i="0" dirty="0">
                <a:solidFill>
                  <a:schemeClr val="tx1"/>
                </a:solidFill>
                <a:effectLst/>
                <a:latin typeface="Roboto" panose="02000000000000000000" pitchFamily="2" charset="0"/>
              </a:rPr>
              <a:t>Tratamiento ambulatorio de niños, niñas y adolescentes de 0 de 17 por trastornos mentales y del comportamiento (5005927)</a:t>
            </a:r>
            <a:endParaRPr lang="es-PE" sz="1400" b="1" dirty="0">
              <a:solidFill>
                <a:schemeClr val="tx1"/>
              </a:solidFill>
            </a:endParaRP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69F66EB1-CED4-DFE4-96FA-82C6FCC639DF}"/>
              </a:ext>
            </a:extLst>
          </p:cNvPr>
          <p:cNvSpPr txBox="1"/>
          <p:nvPr/>
        </p:nvSpPr>
        <p:spPr>
          <a:xfrm>
            <a:off x="1684090" y="4441432"/>
            <a:ext cx="2476850" cy="30777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PE" sz="1400" b="0" i="0" dirty="0">
                <a:effectLst/>
                <a:latin typeface="Roboto" panose="02000000000000000000" pitchFamily="2" charset="0"/>
              </a:rPr>
              <a:t>(F50-F59, F80-F83, F90-F98)</a:t>
            </a:r>
            <a:endParaRPr lang="es-PE" sz="1400" dirty="0"/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AFACDF88-D407-5F7B-BC2C-E9BDB733882A}"/>
              </a:ext>
            </a:extLst>
          </p:cNvPr>
          <p:cNvSpPr txBox="1"/>
          <p:nvPr/>
        </p:nvSpPr>
        <p:spPr>
          <a:xfrm>
            <a:off x="6246653" y="1823386"/>
            <a:ext cx="5092116" cy="116955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1400" b="0" i="0" dirty="0">
                <a:effectLst/>
                <a:latin typeface="Roboto" panose="02000000000000000000" pitchFamily="2" charset="0"/>
              </a:rPr>
              <a:t>02 consulta medica especializada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1400" b="0" i="0" dirty="0">
                <a:effectLst/>
                <a:latin typeface="Roboto" panose="02000000000000000000" pitchFamily="2" charset="0"/>
              </a:rPr>
              <a:t>06 psicoterapia individual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1400" b="0" i="0" dirty="0">
                <a:effectLst/>
                <a:latin typeface="Roboto" panose="02000000000000000000" pitchFamily="2" charset="0"/>
              </a:rPr>
              <a:t>06 intervenciones grupales en salud mental o 06 terapia ocupacional o 06 de terapia del lenguaje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1400" b="0" i="0" dirty="0">
                <a:effectLst/>
                <a:latin typeface="Roboto" panose="02000000000000000000" pitchFamily="2" charset="0"/>
              </a:rPr>
              <a:t>01 visita domiciliaria o 01 movilización de redes de apoyo.</a:t>
            </a:r>
            <a:endParaRPr lang="es-PE" sz="1400" dirty="0"/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01C869DF-9B5C-C960-1620-95D1AE0C7FB2}"/>
              </a:ext>
            </a:extLst>
          </p:cNvPr>
          <p:cNvSpPr txBox="1"/>
          <p:nvPr/>
        </p:nvSpPr>
        <p:spPr>
          <a:xfrm>
            <a:off x="6246653" y="3579658"/>
            <a:ext cx="5092116" cy="116955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1400" b="0" i="0" dirty="0">
                <a:effectLst/>
                <a:latin typeface="Roboto" panose="02000000000000000000" pitchFamily="2" charset="0"/>
              </a:rPr>
              <a:t>02 consulta de salud mental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1400" b="0" i="0" dirty="0">
                <a:effectLst/>
                <a:latin typeface="Roboto" panose="02000000000000000000" pitchFamily="2" charset="0"/>
              </a:rPr>
              <a:t>06 Intervención individual de salud mental o 06 psicoterapia individual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1400" b="0" i="0" dirty="0">
                <a:effectLst/>
                <a:latin typeface="Roboto" panose="02000000000000000000" pitchFamily="2" charset="0"/>
              </a:rPr>
              <a:t>03 intervenciones familiares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1400" b="0" i="0" dirty="0">
                <a:effectLst/>
                <a:latin typeface="Roboto" panose="02000000000000000000" pitchFamily="2" charset="0"/>
              </a:rPr>
              <a:t>01 Visita domiciliaria o 01 movilización de redes de apoyo.</a:t>
            </a:r>
            <a:endParaRPr lang="es-PE" sz="1400" dirty="0"/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BCBBC196-B244-349C-4733-D348D36D027B}"/>
              </a:ext>
            </a:extLst>
          </p:cNvPr>
          <p:cNvSpPr txBox="1"/>
          <p:nvPr/>
        </p:nvSpPr>
        <p:spPr>
          <a:xfrm>
            <a:off x="2951875" y="5546845"/>
            <a:ext cx="6094602" cy="584775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s-MX" sz="1600" b="1" i="0" dirty="0">
                <a:solidFill>
                  <a:schemeClr val="tx1"/>
                </a:solidFill>
                <a:effectLst/>
                <a:latin typeface="Roboto" panose="02000000000000000000" pitchFamily="2" charset="0"/>
              </a:rPr>
              <a:t>*En caso de los centros de salud mental comunitaria se incluye la evaluación integral interdisciplinaria.</a:t>
            </a:r>
            <a:endParaRPr lang="es-PE" sz="1600" b="1" dirty="0">
              <a:solidFill>
                <a:schemeClr val="tx1"/>
              </a:solidFill>
            </a:endParaRPr>
          </a:p>
        </p:txBody>
      </p:sp>
      <p:sp>
        <p:nvSpPr>
          <p:cNvPr id="23" name="Flecha: a la derecha 22">
            <a:extLst>
              <a:ext uri="{FF2B5EF4-FFF2-40B4-BE49-F238E27FC236}">
                <a16:creationId xmlns:a16="http://schemas.microsoft.com/office/drawing/2014/main" id="{96B19570-46F8-886A-3BF4-E51B4E6960F3}"/>
              </a:ext>
            </a:extLst>
          </p:cNvPr>
          <p:cNvSpPr/>
          <p:nvPr/>
        </p:nvSpPr>
        <p:spPr>
          <a:xfrm>
            <a:off x="5511567" y="2256639"/>
            <a:ext cx="433781" cy="3693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24" name="Flecha: a la derecha 23">
            <a:extLst>
              <a:ext uri="{FF2B5EF4-FFF2-40B4-BE49-F238E27FC236}">
                <a16:creationId xmlns:a16="http://schemas.microsoft.com/office/drawing/2014/main" id="{4BCC8DA5-5B32-093F-D07F-1CC62B2D2BDC}"/>
              </a:ext>
            </a:extLst>
          </p:cNvPr>
          <p:cNvSpPr/>
          <p:nvPr/>
        </p:nvSpPr>
        <p:spPr>
          <a:xfrm>
            <a:off x="5494963" y="4128673"/>
            <a:ext cx="433781" cy="3693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429080720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589DF929-4430-9CC8-D349-52B7681F02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05" y="71314"/>
            <a:ext cx="2567031" cy="508575"/>
          </a:xfrm>
          <a:prstGeom prst="rect">
            <a:avLst/>
          </a:prstGeom>
        </p:spPr>
      </p:pic>
      <p:pic>
        <p:nvPicPr>
          <p:cNvPr id="5" name="Imagen 4" descr="LOGO GRJ 2023">
            <a:extLst>
              <a:ext uri="{FF2B5EF4-FFF2-40B4-BE49-F238E27FC236}">
                <a16:creationId xmlns:a16="http://schemas.microsoft.com/office/drawing/2014/main" id="{84C46934-5593-662B-00CA-A781169AFC9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8829" y="97411"/>
            <a:ext cx="1476915" cy="75473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C2C7F83D-D9B9-BA88-202C-0AA4A67C82F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4946" y="6160514"/>
            <a:ext cx="1884680" cy="600075"/>
          </a:xfrm>
          <a:prstGeom prst="rect">
            <a:avLst/>
          </a:prstGeom>
        </p:spPr>
      </p:pic>
      <p:graphicFrame>
        <p:nvGraphicFramePr>
          <p:cNvPr id="3" name="Tabla 7">
            <a:extLst>
              <a:ext uri="{FF2B5EF4-FFF2-40B4-BE49-F238E27FC236}">
                <a16:creationId xmlns:a16="http://schemas.microsoft.com/office/drawing/2014/main" id="{72BF97D0-6BEE-AD0E-542C-57CABA735CE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62070513"/>
              </p:ext>
            </p:extLst>
          </p:nvPr>
        </p:nvGraphicFramePr>
        <p:xfrm>
          <a:off x="483106" y="1004587"/>
          <a:ext cx="7892179" cy="54559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68874">
                  <a:extLst>
                    <a:ext uri="{9D8B030D-6E8A-4147-A177-3AD203B41FA5}">
                      <a16:colId xmlns:a16="http://schemas.microsoft.com/office/drawing/2014/main" val="3681010399"/>
                    </a:ext>
                  </a:extLst>
                </a:gridCol>
                <a:gridCol w="908316">
                  <a:extLst>
                    <a:ext uri="{9D8B030D-6E8A-4147-A177-3AD203B41FA5}">
                      <a16:colId xmlns:a16="http://schemas.microsoft.com/office/drawing/2014/main" val="3732680949"/>
                    </a:ext>
                  </a:extLst>
                </a:gridCol>
                <a:gridCol w="4514989">
                  <a:extLst>
                    <a:ext uri="{9D8B030D-6E8A-4147-A177-3AD203B41FA5}">
                      <a16:colId xmlns:a16="http://schemas.microsoft.com/office/drawing/2014/main" val="3801068130"/>
                    </a:ext>
                  </a:extLst>
                </a:gridCol>
              </a:tblGrid>
              <a:tr h="343739">
                <a:tc>
                  <a:txBody>
                    <a:bodyPr/>
                    <a:lstStyle/>
                    <a:p>
                      <a:r>
                        <a:rPr lang="es-PE" sz="1050" dirty="0"/>
                        <a:t>DESCRIPCIÓN DE LA ACTIVIDAD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PE" sz="1050" dirty="0"/>
                        <a:t>CÓDIGO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PE" sz="1050" dirty="0"/>
                        <a:t>DENOMINACIÓN DEL PROCEDIMIENTO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55794900"/>
                  </a:ext>
                </a:extLst>
              </a:tr>
              <a:tr h="312384">
                <a:tc>
                  <a:txBody>
                    <a:bodyPr/>
                    <a:lstStyle/>
                    <a:p>
                      <a:r>
                        <a:rPr lang="es-PE" sz="1050" dirty="0"/>
                        <a:t>Consulta médica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PE" sz="1050" b="1" dirty="0"/>
                        <a:t>99215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sz="1050" dirty="0"/>
                        <a:t>Consulta ambulatoria especializada para la evaluación y manejo de un paciente.</a:t>
                      </a:r>
                      <a:endParaRPr lang="es-PE" sz="105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50604672"/>
                  </a:ext>
                </a:extLst>
              </a:tr>
              <a:tr h="312384">
                <a:tc>
                  <a:txBody>
                    <a:bodyPr/>
                    <a:lstStyle/>
                    <a:p>
                      <a:r>
                        <a:rPr lang="es-PE" sz="1050" dirty="0"/>
                        <a:t>Consultas de salud mental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PE" sz="1050" b="1" dirty="0"/>
                        <a:t>99207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PE" sz="1050" dirty="0"/>
                        <a:t>Atención en salud mental.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91531755"/>
                  </a:ext>
                </a:extLst>
              </a:tr>
              <a:tr h="312384">
                <a:tc>
                  <a:txBody>
                    <a:bodyPr/>
                    <a:lstStyle/>
                    <a:p>
                      <a:r>
                        <a:rPr lang="es-PE" sz="1050" dirty="0"/>
                        <a:t>Evaluación Integral interdisciplinaria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PE" sz="1050" b="1" dirty="0"/>
                        <a:t>99366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sz="1050" dirty="0"/>
                        <a:t>Reunión con equipo interdisciplinario (Plan de Atención individualizado -PAI).</a:t>
                      </a:r>
                      <a:endParaRPr lang="es-PE" sz="105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74660791"/>
                  </a:ext>
                </a:extLst>
              </a:tr>
              <a:tr h="311759">
                <a:tc>
                  <a:txBody>
                    <a:bodyPr/>
                    <a:lstStyle/>
                    <a:p>
                      <a:r>
                        <a:rPr lang="es-PE" sz="1050" dirty="0"/>
                        <a:t>Psicoeducación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PE" sz="1050" b="1" dirty="0"/>
                        <a:t>99207.04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PE" sz="1050" dirty="0"/>
                        <a:t>Psicoeducación al paciente.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55390232"/>
                  </a:ext>
                </a:extLst>
              </a:tr>
              <a:tr h="462360">
                <a:tc>
                  <a:txBody>
                    <a:bodyPr/>
                    <a:lstStyle/>
                    <a:p>
                      <a:r>
                        <a:rPr lang="es-MX" sz="1050" dirty="0"/>
                        <a:t>Intervenciones breves / Intervención individual de salud mental</a:t>
                      </a:r>
                      <a:endParaRPr lang="es-PE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PE" sz="1050" b="1" dirty="0"/>
                        <a:t>99207.01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sz="1050" dirty="0"/>
                        <a:t>Intervención individual de salud mental..</a:t>
                      </a:r>
                      <a:endParaRPr lang="es-PE" sz="105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59575724"/>
                  </a:ext>
                </a:extLst>
              </a:tr>
              <a:tr h="312384">
                <a:tc rowSpan="3">
                  <a:txBody>
                    <a:bodyPr/>
                    <a:lstStyle/>
                    <a:p>
                      <a:r>
                        <a:rPr lang="es-PE" sz="1050" dirty="0"/>
                        <a:t>Psicoterapia individual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s-PE" sz="1050" b="1" dirty="0"/>
                        <a:t>90834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sz="1050" dirty="0"/>
                        <a:t>Psicoterapia, 45 minutos con el paciente y/o miembro de la familia.</a:t>
                      </a:r>
                      <a:endParaRPr lang="es-PE" sz="105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81499377"/>
                  </a:ext>
                </a:extLst>
              </a:tr>
              <a:tr h="312384">
                <a:tc vMerge="1">
                  <a:txBody>
                    <a:bodyPr/>
                    <a:lstStyle/>
                    <a:p>
                      <a:endParaRPr lang="es-P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PE" sz="1050" b="1" dirty="0"/>
                        <a:t>90806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PE" sz="1050" dirty="0"/>
                        <a:t>Psicoterapia individual, de soporte, psicodinámica o psicoeducativa o de afronte cognitivo conductual de 45-60 minutos de duración, cara a cara realizado por psicólogo.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6245863"/>
                  </a:ext>
                </a:extLst>
              </a:tr>
              <a:tr h="272831">
                <a:tc vMerge="1">
                  <a:txBody>
                    <a:bodyPr/>
                    <a:lstStyle/>
                    <a:p>
                      <a:endParaRPr lang="es-P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PE" sz="1050" b="1" dirty="0"/>
                        <a:t>90860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PE" sz="1050" dirty="0"/>
                        <a:t>Psicoterapia cognitivo conductual.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02866982"/>
                  </a:ext>
                </a:extLst>
              </a:tr>
              <a:tr h="270839">
                <a:tc rowSpan="3">
                  <a:txBody>
                    <a:bodyPr/>
                    <a:lstStyle/>
                    <a:p>
                      <a:r>
                        <a:rPr lang="es-PE" sz="1050" dirty="0"/>
                        <a:t>Intervención familiar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s-PE" sz="1050" b="1" dirty="0"/>
                        <a:t>C2111.01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PE" sz="1050" dirty="0"/>
                        <a:t>Intervención familiar.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34255512"/>
                  </a:ext>
                </a:extLst>
              </a:tr>
              <a:tr h="312384">
                <a:tc vMerge="1">
                  <a:txBody>
                    <a:bodyPr/>
                    <a:lstStyle/>
                    <a:p>
                      <a:endParaRPr lang="es-PE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PE" sz="1050" b="1" dirty="0"/>
                        <a:t>96100.01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sz="1050" dirty="0"/>
                        <a:t>Sesión de psicoterapia de familia (realizado por el psicólogo) .</a:t>
                      </a:r>
                      <a:endParaRPr lang="es-PE" sz="105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9071284"/>
                  </a:ext>
                </a:extLst>
              </a:tr>
              <a:tr h="312384">
                <a:tc vMerge="1">
                  <a:txBody>
                    <a:bodyPr/>
                    <a:lstStyle/>
                    <a:p>
                      <a:r>
                        <a:rPr lang="es-PE" sz="1200" dirty="0"/>
                        <a:t>Intervención familiar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PE" sz="1050" b="1" dirty="0"/>
                        <a:t>90847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sz="1050" dirty="0"/>
                        <a:t>Psicoterapia de la familia (psicoterapia conjunta) (con el paciente presente).</a:t>
                      </a:r>
                      <a:endParaRPr lang="es-PE" sz="105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89522791"/>
                  </a:ext>
                </a:extLst>
              </a:tr>
              <a:tr h="312384">
                <a:tc>
                  <a:txBody>
                    <a:bodyPr/>
                    <a:lstStyle/>
                    <a:p>
                      <a:r>
                        <a:rPr lang="es-PE" sz="1050" dirty="0"/>
                        <a:t>Visita domiciliaria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PE" sz="1050" b="1" dirty="0"/>
                        <a:t>C0011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PE" sz="1050" dirty="0"/>
                        <a:t>Visita familiar integral.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20372518"/>
                  </a:ext>
                </a:extLst>
              </a:tr>
              <a:tr h="312384">
                <a:tc>
                  <a:txBody>
                    <a:bodyPr/>
                    <a:lstStyle/>
                    <a:p>
                      <a:r>
                        <a:rPr lang="es-MX" sz="1050" dirty="0"/>
                        <a:t>Sesión de movilización de redes de apoyo</a:t>
                      </a:r>
                      <a:endParaRPr lang="es-PE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PE" sz="1050" b="1" dirty="0"/>
                        <a:t>C1043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sz="1050" dirty="0"/>
                        <a:t>Coordinaciones con actores de sectores e instituciones en la comunidad.</a:t>
                      </a:r>
                      <a:endParaRPr lang="es-PE" sz="105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80693013"/>
                  </a:ext>
                </a:extLst>
              </a:tr>
              <a:tr h="312384">
                <a:tc>
                  <a:txBody>
                    <a:bodyPr/>
                    <a:lstStyle/>
                    <a:p>
                      <a:r>
                        <a:rPr lang="es-MX" sz="1050" dirty="0"/>
                        <a:t>Aplicación de la Ficha de Valoración de Riesgos</a:t>
                      </a:r>
                      <a:endParaRPr lang="es-PE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PE" sz="1050" b="1" dirty="0"/>
                        <a:t>99207.06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sz="1050" dirty="0"/>
                        <a:t>Aplicación de la Ficha de Valoración de Riesgos.</a:t>
                      </a:r>
                      <a:endParaRPr lang="es-PE" sz="105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96708706"/>
                  </a:ext>
                </a:extLst>
              </a:tr>
              <a:tr h="312384">
                <a:tc>
                  <a:txBody>
                    <a:bodyPr/>
                    <a:lstStyle/>
                    <a:p>
                      <a:r>
                        <a:rPr lang="es-MX" sz="1050" dirty="0"/>
                        <a:t>Intervención grupal en salud mental</a:t>
                      </a:r>
                      <a:endParaRPr lang="es-PE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PE" sz="1050" b="1" dirty="0"/>
                        <a:t>99207.02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sz="1050" dirty="0"/>
                        <a:t>Intervención grupal.</a:t>
                      </a:r>
                      <a:endParaRPr lang="es-PE" sz="105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64961912"/>
                  </a:ext>
                </a:extLst>
              </a:tr>
            </a:tbl>
          </a:graphicData>
        </a:graphic>
      </p:graphicFrame>
      <p:sp>
        <p:nvSpPr>
          <p:cNvPr id="8" name="Rectángulo 7">
            <a:extLst>
              <a:ext uri="{FF2B5EF4-FFF2-40B4-BE49-F238E27FC236}">
                <a16:creationId xmlns:a16="http://schemas.microsoft.com/office/drawing/2014/main" id="{518E2926-0DC6-A63E-6CB2-99B81537FBAA}"/>
              </a:ext>
            </a:extLst>
          </p:cNvPr>
          <p:cNvSpPr/>
          <p:nvPr/>
        </p:nvSpPr>
        <p:spPr>
          <a:xfrm>
            <a:off x="5100506" y="97410"/>
            <a:ext cx="4790115" cy="68258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b="1" dirty="0"/>
              <a:t>PROBLEMAS PSICOSOCIALES </a:t>
            </a:r>
            <a:r>
              <a:rPr lang="es-PE" b="1" dirty="0"/>
              <a:t>Los códigos a utilizar son: </a:t>
            </a:r>
          </a:p>
        </p:txBody>
      </p:sp>
      <p:graphicFrame>
        <p:nvGraphicFramePr>
          <p:cNvPr id="9" name="Tabla 9">
            <a:extLst>
              <a:ext uri="{FF2B5EF4-FFF2-40B4-BE49-F238E27FC236}">
                <a16:creationId xmlns:a16="http://schemas.microsoft.com/office/drawing/2014/main" id="{79DF96B5-4E21-14D2-1C29-B76F1F07852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33268785"/>
              </p:ext>
            </p:extLst>
          </p:nvPr>
        </p:nvGraphicFramePr>
        <p:xfrm>
          <a:off x="9040488" y="4898982"/>
          <a:ext cx="1884681" cy="1630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9409">
                  <a:extLst>
                    <a:ext uri="{9D8B030D-6E8A-4147-A177-3AD203B41FA5}">
                      <a16:colId xmlns:a16="http://schemas.microsoft.com/office/drawing/2014/main" val="1898492130"/>
                    </a:ext>
                  </a:extLst>
                </a:gridCol>
                <a:gridCol w="1335272">
                  <a:extLst>
                    <a:ext uri="{9D8B030D-6E8A-4147-A177-3AD203B41FA5}">
                      <a16:colId xmlns:a16="http://schemas.microsoft.com/office/drawing/2014/main" val="59417596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s-MX" sz="1400" dirty="0"/>
                        <a:t>Cod </a:t>
                      </a:r>
                      <a:r>
                        <a:rPr lang="es-MX" sz="1400" dirty="0" err="1"/>
                        <a:t>lab</a:t>
                      </a:r>
                      <a:endParaRPr lang="es-PE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400" dirty="0"/>
                        <a:t>Descripción del resultado</a:t>
                      </a:r>
                      <a:endParaRPr lang="es-PE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5460412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MX" sz="1400" dirty="0"/>
                        <a:t>1</a:t>
                      </a:r>
                      <a:endParaRPr lang="es-PE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400" dirty="0"/>
                        <a:t>Leve</a:t>
                      </a:r>
                      <a:endParaRPr lang="es-PE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856619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MX" sz="1400" dirty="0"/>
                        <a:t>2</a:t>
                      </a:r>
                      <a:endParaRPr lang="es-PE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400" dirty="0"/>
                        <a:t>Moderado</a:t>
                      </a:r>
                      <a:endParaRPr lang="es-PE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644581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MX" sz="1400" dirty="0"/>
                        <a:t>3</a:t>
                      </a:r>
                      <a:endParaRPr lang="es-PE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400" dirty="0"/>
                        <a:t>Severo</a:t>
                      </a:r>
                      <a:endParaRPr lang="es-PE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81110565"/>
                  </a:ext>
                </a:extLst>
              </a:tr>
            </a:tbl>
          </a:graphicData>
        </a:graphic>
      </p:graphicFrame>
      <p:sp>
        <p:nvSpPr>
          <p:cNvPr id="10" name="Flecha: a la derecha 9">
            <a:extLst>
              <a:ext uri="{FF2B5EF4-FFF2-40B4-BE49-F238E27FC236}">
                <a16:creationId xmlns:a16="http://schemas.microsoft.com/office/drawing/2014/main" id="{6AD6B389-0BC0-244D-0F0B-761BD26C8EAF}"/>
              </a:ext>
            </a:extLst>
          </p:cNvPr>
          <p:cNvSpPr/>
          <p:nvPr/>
        </p:nvSpPr>
        <p:spPr>
          <a:xfrm>
            <a:off x="8414272" y="5841732"/>
            <a:ext cx="587229" cy="31878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370EEAD9-8ECA-EFAF-3DD0-4B9523E04FC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Texturizer/>
                    </a14:imgEffect>
                  </a14:imgLayer>
                </a14:imgProps>
              </a:ext>
            </a:extLst>
          </a:blip>
          <a:srcRect l="59106" t="10170" r="758" b="24403"/>
          <a:stretch/>
        </p:blipFill>
        <p:spPr>
          <a:xfrm>
            <a:off x="8579167" y="1278903"/>
            <a:ext cx="3520459" cy="3389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02929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33F1AB4C-38D3-46EF-BDE8-4C818A40A4C5}"/>
              </a:ext>
            </a:extLst>
          </p:cNvPr>
          <p:cNvSpPr txBox="1"/>
          <p:nvPr/>
        </p:nvSpPr>
        <p:spPr>
          <a:xfrm>
            <a:off x="2864621" y="1580972"/>
            <a:ext cx="646275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MX" dirty="0"/>
              <a:t>Recordar: Primero registrar el diagnóstico clínico de la persona, siempre debe registrar con tipo de diagnóstico “R”. Luego registre la actividad o procedimiento realizado, con la codificación que corresponda. </a:t>
            </a:r>
            <a:endParaRPr lang="es-PE" dirty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65E35E3D-5FCF-6DFE-D528-72E76023FE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05" y="71314"/>
            <a:ext cx="2567031" cy="508575"/>
          </a:xfrm>
          <a:prstGeom prst="rect">
            <a:avLst/>
          </a:prstGeom>
        </p:spPr>
      </p:pic>
      <p:pic>
        <p:nvPicPr>
          <p:cNvPr id="4" name="Imagen 3" descr="LOGO GRJ 2023">
            <a:extLst>
              <a:ext uri="{FF2B5EF4-FFF2-40B4-BE49-F238E27FC236}">
                <a16:creationId xmlns:a16="http://schemas.microsoft.com/office/drawing/2014/main" id="{17377493-224C-2233-F39C-73A07044A27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8829" y="97411"/>
            <a:ext cx="1476915" cy="75473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7D80E8AA-8848-1C09-678A-19C411AF62A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4946" y="6160514"/>
            <a:ext cx="1884680" cy="600075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696FF3AA-EF6E-9C22-9490-8C9161D05248}"/>
              </a:ext>
            </a:extLst>
          </p:cNvPr>
          <p:cNvSpPr txBox="1"/>
          <p:nvPr/>
        </p:nvSpPr>
        <p:spPr>
          <a:xfrm>
            <a:off x="2864620" y="3283899"/>
            <a:ext cx="646275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MX" dirty="0"/>
              <a:t>El diagnóstico clínico debe ser el mismo de la evaluación inicial y para los procedimientos tenemos, por ejemplo: Taller psicoeducativo grupal, grupo de ayuda mutua, psicoterapia grupal, taller para la familia, entre otros. </a:t>
            </a:r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370867134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589DF929-4430-9CC8-D349-52B7681F02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05" y="71314"/>
            <a:ext cx="2567031" cy="508575"/>
          </a:xfrm>
          <a:prstGeom prst="rect">
            <a:avLst/>
          </a:prstGeom>
        </p:spPr>
      </p:pic>
      <p:pic>
        <p:nvPicPr>
          <p:cNvPr id="5" name="Imagen 4" descr="LOGO GRJ 2023">
            <a:extLst>
              <a:ext uri="{FF2B5EF4-FFF2-40B4-BE49-F238E27FC236}">
                <a16:creationId xmlns:a16="http://schemas.microsoft.com/office/drawing/2014/main" id="{84C46934-5593-662B-00CA-A781169AFC9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8829" y="97411"/>
            <a:ext cx="1476915" cy="75473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C2C7F83D-D9B9-BA88-202C-0AA4A67C82F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4946" y="6160514"/>
            <a:ext cx="1884680" cy="600075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44983184-E5B7-5656-B2AC-3EA1BD1A17F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259" y="3186130"/>
            <a:ext cx="11038515" cy="2405243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B6627CB1-23EF-8B8C-8479-A1A0D4E63620}"/>
              </a:ext>
            </a:extLst>
          </p:cNvPr>
          <p:cNvSpPr txBox="1"/>
          <p:nvPr/>
        </p:nvSpPr>
        <p:spPr>
          <a:xfrm>
            <a:off x="805271" y="596468"/>
            <a:ext cx="10352015" cy="246221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s-MX" sz="1400" b="1" u="sng" dirty="0">
                <a:solidFill>
                  <a:schemeClr val="tx1"/>
                </a:solidFill>
              </a:rPr>
              <a:t>Consulta de Salud Mental: </a:t>
            </a:r>
          </a:p>
          <a:p>
            <a:r>
              <a:rPr lang="es-MX" sz="1400" dirty="0">
                <a:solidFill>
                  <a:schemeClr val="tx1"/>
                </a:solidFill>
              </a:rPr>
              <a:t>En el Ítem: Ficha Familiar/Historia Clínica, anote DNI del usuario </a:t>
            </a:r>
          </a:p>
          <a:p>
            <a:r>
              <a:rPr lang="es-MX" sz="1400" dirty="0">
                <a:solidFill>
                  <a:schemeClr val="tx1"/>
                </a:solidFill>
              </a:rPr>
              <a:t>En el ítem: Diagnóstico motivo de consulta y/o actividad de salud, anote claramente: </a:t>
            </a:r>
          </a:p>
          <a:p>
            <a:r>
              <a:rPr lang="es-MX" sz="1400" dirty="0">
                <a:solidFill>
                  <a:schemeClr val="tx1"/>
                </a:solidFill>
              </a:rPr>
              <a:t>• En el 1º casillero anote diagnóstico que corresponda a la persona usuaria según manual CIE 10, por ejemplo Abuso físico </a:t>
            </a:r>
          </a:p>
          <a:p>
            <a:r>
              <a:rPr lang="es-MX" sz="1400" dirty="0">
                <a:solidFill>
                  <a:schemeClr val="tx1"/>
                </a:solidFill>
              </a:rPr>
              <a:t>• En el 2º casillero anote la intervención realizada con el usuario: Consulta de salud mental </a:t>
            </a:r>
          </a:p>
          <a:p>
            <a:r>
              <a:rPr lang="es-MX" sz="1400" dirty="0">
                <a:solidFill>
                  <a:schemeClr val="tx1"/>
                </a:solidFill>
              </a:rPr>
              <a:t>• En el 3º casillero anote </a:t>
            </a:r>
            <a:r>
              <a:rPr lang="es-MX" sz="1400" dirty="0">
                <a:solidFill>
                  <a:schemeClr val="tx1"/>
                </a:solidFill>
                <a:highlight>
                  <a:srgbClr val="FFFF00"/>
                </a:highlight>
              </a:rPr>
              <a:t>Aplicación de la Ficha de Valoración de Riesgos </a:t>
            </a:r>
          </a:p>
          <a:p>
            <a:r>
              <a:rPr lang="es-MX" sz="1400" dirty="0">
                <a:solidFill>
                  <a:schemeClr val="tx1"/>
                </a:solidFill>
              </a:rPr>
              <a:t>En el ítem: Tipo de Diagnóstico marque “D” cuando se define el diagnóstico del usuario (a). Para la continuidad de las prestaciones se marcarán “R”. </a:t>
            </a:r>
          </a:p>
          <a:p>
            <a:r>
              <a:rPr lang="es-MX" sz="1400" dirty="0">
                <a:solidFill>
                  <a:schemeClr val="tx1"/>
                </a:solidFill>
              </a:rPr>
              <a:t>En el ítem </a:t>
            </a:r>
            <a:r>
              <a:rPr lang="es-MX" sz="1400" dirty="0" err="1">
                <a:solidFill>
                  <a:schemeClr val="tx1"/>
                </a:solidFill>
              </a:rPr>
              <a:t>Lab</a:t>
            </a:r>
            <a:r>
              <a:rPr lang="es-MX" sz="1400" dirty="0">
                <a:solidFill>
                  <a:schemeClr val="tx1"/>
                </a:solidFill>
              </a:rPr>
              <a:t> anote: </a:t>
            </a:r>
          </a:p>
          <a:p>
            <a:r>
              <a:rPr lang="es-MX" sz="1400" dirty="0">
                <a:solidFill>
                  <a:schemeClr val="tx1"/>
                </a:solidFill>
              </a:rPr>
              <a:t>• En el 1º casillero </a:t>
            </a:r>
            <a:r>
              <a:rPr lang="es-MX" sz="1400" dirty="0" err="1">
                <a:solidFill>
                  <a:schemeClr val="tx1"/>
                </a:solidFill>
              </a:rPr>
              <a:t>lab</a:t>
            </a:r>
            <a:r>
              <a:rPr lang="es-MX" sz="1400" dirty="0">
                <a:solidFill>
                  <a:schemeClr val="tx1"/>
                </a:solidFill>
              </a:rPr>
              <a:t> de la 2da actividad se registra número de sesión (1, 2 </a:t>
            </a:r>
            <a:r>
              <a:rPr lang="es-MX" sz="1400" dirty="0" err="1">
                <a:solidFill>
                  <a:schemeClr val="tx1"/>
                </a:solidFill>
              </a:rPr>
              <a:t>ó</a:t>
            </a:r>
            <a:r>
              <a:rPr lang="es-MX" sz="1400" dirty="0">
                <a:solidFill>
                  <a:schemeClr val="tx1"/>
                </a:solidFill>
              </a:rPr>
              <a:t> 3) según corresponda </a:t>
            </a:r>
          </a:p>
          <a:p>
            <a:r>
              <a:rPr lang="es-MX" sz="1400" dirty="0">
                <a:solidFill>
                  <a:schemeClr val="tx1"/>
                </a:solidFill>
              </a:rPr>
              <a:t>• En el 1º casillero </a:t>
            </a:r>
            <a:r>
              <a:rPr lang="es-MX" sz="1400" dirty="0" err="1">
                <a:solidFill>
                  <a:schemeClr val="tx1"/>
                </a:solidFill>
              </a:rPr>
              <a:t>lab</a:t>
            </a:r>
            <a:r>
              <a:rPr lang="es-MX" sz="1400" dirty="0">
                <a:solidFill>
                  <a:schemeClr val="tx1"/>
                </a:solidFill>
              </a:rPr>
              <a:t> de la 3era actividad se registra el nivel de riesgo: </a:t>
            </a:r>
            <a:endParaRPr lang="es-PE" sz="1400" dirty="0">
              <a:solidFill>
                <a:schemeClr val="tx1"/>
              </a:solidFill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340B24FB-0E7D-A29B-CD41-A485146AA95E}"/>
              </a:ext>
            </a:extLst>
          </p:cNvPr>
          <p:cNvSpPr txBox="1"/>
          <p:nvPr/>
        </p:nvSpPr>
        <p:spPr>
          <a:xfrm>
            <a:off x="557259" y="5731753"/>
            <a:ext cx="5454409" cy="769441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MX" sz="1100" b="1" dirty="0"/>
              <a:t>En los casos de violencia debe aplicarse la </a:t>
            </a:r>
            <a:r>
              <a:rPr lang="es-MX" sz="1100" b="1" dirty="0">
                <a:highlight>
                  <a:srgbClr val="FFFF00"/>
                </a:highlight>
              </a:rPr>
              <a:t>“Ficha de Valoración de riesgos de victimas de violencia”</a:t>
            </a:r>
            <a:r>
              <a:rPr lang="es-MX" sz="1100" b="1" dirty="0"/>
              <a:t> y de obtener un resultado “moderado o severo” se hace las coordinaciones para su atención en el Centro de Emergencia Mujer, Comisaria o </a:t>
            </a:r>
            <a:r>
              <a:rPr lang="es-MX" sz="1100" b="1" dirty="0" err="1"/>
              <a:t>fiscalia</a:t>
            </a:r>
            <a:r>
              <a:rPr lang="es-MX" sz="1100" b="1" dirty="0"/>
              <a:t> de la jurisdicción y se registrará en el 2° </a:t>
            </a:r>
            <a:r>
              <a:rPr lang="es-MX" sz="1100" b="1" dirty="0" err="1"/>
              <a:t>lab</a:t>
            </a:r>
            <a:r>
              <a:rPr lang="es-MX" sz="1100" b="1" dirty="0"/>
              <a:t> “DVR” (derivado).</a:t>
            </a:r>
            <a:endParaRPr lang="es-PE" sz="1100" b="1" dirty="0"/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5DD06EB2-C899-6D3C-C341-47EA47AA6842}"/>
              </a:ext>
            </a:extLst>
          </p:cNvPr>
          <p:cNvSpPr txBox="1"/>
          <p:nvPr/>
        </p:nvSpPr>
        <p:spPr>
          <a:xfrm>
            <a:off x="6096000" y="5793309"/>
            <a:ext cx="5276748" cy="646331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MX" sz="1200" b="1" dirty="0"/>
              <a:t>Si el daño en la salud mental (trastorno) es moderado o severo, se refiere a un Centro de Salud Mental Comunitaria de su jurisdicción y se registra el diagnostico correspondiente y en su 2° </a:t>
            </a:r>
            <a:r>
              <a:rPr lang="es-MX" sz="1200" b="1" dirty="0" err="1"/>
              <a:t>lab</a:t>
            </a:r>
            <a:r>
              <a:rPr lang="es-MX" sz="1200" b="1" dirty="0"/>
              <a:t> “DVC” (referido).</a:t>
            </a:r>
            <a:endParaRPr lang="es-PE" sz="1200" b="1" dirty="0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57679B84-D3E1-16D2-FFF0-FB3522AB0884}"/>
              </a:ext>
            </a:extLst>
          </p:cNvPr>
          <p:cNvSpPr txBox="1"/>
          <p:nvPr/>
        </p:nvSpPr>
        <p:spPr>
          <a:xfrm>
            <a:off x="4523763" y="161029"/>
            <a:ext cx="6094602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s-MX" sz="1800" b="1" dirty="0">
                <a:solidFill>
                  <a:schemeClr val="tx1"/>
                </a:solidFill>
              </a:rPr>
              <a:t>Consulta de Salud Mental: </a:t>
            </a:r>
          </a:p>
        </p:txBody>
      </p:sp>
    </p:spTree>
    <p:extLst>
      <p:ext uri="{BB962C8B-B14F-4D97-AF65-F5344CB8AC3E}">
        <p14:creationId xmlns:p14="http://schemas.microsoft.com/office/powerpoint/2010/main" val="29516877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589DF929-4430-9CC8-D349-52B7681F02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05" y="71314"/>
            <a:ext cx="2567031" cy="508575"/>
          </a:xfrm>
          <a:prstGeom prst="rect">
            <a:avLst/>
          </a:prstGeom>
        </p:spPr>
      </p:pic>
      <p:pic>
        <p:nvPicPr>
          <p:cNvPr id="5" name="Imagen 4" descr="LOGO GRJ 2023">
            <a:extLst>
              <a:ext uri="{FF2B5EF4-FFF2-40B4-BE49-F238E27FC236}">
                <a16:creationId xmlns:a16="http://schemas.microsoft.com/office/drawing/2014/main" id="{84C46934-5593-662B-00CA-A781169AFC9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8829" y="97411"/>
            <a:ext cx="1476915" cy="75473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C2C7F83D-D9B9-BA88-202C-0AA4A67C82F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4946" y="6160514"/>
            <a:ext cx="1884680" cy="600075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6CAC8C91-8E0F-BE4E-6082-60E639D0AB72}"/>
              </a:ext>
            </a:extLst>
          </p:cNvPr>
          <p:cNvSpPr txBox="1"/>
          <p:nvPr/>
        </p:nvSpPr>
        <p:spPr>
          <a:xfrm>
            <a:off x="1045828" y="852147"/>
            <a:ext cx="9373002" cy="2308324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MX" sz="1600" b="1" u="sng" dirty="0"/>
              <a:t>Intervenciones breves: </a:t>
            </a:r>
          </a:p>
          <a:p>
            <a:r>
              <a:rPr lang="es-MX" sz="1600" dirty="0"/>
              <a:t>En el Ítem: Ficha Familiar/Historia Clínica, anote DNI del usuario </a:t>
            </a:r>
          </a:p>
          <a:p>
            <a:r>
              <a:rPr lang="es-MX" sz="1600" dirty="0"/>
              <a:t>En el ítem: Diagnóstico motivo de consulta y/o actividad de salud, anote claramente: </a:t>
            </a:r>
          </a:p>
          <a:p>
            <a:r>
              <a:rPr lang="es-MX" sz="1600" dirty="0"/>
              <a:t>• En el 1º casillero anote diagnóstico que corresponda a la persona usuaria según manual CIE 10, por ejemplo de Abuso físico. </a:t>
            </a:r>
          </a:p>
          <a:p>
            <a:r>
              <a:rPr lang="es-MX" sz="1600" dirty="0"/>
              <a:t>• En el 2º casillero anote la intervención realizada con el usuario: Intervenciones breves En el ítem: Tipo de Diagnóstico marque “R” </a:t>
            </a:r>
          </a:p>
          <a:p>
            <a:r>
              <a:rPr lang="es-MX" sz="1600" dirty="0"/>
              <a:t>En el ítem </a:t>
            </a:r>
            <a:r>
              <a:rPr lang="es-MX" sz="1600" dirty="0" err="1"/>
              <a:t>Lab</a:t>
            </a:r>
            <a:r>
              <a:rPr lang="es-MX" sz="1600" dirty="0"/>
              <a:t> anote: </a:t>
            </a:r>
          </a:p>
          <a:p>
            <a:r>
              <a:rPr lang="es-MX" sz="1600" dirty="0"/>
              <a:t>• En el 1º casillero </a:t>
            </a:r>
            <a:r>
              <a:rPr lang="es-MX" sz="1600" dirty="0" err="1"/>
              <a:t>lab</a:t>
            </a:r>
            <a:r>
              <a:rPr lang="es-MX" sz="1600" dirty="0"/>
              <a:t> de la 2da actividad se registra número de sesión (1, 2 …</a:t>
            </a:r>
            <a:r>
              <a:rPr lang="es-MX" sz="1600" dirty="0" err="1"/>
              <a:t>ó</a:t>
            </a:r>
            <a:r>
              <a:rPr lang="es-MX" sz="1600" dirty="0"/>
              <a:t> 8)</a:t>
            </a:r>
            <a:endParaRPr lang="es-PE" sz="1600" dirty="0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DF399800-AB3D-D61C-130D-25D73C7639A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725" y="3668986"/>
            <a:ext cx="9001387" cy="1956309"/>
          </a:xfrm>
          <a:prstGeom prst="rect">
            <a:avLst/>
          </a:prstGeom>
        </p:spPr>
      </p:pic>
      <p:sp>
        <p:nvSpPr>
          <p:cNvPr id="9" name="Rectángulo: esquinas redondeadas 8">
            <a:extLst>
              <a:ext uri="{FF2B5EF4-FFF2-40B4-BE49-F238E27FC236}">
                <a16:creationId xmlns:a16="http://schemas.microsoft.com/office/drawing/2014/main" id="{979ADE50-876B-F0EB-974C-8D27C35F60E4}"/>
              </a:ext>
            </a:extLst>
          </p:cNvPr>
          <p:cNvSpPr/>
          <p:nvPr/>
        </p:nvSpPr>
        <p:spPr>
          <a:xfrm>
            <a:off x="9446159" y="3269733"/>
            <a:ext cx="2449585" cy="273612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s-MX" sz="1200" b="0" i="0" dirty="0">
                <a:effectLst/>
                <a:latin typeface="Roboto" panose="02000000000000000000" pitchFamily="2" charset="0"/>
              </a:rPr>
              <a:t>Consulta de salud mental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MX" sz="1200" b="0" i="0" dirty="0">
                <a:effectLst/>
                <a:latin typeface="Roboto" panose="02000000000000000000" pitchFamily="2" charset="0"/>
              </a:rPr>
              <a:t>Intervención breve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MX" sz="1200" b="0" i="0" dirty="0">
                <a:effectLst/>
                <a:latin typeface="Roboto" panose="02000000000000000000" pitchFamily="2" charset="0"/>
              </a:rPr>
              <a:t>Consultas médicas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MX" sz="1200" b="0" i="0" dirty="0">
                <a:effectLst/>
                <a:latin typeface="Roboto" panose="02000000000000000000" pitchFamily="2" charset="0"/>
              </a:rPr>
              <a:t>Psicoeducación.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MX" sz="1200" b="0" i="0" dirty="0">
                <a:effectLst/>
                <a:latin typeface="Roboto" panose="02000000000000000000" pitchFamily="2" charset="0"/>
              </a:rPr>
              <a:t>Intervenciones individuales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MX" sz="1200" b="0" i="0" dirty="0">
                <a:effectLst/>
                <a:latin typeface="Roboto" panose="02000000000000000000" pitchFamily="2" charset="0"/>
              </a:rPr>
              <a:t>Psicoterapia Individual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MX" sz="1200" b="0" i="0" dirty="0">
                <a:effectLst/>
                <a:latin typeface="Roboto" panose="02000000000000000000" pitchFamily="2" charset="0"/>
              </a:rPr>
              <a:t>Intervenciones familiares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MX" sz="1200" b="0" i="0" dirty="0">
                <a:effectLst/>
                <a:latin typeface="Roboto" panose="02000000000000000000" pitchFamily="2" charset="0"/>
              </a:rPr>
              <a:t>Visita domiciliaria.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MX" sz="1200" b="0" i="0" dirty="0">
                <a:effectLst/>
                <a:latin typeface="Roboto" panose="02000000000000000000" pitchFamily="2" charset="0"/>
              </a:rPr>
              <a:t>Sesiones de movilización social</a:t>
            </a:r>
            <a:endParaRPr lang="es-PE" sz="1200" dirty="0"/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0DF22B83-6574-704E-7C1A-E90E4BC1ED90}"/>
              </a:ext>
            </a:extLst>
          </p:cNvPr>
          <p:cNvSpPr/>
          <p:nvPr/>
        </p:nvSpPr>
        <p:spPr>
          <a:xfrm>
            <a:off x="6761527" y="4857226"/>
            <a:ext cx="2449585" cy="39428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4593731B-F1F2-C88C-766C-ADB5438AD6B8}"/>
              </a:ext>
            </a:extLst>
          </p:cNvPr>
          <p:cNvSpPr txBox="1"/>
          <p:nvPr/>
        </p:nvSpPr>
        <p:spPr>
          <a:xfrm>
            <a:off x="4324226" y="162020"/>
            <a:ext cx="6094602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MX" sz="1800" b="1" dirty="0"/>
              <a:t>Intervenciones breves: </a:t>
            </a:r>
          </a:p>
        </p:txBody>
      </p:sp>
      <p:sp>
        <p:nvSpPr>
          <p:cNvPr id="12" name="Rectángulo: esquinas redondeadas 11">
            <a:extLst>
              <a:ext uri="{FF2B5EF4-FFF2-40B4-BE49-F238E27FC236}">
                <a16:creationId xmlns:a16="http://schemas.microsoft.com/office/drawing/2014/main" id="{930ED561-2E10-EAB9-5098-6A91C4632648}"/>
              </a:ext>
            </a:extLst>
          </p:cNvPr>
          <p:cNvSpPr/>
          <p:nvPr/>
        </p:nvSpPr>
        <p:spPr>
          <a:xfrm>
            <a:off x="497599" y="5850308"/>
            <a:ext cx="5234730" cy="798519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Primera fila diagnostico clínico con tipo de diagnostico depende de que nivel se encuentra el procedimiento </a:t>
            </a:r>
            <a:endParaRPr lang="es-PE" dirty="0"/>
          </a:p>
        </p:txBody>
      </p:sp>
      <p:sp>
        <p:nvSpPr>
          <p:cNvPr id="13" name="Rectángulo: esquinas redondeadas 12">
            <a:extLst>
              <a:ext uri="{FF2B5EF4-FFF2-40B4-BE49-F238E27FC236}">
                <a16:creationId xmlns:a16="http://schemas.microsoft.com/office/drawing/2014/main" id="{8A43B694-3C31-0546-2E9C-84426546D8F3}"/>
              </a:ext>
            </a:extLst>
          </p:cNvPr>
          <p:cNvSpPr/>
          <p:nvPr/>
        </p:nvSpPr>
        <p:spPr>
          <a:xfrm>
            <a:off x="5916915" y="5824835"/>
            <a:ext cx="3425505" cy="798519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En la segunda fila, procedimiento. </a:t>
            </a:r>
            <a:endParaRPr lang="es-PE" dirty="0"/>
          </a:p>
        </p:txBody>
      </p:sp>
      <p:sp>
        <p:nvSpPr>
          <p:cNvPr id="14" name="Flecha: curvada hacia arriba 13">
            <a:extLst>
              <a:ext uri="{FF2B5EF4-FFF2-40B4-BE49-F238E27FC236}">
                <a16:creationId xmlns:a16="http://schemas.microsoft.com/office/drawing/2014/main" id="{2EB2E5C8-F14B-AACD-2593-AB614D471987}"/>
              </a:ext>
            </a:extLst>
          </p:cNvPr>
          <p:cNvSpPr/>
          <p:nvPr/>
        </p:nvSpPr>
        <p:spPr>
          <a:xfrm rot="19983895">
            <a:off x="9356239" y="6199381"/>
            <a:ext cx="844886" cy="272888"/>
          </a:xfrm>
          <a:prstGeom prst="curvedUp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64734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589DF929-4430-9CC8-D349-52B7681F02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05" y="71314"/>
            <a:ext cx="2567031" cy="508575"/>
          </a:xfrm>
          <a:prstGeom prst="rect">
            <a:avLst/>
          </a:prstGeom>
        </p:spPr>
      </p:pic>
      <p:pic>
        <p:nvPicPr>
          <p:cNvPr id="5" name="Imagen 4" descr="LOGO GRJ 2023">
            <a:extLst>
              <a:ext uri="{FF2B5EF4-FFF2-40B4-BE49-F238E27FC236}">
                <a16:creationId xmlns:a16="http://schemas.microsoft.com/office/drawing/2014/main" id="{84C46934-5593-662B-00CA-A781169AFC9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8829" y="97411"/>
            <a:ext cx="1476915" cy="75473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C2C7F83D-D9B9-BA88-202C-0AA4A67C82F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4946" y="6160514"/>
            <a:ext cx="1884680" cy="600075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A588CC2D-8BA5-1FA3-F31E-D3B47C8186DF}"/>
              </a:ext>
            </a:extLst>
          </p:cNvPr>
          <p:cNvSpPr txBox="1"/>
          <p:nvPr/>
        </p:nvSpPr>
        <p:spPr>
          <a:xfrm>
            <a:off x="1073791" y="964734"/>
            <a:ext cx="8068112" cy="206210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s-MX" sz="1600" b="1" u="sng" dirty="0"/>
              <a:t>Sesión de movilización de redes de apoyo: </a:t>
            </a:r>
          </a:p>
          <a:p>
            <a:r>
              <a:rPr lang="es-MX" sz="1600" dirty="0"/>
              <a:t>En el Ítem: Ficha Familiar/Historia Clínica, anote DNI del usuario </a:t>
            </a:r>
          </a:p>
          <a:p>
            <a:r>
              <a:rPr lang="es-MX" sz="1600" dirty="0"/>
              <a:t>En el ítem: Diagnóstico motivo de consulta y/o actividad de salud, anote claramente: </a:t>
            </a:r>
          </a:p>
          <a:p>
            <a:r>
              <a:rPr lang="es-MX" sz="1600" dirty="0"/>
              <a:t>• En el 1º casillero anote diagnóstico que corresponda a la persona usuaria según manual CIE 10, por ejemplo de Abuso </a:t>
            </a:r>
            <a:r>
              <a:rPr lang="es-MX" sz="1600" dirty="0" err="1"/>
              <a:t>fisico</a:t>
            </a:r>
            <a:r>
              <a:rPr lang="es-MX" sz="1600" dirty="0"/>
              <a:t> </a:t>
            </a:r>
          </a:p>
          <a:p>
            <a:r>
              <a:rPr lang="es-MX" sz="1600" dirty="0"/>
              <a:t>• En el 2º casillero anote la intervención realizada con el usuario: sesión de movilización de redes de apoyo En el ítem: Tipo de Diagnóstico marque “R” En el ítem </a:t>
            </a:r>
            <a:r>
              <a:rPr lang="es-MX" sz="1600" dirty="0" err="1"/>
              <a:t>Lab</a:t>
            </a:r>
            <a:r>
              <a:rPr lang="es-MX" sz="1600" dirty="0"/>
              <a:t> anote: </a:t>
            </a:r>
          </a:p>
          <a:p>
            <a:r>
              <a:rPr lang="es-MX" sz="1600" dirty="0"/>
              <a:t>• En el 1º casillero </a:t>
            </a:r>
            <a:r>
              <a:rPr lang="es-MX" sz="1600" dirty="0" err="1"/>
              <a:t>lab</a:t>
            </a:r>
            <a:r>
              <a:rPr lang="es-MX" sz="1600" dirty="0"/>
              <a:t> de la 2da actividad se registra número de sesión </a:t>
            </a:r>
            <a:endParaRPr lang="es-PE" sz="1600" dirty="0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A2054C5D-3A9A-F9FA-D3FF-E868582548A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52819"/>
            <a:ext cx="12192000" cy="1979825"/>
          </a:xfrm>
          <a:prstGeom prst="rect">
            <a:avLst/>
          </a:prstGeom>
        </p:spPr>
      </p:pic>
      <p:sp>
        <p:nvSpPr>
          <p:cNvPr id="9" name="Rectángulo: esquinas redondeadas 8">
            <a:extLst>
              <a:ext uri="{FF2B5EF4-FFF2-40B4-BE49-F238E27FC236}">
                <a16:creationId xmlns:a16="http://schemas.microsoft.com/office/drawing/2014/main" id="{5BF677D2-7B9F-7FD4-F129-5C652D518960}"/>
              </a:ext>
            </a:extLst>
          </p:cNvPr>
          <p:cNvSpPr/>
          <p:nvPr/>
        </p:nvSpPr>
        <p:spPr>
          <a:xfrm>
            <a:off x="1168834" y="5427509"/>
            <a:ext cx="9487949" cy="64450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b="1" dirty="0"/>
              <a:t>*Cuando de cumpla con el paquete de atención de la usuaria se registrara “TA” en el 1º </a:t>
            </a:r>
            <a:r>
              <a:rPr lang="es-MX" b="1" dirty="0" err="1"/>
              <a:t>lab</a:t>
            </a:r>
            <a:r>
              <a:rPr lang="es-MX" b="1" dirty="0"/>
              <a:t> del diagnostico “R”.</a:t>
            </a:r>
            <a:endParaRPr lang="es-PE" b="1" dirty="0"/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24E9AE86-3399-A65C-1B57-AA91AF10797E}"/>
              </a:ext>
            </a:extLst>
          </p:cNvPr>
          <p:cNvSpPr/>
          <p:nvPr/>
        </p:nvSpPr>
        <p:spPr>
          <a:xfrm>
            <a:off x="5226341" y="233338"/>
            <a:ext cx="4613945" cy="48288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b="1" dirty="0"/>
              <a:t>CUMPLIMIENTO DE PAQUETE: “TA”.</a:t>
            </a:r>
            <a:endParaRPr lang="es-PE" b="1" dirty="0"/>
          </a:p>
        </p:txBody>
      </p:sp>
      <p:sp>
        <p:nvSpPr>
          <p:cNvPr id="11" name="Elipse 10">
            <a:extLst>
              <a:ext uri="{FF2B5EF4-FFF2-40B4-BE49-F238E27FC236}">
                <a16:creationId xmlns:a16="http://schemas.microsoft.com/office/drawing/2014/main" id="{1C995864-92D4-E6D8-21BB-5947EEE62C77}"/>
              </a:ext>
            </a:extLst>
          </p:cNvPr>
          <p:cNvSpPr/>
          <p:nvPr/>
        </p:nvSpPr>
        <p:spPr>
          <a:xfrm>
            <a:off x="10909662" y="2189528"/>
            <a:ext cx="625200" cy="420374"/>
          </a:xfrm>
          <a:prstGeom prst="ellipse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MX" sz="1400" b="1" dirty="0"/>
              <a:t>TA</a:t>
            </a:r>
            <a:endParaRPr lang="es-PE" sz="1400" b="1" dirty="0"/>
          </a:p>
        </p:txBody>
      </p:sp>
      <p:sp>
        <p:nvSpPr>
          <p:cNvPr id="12" name="Flecha: a la derecha con bandas 11">
            <a:extLst>
              <a:ext uri="{FF2B5EF4-FFF2-40B4-BE49-F238E27FC236}">
                <a16:creationId xmlns:a16="http://schemas.microsoft.com/office/drawing/2014/main" id="{A9BB7058-AADB-88E9-F499-BADBA9124C7E}"/>
              </a:ext>
            </a:extLst>
          </p:cNvPr>
          <p:cNvSpPr/>
          <p:nvPr/>
        </p:nvSpPr>
        <p:spPr>
          <a:xfrm rot="7107080" flipV="1">
            <a:off x="9761969" y="3370742"/>
            <a:ext cx="1789629" cy="209006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411952636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2532331B-7E93-4C6E-6D00-24453D140C27}"/>
              </a:ext>
            </a:extLst>
          </p:cNvPr>
          <p:cNvSpPr txBox="1"/>
          <p:nvPr/>
        </p:nvSpPr>
        <p:spPr>
          <a:xfrm rot="16200000">
            <a:off x="-182025" y="3307759"/>
            <a:ext cx="4892879" cy="58477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s-MX" sz="1600" b="1" i="0" dirty="0">
                <a:effectLst/>
                <a:latin typeface="Roboto" panose="02000000000000000000" pitchFamily="2" charset="0"/>
              </a:rPr>
              <a:t>PERSONAS CON TRASTORNOS AFECTIVOS Y DE ANSIEDAD TRATADAS OPORTUNAMENTE</a:t>
            </a:r>
            <a:endParaRPr lang="es-PE" sz="1600" b="1" dirty="0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454C50B4-7993-43EE-02F1-61754179A6A6}"/>
              </a:ext>
            </a:extLst>
          </p:cNvPr>
          <p:cNvSpPr txBox="1"/>
          <p:nvPr/>
        </p:nvSpPr>
        <p:spPr>
          <a:xfrm>
            <a:off x="3500307" y="2136637"/>
            <a:ext cx="2338431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s-PE" sz="1400" b="1" i="0" dirty="0">
                <a:solidFill>
                  <a:schemeClr val="tx1"/>
                </a:solidFill>
                <a:effectLst/>
                <a:latin typeface="Roboto" panose="02000000000000000000" pitchFamily="2" charset="0"/>
              </a:rPr>
              <a:t>ATENCIÓN AMBULATORIA</a:t>
            </a:r>
            <a:endParaRPr lang="es-PE" sz="1400" b="1" dirty="0">
              <a:solidFill>
                <a:schemeClr val="tx1"/>
              </a:solidFill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2EF9504A-5905-E7CA-CB48-3EB25D40DB60}"/>
              </a:ext>
            </a:extLst>
          </p:cNvPr>
          <p:cNvSpPr txBox="1"/>
          <p:nvPr/>
        </p:nvSpPr>
        <p:spPr>
          <a:xfrm>
            <a:off x="3753419" y="4729840"/>
            <a:ext cx="2112541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s-PE" sz="1400" b="1" i="0" dirty="0">
                <a:solidFill>
                  <a:schemeClr val="tx1"/>
                </a:solidFill>
                <a:effectLst/>
                <a:latin typeface="Roboto" panose="02000000000000000000" pitchFamily="2" charset="0"/>
              </a:rPr>
              <a:t>TRATAMIENTO CON INTERNAMIENTO</a:t>
            </a:r>
            <a:endParaRPr lang="es-PE" sz="1400" b="1" dirty="0">
              <a:solidFill>
                <a:schemeClr val="tx1"/>
              </a:solidFill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6E7E856A-9D49-59A2-47CE-A0D7989C3929}"/>
              </a:ext>
            </a:extLst>
          </p:cNvPr>
          <p:cNvSpPr txBox="1"/>
          <p:nvPr/>
        </p:nvSpPr>
        <p:spPr>
          <a:xfrm>
            <a:off x="7313105" y="951998"/>
            <a:ext cx="3198302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s-MX" sz="1400" b="1" i="0" dirty="0">
                <a:effectLst/>
                <a:latin typeface="Roboto" panose="02000000000000000000" pitchFamily="2" charset="0"/>
              </a:rPr>
              <a:t>Tratamiento ambulatorio de personas con depresión (5005190)</a:t>
            </a:r>
            <a:endParaRPr lang="es-PE" sz="1400" b="1" dirty="0"/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0DCAD837-F83C-3154-072C-764E9D5F8050}"/>
              </a:ext>
            </a:extLst>
          </p:cNvPr>
          <p:cNvSpPr txBox="1"/>
          <p:nvPr/>
        </p:nvSpPr>
        <p:spPr>
          <a:xfrm>
            <a:off x="7313105" y="1898343"/>
            <a:ext cx="3198302" cy="73866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s-MX" sz="1400" b="1" i="0" dirty="0">
                <a:effectLst/>
                <a:latin typeface="Roboto" panose="02000000000000000000" pitchFamily="2" charset="0"/>
              </a:rPr>
              <a:t>Tratamiento ambulatorio de personas con conducta suicida (0070610)</a:t>
            </a:r>
            <a:endParaRPr lang="es-PE" sz="1400" b="1" dirty="0"/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6CC0B11F-6882-5E58-24A2-F06496D69905}"/>
              </a:ext>
            </a:extLst>
          </p:cNvPr>
          <p:cNvSpPr txBox="1"/>
          <p:nvPr/>
        </p:nvSpPr>
        <p:spPr>
          <a:xfrm>
            <a:off x="7313105" y="3076927"/>
            <a:ext cx="3198302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s-MX" sz="1400" b="1" i="0" dirty="0">
                <a:effectLst/>
                <a:latin typeface="Roboto" panose="02000000000000000000" pitchFamily="2" charset="0"/>
              </a:rPr>
              <a:t>Tratamiento ambulatorio de personas con ansiedad (0070611)</a:t>
            </a:r>
            <a:endParaRPr lang="es-PE" sz="1400" b="1" dirty="0"/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C6B807DF-7F3C-5D63-3A5A-9C96635B5A46}"/>
              </a:ext>
            </a:extLst>
          </p:cNvPr>
          <p:cNvSpPr txBox="1"/>
          <p:nvPr/>
        </p:nvSpPr>
        <p:spPr>
          <a:xfrm>
            <a:off x="7418663" y="4622118"/>
            <a:ext cx="3691157" cy="73866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s-MX" sz="1400" b="1" i="0" dirty="0">
                <a:effectLst/>
                <a:latin typeface="Roboto" panose="02000000000000000000" pitchFamily="2" charset="0"/>
              </a:rPr>
              <a:t>Tratamiento con internamiento de personas con trastornos afectivos, ansiedad y de conducta suicida (5005191)</a:t>
            </a:r>
            <a:endParaRPr lang="es-PE" sz="1400" b="1" dirty="0"/>
          </a:p>
        </p:txBody>
      </p:sp>
      <p:sp>
        <p:nvSpPr>
          <p:cNvPr id="16" name="Abrir llave 15">
            <a:extLst>
              <a:ext uri="{FF2B5EF4-FFF2-40B4-BE49-F238E27FC236}">
                <a16:creationId xmlns:a16="http://schemas.microsoft.com/office/drawing/2014/main" id="{602B194E-7915-4C09-6BAC-34F7A802A1D5}"/>
              </a:ext>
            </a:extLst>
          </p:cNvPr>
          <p:cNvSpPr/>
          <p:nvPr/>
        </p:nvSpPr>
        <p:spPr>
          <a:xfrm>
            <a:off x="6283533" y="1090899"/>
            <a:ext cx="584777" cy="2399251"/>
          </a:xfrm>
          <a:prstGeom prst="leftBrace">
            <a:avLst/>
          </a:prstGeom>
          <a:ln w="571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PE" b="1"/>
          </a:p>
        </p:txBody>
      </p:sp>
      <p:cxnSp>
        <p:nvCxnSpPr>
          <p:cNvPr id="18" name="Conector recto de flecha 17">
            <a:extLst>
              <a:ext uri="{FF2B5EF4-FFF2-40B4-BE49-F238E27FC236}">
                <a16:creationId xmlns:a16="http://schemas.microsoft.com/office/drawing/2014/main" id="{51EC9BB4-4E2A-DE6F-9C7B-37439DD58CCF}"/>
              </a:ext>
            </a:extLst>
          </p:cNvPr>
          <p:cNvCxnSpPr/>
          <p:nvPr/>
        </p:nvCxnSpPr>
        <p:spPr>
          <a:xfrm>
            <a:off x="6868310" y="4991450"/>
            <a:ext cx="379778" cy="0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9" name="Abrir llave 18">
            <a:extLst>
              <a:ext uri="{FF2B5EF4-FFF2-40B4-BE49-F238E27FC236}">
                <a16:creationId xmlns:a16="http://schemas.microsoft.com/office/drawing/2014/main" id="{6EC90AC0-0EF0-E963-7897-9F179E09C5CE}"/>
              </a:ext>
            </a:extLst>
          </p:cNvPr>
          <p:cNvSpPr/>
          <p:nvPr/>
        </p:nvSpPr>
        <p:spPr>
          <a:xfrm>
            <a:off x="2927758" y="2281806"/>
            <a:ext cx="234892" cy="2778874"/>
          </a:xfrm>
          <a:prstGeom prst="leftBrace">
            <a:avLst/>
          </a:prstGeom>
          <a:ln w="571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PE" b="1"/>
          </a:p>
        </p:txBody>
      </p:sp>
      <p:pic>
        <p:nvPicPr>
          <p:cNvPr id="20" name="Imagen 19" descr="LOGO GRJ 2023">
            <a:extLst>
              <a:ext uri="{FF2B5EF4-FFF2-40B4-BE49-F238E27FC236}">
                <a16:creationId xmlns:a16="http://schemas.microsoft.com/office/drawing/2014/main" id="{713CEF67-DA5F-D33A-3D5D-0C72C57A212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8829" y="97411"/>
            <a:ext cx="1476915" cy="754736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Imagen 20">
            <a:extLst>
              <a:ext uri="{FF2B5EF4-FFF2-40B4-BE49-F238E27FC236}">
                <a16:creationId xmlns:a16="http://schemas.microsoft.com/office/drawing/2014/main" id="{1E74092B-A697-E499-BE59-2C13FC2E7B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05" y="71314"/>
            <a:ext cx="2567031" cy="508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290264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910A0392-BAB1-1250-504D-A77E50CCBFA4}"/>
              </a:ext>
            </a:extLst>
          </p:cNvPr>
          <p:cNvSpPr txBox="1"/>
          <p:nvPr/>
        </p:nvSpPr>
        <p:spPr>
          <a:xfrm>
            <a:off x="3105021" y="188684"/>
            <a:ext cx="6094602" cy="584775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s-MX" sz="1600" b="1" i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Roboto" panose="02000000000000000000" pitchFamily="2" charset="0"/>
              </a:rPr>
              <a:t>PERSONAS CON TRASTORNOS AFECTIVOS Y DE ANSIEDAD TRATADAS OPORTUNAMENTE</a:t>
            </a:r>
            <a:endParaRPr lang="es-PE" sz="16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4499EB74-06F1-A578-5B36-58557A3BF41D}"/>
              </a:ext>
            </a:extLst>
          </p:cNvPr>
          <p:cNvSpPr txBox="1"/>
          <p:nvPr/>
        </p:nvSpPr>
        <p:spPr>
          <a:xfrm>
            <a:off x="1707811" y="1901713"/>
            <a:ext cx="3093439" cy="523220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s-MX" sz="1400" b="0" i="0" dirty="0">
                <a:solidFill>
                  <a:schemeClr val="tx1"/>
                </a:solidFill>
                <a:effectLst/>
                <a:latin typeface="Roboto" panose="02000000000000000000" pitchFamily="2" charset="0"/>
              </a:rPr>
              <a:t>Tratamiento ambulatorio de personas con depresión (5005190)</a:t>
            </a:r>
            <a:endParaRPr lang="es-PE" sz="1400" dirty="0">
              <a:solidFill>
                <a:schemeClr val="tx1"/>
              </a:solidFill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E726B7D2-24FC-9F33-BF1F-0F9BC7513215}"/>
              </a:ext>
            </a:extLst>
          </p:cNvPr>
          <p:cNvSpPr txBox="1"/>
          <p:nvPr/>
        </p:nvSpPr>
        <p:spPr>
          <a:xfrm>
            <a:off x="2062592" y="2552422"/>
            <a:ext cx="2212599" cy="307777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MX" sz="1400" b="0" i="0">
                <a:effectLst/>
                <a:latin typeface="Roboto" panose="02000000000000000000" pitchFamily="2" charset="0"/>
              </a:rPr>
              <a:t>(F31, F32, F33, F34 y F38)</a:t>
            </a:r>
            <a:endParaRPr lang="es-PE" sz="1400" dirty="0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D76E2678-9EFA-69B1-8AAA-9049CE59E721}"/>
              </a:ext>
            </a:extLst>
          </p:cNvPr>
          <p:cNvSpPr txBox="1"/>
          <p:nvPr/>
        </p:nvSpPr>
        <p:spPr>
          <a:xfrm>
            <a:off x="1658000" y="3354304"/>
            <a:ext cx="3193060" cy="523220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s-MX" sz="1400" b="0" i="0" dirty="0">
                <a:solidFill>
                  <a:schemeClr val="tx1"/>
                </a:solidFill>
                <a:effectLst/>
                <a:latin typeface="Roboto" panose="02000000000000000000" pitchFamily="2" charset="0"/>
              </a:rPr>
              <a:t>Tratamiento ambulatorio de personas con conducta suicida (0070610)</a:t>
            </a:r>
            <a:endParaRPr lang="es-PE" sz="1400" dirty="0">
              <a:solidFill>
                <a:schemeClr val="tx1"/>
              </a:solidFill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C7AE094C-F354-8638-40DB-0E4015197D1E}"/>
              </a:ext>
            </a:extLst>
          </p:cNvPr>
          <p:cNvSpPr txBox="1"/>
          <p:nvPr/>
        </p:nvSpPr>
        <p:spPr>
          <a:xfrm>
            <a:off x="2576769" y="3977511"/>
            <a:ext cx="1184247" cy="307777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PE" sz="1400" b="0" i="0" dirty="0">
                <a:effectLst/>
                <a:latin typeface="Roboto" panose="02000000000000000000" pitchFamily="2" charset="0"/>
              </a:rPr>
              <a:t>(X60 al X84)</a:t>
            </a:r>
            <a:endParaRPr lang="es-PE" sz="1400" dirty="0"/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8789F3D3-1DE5-576A-1AA5-B69E81BA89AE}"/>
              </a:ext>
            </a:extLst>
          </p:cNvPr>
          <p:cNvSpPr txBox="1"/>
          <p:nvPr/>
        </p:nvSpPr>
        <p:spPr>
          <a:xfrm>
            <a:off x="1634405" y="4732965"/>
            <a:ext cx="3240249" cy="523220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s-MX" sz="1400" b="0" i="0" dirty="0">
                <a:solidFill>
                  <a:schemeClr val="tx1"/>
                </a:solidFill>
                <a:effectLst/>
                <a:latin typeface="Roboto" panose="02000000000000000000" pitchFamily="2" charset="0"/>
              </a:rPr>
              <a:t>Tratamiento ambulatorio de personas con ansiedad (0070611)</a:t>
            </a:r>
            <a:endParaRPr lang="es-PE" sz="1400" dirty="0">
              <a:solidFill>
                <a:schemeClr val="tx1"/>
              </a:solidFill>
            </a:endParaRP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B38205FA-7888-4807-4287-A85979F77CB7}"/>
              </a:ext>
            </a:extLst>
          </p:cNvPr>
          <p:cNvSpPr txBox="1"/>
          <p:nvPr/>
        </p:nvSpPr>
        <p:spPr>
          <a:xfrm>
            <a:off x="2683028" y="5356172"/>
            <a:ext cx="1143002" cy="307777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PE" sz="1400" b="0" i="0" dirty="0">
                <a:effectLst/>
                <a:latin typeface="Roboto" panose="02000000000000000000" pitchFamily="2" charset="0"/>
              </a:rPr>
              <a:t>(F40 al F48)</a:t>
            </a:r>
            <a:endParaRPr lang="es-PE" sz="1400" dirty="0"/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3C8F0FC0-51E7-880E-4138-6EEAAB7922EA}"/>
              </a:ext>
            </a:extLst>
          </p:cNvPr>
          <p:cNvSpPr txBox="1"/>
          <p:nvPr/>
        </p:nvSpPr>
        <p:spPr>
          <a:xfrm>
            <a:off x="7851395" y="970276"/>
            <a:ext cx="3007451" cy="52322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PE" sz="1400" b="1" i="1" u="sng" dirty="0">
                <a:solidFill>
                  <a:srgbClr val="FF0000"/>
                </a:solidFill>
                <a:effectLst/>
                <a:latin typeface="Roboto" panose="02000000000000000000" pitchFamily="2" charset="0"/>
              </a:rPr>
              <a:t>Paquete mínimo de intervención de acuerdo a los diagnósticos clínicos.</a:t>
            </a:r>
            <a:endParaRPr lang="es-PE" sz="1400" b="1" i="1" u="sng" dirty="0">
              <a:solidFill>
                <a:srgbClr val="FF0000"/>
              </a:solidFill>
            </a:endParaRP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220250A5-D99B-5E76-D3A5-E125AD4514A5}"/>
              </a:ext>
            </a:extLst>
          </p:cNvPr>
          <p:cNvSpPr txBox="1"/>
          <p:nvPr/>
        </p:nvSpPr>
        <p:spPr>
          <a:xfrm>
            <a:off x="1084276" y="6234920"/>
            <a:ext cx="8336560" cy="307777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MX" sz="1400" b="0" i="0" dirty="0">
                <a:effectLst/>
                <a:latin typeface="Roboto" panose="02000000000000000000" pitchFamily="2" charset="0"/>
              </a:rPr>
              <a:t>• En caso de los centros de salud mental comunitaria se incluye la evaluación integral interdisciplinaria</a:t>
            </a:r>
            <a:endParaRPr lang="es-PE" sz="1400" dirty="0"/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C2679326-A21D-E2E0-30EC-343717BF37C5}"/>
              </a:ext>
            </a:extLst>
          </p:cNvPr>
          <p:cNvSpPr txBox="1"/>
          <p:nvPr/>
        </p:nvSpPr>
        <p:spPr>
          <a:xfrm>
            <a:off x="6684583" y="1822177"/>
            <a:ext cx="3093439" cy="738664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PE" sz="1400" b="0" i="0" dirty="0">
                <a:effectLst/>
                <a:latin typeface="Roboto" panose="02000000000000000000" pitchFamily="2" charset="0"/>
              </a:rPr>
              <a:t>03 Consulta médica especializada </a:t>
            </a:r>
          </a:p>
          <a:p>
            <a:r>
              <a:rPr lang="es-PE" sz="1400" b="0" i="0" dirty="0">
                <a:effectLst/>
                <a:latin typeface="Roboto" panose="02000000000000000000" pitchFamily="2" charset="0"/>
              </a:rPr>
              <a:t>01 Psicoeducación </a:t>
            </a:r>
          </a:p>
          <a:p>
            <a:r>
              <a:rPr lang="es-PE" sz="1400" b="0" i="0" dirty="0">
                <a:effectLst/>
                <a:latin typeface="Roboto" panose="02000000000000000000" pitchFamily="2" charset="0"/>
              </a:rPr>
              <a:t>06 Psicoterapia individual</a:t>
            </a:r>
            <a:endParaRPr lang="es-PE" sz="1400" dirty="0"/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22F300A5-DAF7-C0F3-B57C-34159EFF1663}"/>
              </a:ext>
            </a:extLst>
          </p:cNvPr>
          <p:cNvSpPr txBox="1"/>
          <p:nvPr/>
        </p:nvSpPr>
        <p:spPr>
          <a:xfrm>
            <a:off x="6684582" y="2860199"/>
            <a:ext cx="3093439" cy="1384995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MX" sz="1400" b="0" i="0" dirty="0">
                <a:effectLst/>
                <a:latin typeface="Roboto" panose="02000000000000000000" pitchFamily="2" charset="0"/>
              </a:rPr>
              <a:t>02 Consulta médica </a:t>
            </a:r>
          </a:p>
          <a:p>
            <a:r>
              <a:rPr lang="es-MX" sz="1400" b="0" i="0" dirty="0">
                <a:effectLst/>
                <a:latin typeface="Roboto" panose="02000000000000000000" pitchFamily="2" charset="0"/>
              </a:rPr>
              <a:t>01 Psicoeducación </a:t>
            </a:r>
          </a:p>
          <a:p>
            <a:r>
              <a:rPr lang="es-MX" sz="1400" b="0" i="0" dirty="0">
                <a:effectLst/>
                <a:latin typeface="Roboto" panose="02000000000000000000" pitchFamily="2" charset="0"/>
              </a:rPr>
              <a:t>06 Psicoterapia individual </a:t>
            </a:r>
          </a:p>
          <a:p>
            <a:r>
              <a:rPr lang="es-MX" sz="1400" b="0" i="0" dirty="0">
                <a:effectLst/>
                <a:latin typeface="Roboto" panose="02000000000000000000" pitchFamily="2" charset="0"/>
              </a:rPr>
              <a:t>02 Intervenciones familiares </a:t>
            </a:r>
          </a:p>
          <a:p>
            <a:r>
              <a:rPr lang="es-MX" sz="1400" b="0" i="0" dirty="0">
                <a:effectLst/>
                <a:latin typeface="Roboto" panose="02000000000000000000" pitchFamily="2" charset="0"/>
              </a:rPr>
              <a:t>01 Visita domiciliara o 01 movilización de redes de apoyo</a:t>
            </a:r>
            <a:endParaRPr lang="es-PE" sz="1400" dirty="0"/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FDCBA0E3-38B6-6F78-28FF-9EFD3D055873}"/>
              </a:ext>
            </a:extLst>
          </p:cNvPr>
          <p:cNvSpPr txBox="1"/>
          <p:nvPr/>
        </p:nvSpPr>
        <p:spPr>
          <a:xfrm>
            <a:off x="6684583" y="4518310"/>
            <a:ext cx="3323438" cy="738664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PE" sz="1400" b="0" i="0" dirty="0">
                <a:effectLst/>
                <a:latin typeface="Roboto" panose="02000000000000000000" pitchFamily="2" charset="0"/>
              </a:rPr>
              <a:t>02 Consulta médica o de salud mental </a:t>
            </a:r>
          </a:p>
          <a:p>
            <a:r>
              <a:rPr lang="es-PE" sz="1400" b="0" i="0" dirty="0">
                <a:effectLst/>
                <a:latin typeface="Roboto" panose="02000000000000000000" pitchFamily="2" charset="0"/>
              </a:rPr>
              <a:t>01 Psicoeducación </a:t>
            </a:r>
          </a:p>
          <a:p>
            <a:r>
              <a:rPr lang="es-PE" sz="1400" b="0" i="0" dirty="0">
                <a:effectLst/>
                <a:latin typeface="Roboto" panose="02000000000000000000" pitchFamily="2" charset="0"/>
              </a:rPr>
              <a:t>06 Psicoterapia individual</a:t>
            </a:r>
            <a:endParaRPr lang="es-PE" sz="1400" dirty="0"/>
          </a:p>
        </p:txBody>
      </p:sp>
      <p:sp>
        <p:nvSpPr>
          <p:cNvPr id="26" name="Flecha: a la derecha 25">
            <a:extLst>
              <a:ext uri="{FF2B5EF4-FFF2-40B4-BE49-F238E27FC236}">
                <a16:creationId xmlns:a16="http://schemas.microsoft.com/office/drawing/2014/main" id="{B2A07E8D-F924-4756-175B-20B2398E7378}"/>
              </a:ext>
            </a:extLst>
          </p:cNvPr>
          <p:cNvSpPr/>
          <p:nvPr/>
        </p:nvSpPr>
        <p:spPr>
          <a:xfrm>
            <a:off x="5398968" y="2037620"/>
            <a:ext cx="687897" cy="30777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27" name="Flecha: a la derecha 26">
            <a:extLst>
              <a:ext uri="{FF2B5EF4-FFF2-40B4-BE49-F238E27FC236}">
                <a16:creationId xmlns:a16="http://schemas.microsoft.com/office/drawing/2014/main" id="{B20509D8-E1AA-26E3-9AA8-372DECE560F4}"/>
              </a:ext>
            </a:extLst>
          </p:cNvPr>
          <p:cNvSpPr/>
          <p:nvPr/>
        </p:nvSpPr>
        <p:spPr>
          <a:xfrm>
            <a:off x="5464425" y="4840686"/>
            <a:ext cx="687897" cy="30777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28" name="Flecha: a la derecha 27">
            <a:extLst>
              <a:ext uri="{FF2B5EF4-FFF2-40B4-BE49-F238E27FC236}">
                <a16:creationId xmlns:a16="http://schemas.microsoft.com/office/drawing/2014/main" id="{7E65EDD7-741B-C2AF-16E1-404BED7291E8}"/>
              </a:ext>
            </a:extLst>
          </p:cNvPr>
          <p:cNvSpPr/>
          <p:nvPr/>
        </p:nvSpPr>
        <p:spPr>
          <a:xfrm>
            <a:off x="5464425" y="3462025"/>
            <a:ext cx="687897" cy="30777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pic>
        <p:nvPicPr>
          <p:cNvPr id="29" name="Imagen 28">
            <a:extLst>
              <a:ext uri="{FF2B5EF4-FFF2-40B4-BE49-F238E27FC236}">
                <a16:creationId xmlns:a16="http://schemas.microsoft.com/office/drawing/2014/main" id="{E785D530-24FC-510A-C65C-9EA405DF6D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05" y="71314"/>
            <a:ext cx="2567031" cy="508575"/>
          </a:xfrm>
          <a:prstGeom prst="rect">
            <a:avLst/>
          </a:prstGeom>
        </p:spPr>
      </p:pic>
      <p:pic>
        <p:nvPicPr>
          <p:cNvPr id="30" name="Imagen 29" descr="LOGO GRJ 2023">
            <a:extLst>
              <a:ext uri="{FF2B5EF4-FFF2-40B4-BE49-F238E27FC236}">
                <a16:creationId xmlns:a16="http://schemas.microsoft.com/office/drawing/2014/main" id="{E5558AF7-50AD-1E82-08E7-D863B776553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8829" y="97411"/>
            <a:ext cx="1476915" cy="754736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Imagen 30">
            <a:extLst>
              <a:ext uri="{FF2B5EF4-FFF2-40B4-BE49-F238E27FC236}">
                <a16:creationId xmlns:a16="http://schemas.microsoft.com/office/drawing/2014/main" id="{A438E5DD-39CD-8290-0274-AEDD5E91398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4946" y="6160514"/>
            <a:ext cx="1884680" cy="600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832364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43EFF036-9BEF-C0B2-2E66-AE65A07A4E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05" y="71314"/>
            <a:ext cx="2567031" cy="508575"/>
          </a:xfrm>
          <a:prstGeom prst="rect">
            <a:avLst/>
          </a:prstGeom>
        </p:spPr>
      </p:pic>
      <p:pic>
        <p:nvPicPr>
          <p:cNvPr id="3" name="Imagen 2" descr="LOGO GRJ 2023">
            <a:extLst>
              <a:ext uri="{FF2B5EF4-FFF2-40B4-BE49-F238E27FC236}">
                <a16:creationId xmlns:a16="http://schemas.microsoft.com/office/drawing/2014/main" id="{8EF1A871-FBB7-829D-26D9-94A84181F50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8829" y="97411"/>
            <a:ext cx="1476915" cy="754736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E17196E8-7C4F-9D4A-9636-0BC8DDD7BB1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4946" y="6160514"/>
            <a:ext cx="1884680" cy="600075"/>
          </a:xfrm>
          <a:prstGeom prst="rect">
            <a:avLst/>
          </a:prstGeom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53D573AB-8DED-6FDE-294E-710E288FF6FC}"/>
              </a:ext>
            </a:extLst>
          </p:cNvPr>
          <p:cNvSpPr/>
          <p:nvPr/>
        </p:nvSpPr>
        <p:spPr>
          <a:xfrm>
            <a:off x="3707935" y="133178"/>
            <a:ext cx="6056850" cy="38484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b="1" dirty="0"/>
              <a:t>TRANSTORNOS AFECTIVOS. </a:t>
            </a:r>
            <a:r>
              <a:rPr lang="es-PE" b="1" dirty="0"/>
              <a:t>Los códigos a utilizar son: </a:t>
            </a:r>
            <a:endParaRPr lang="es-MX" b="1" dirty="0"/>
          </a:p>
        </p:txBody>
      </p:sp>
      <p:graphicFrame>
        <p:nvGraphicFramePr>
          <p:cNvPr id="6" name="Tabla 6">
            <a:extLst>
              <a:ext uri="{FF2B5EF4-FFF2-40B4-BE49-F238E27FC236}">
                <a16:creationId xmlns:a16="http://schemas.microsoft.com/office/drawing/2014/main" id="{BD9377B6-5857-E529-8716-17B1BCEFB33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7998446"/>
              </p:ext>
            </p:extLst>
          </p:nvPr>
        </p:nvGraphicFramePr>
        <p:xfrm>
          <a:off x="563657" y="1011893"/>
          <a:ext cx="5358971" cy="47500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72864">
                  <a:extLst>
                    <a:ext uri="{9D8B030D-6E8A-4147-A177-3AD203B41FA5}">
                      <a16:colId xmlns:a16="http://schemas.microsoft.com/office/drawing/2014/main" val="880040902"/>
                    </a:ext>
                  </a:extLst>
                </a:gridCol>
                <a:gridCol w="771787">
                  <a:extLst>
                    <a:ext uri="{9D8B030D-6E8A-4147-A177-3AD203B41FA5}">
                      <a16:colId xmlns:a16="http://schemas.microsoft.com/office/drawing/2014/main" val="599503657"/>
                    </a:ext>
                  </a:extLst>
                </a:gridCol>
                <a:gridCol w="3414320">
                  <a:extLst>
                    <a:ext uri="{9D8B030D-6E8A-4147-A177-3AD203B41FA5}">
                      <a16:colId xmlns:a16="http://schemas.microsoft.com/office/drawing/2014/main" val="4032176891"/>
                    </a:ext>
                  </a:extLst>
                </a:gridCol>
              </a:tblGrid>
              <a:tr h="268020">
                <a:tc>
                  <a:txBody>
                    <a:bodyPr/>
                    <a:lstStyle/>
                    <a:p>
                      <a:r>
                        <a:rPr lang="es-PE" sz="1100" dirty="0"/>
                        <a:t>DESCRIPCIÓN DE LA ACTIVIDAD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PE" sz="1100" dirty="0"/>
                        <a:t>CÓDIGO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PE" sz="1100" dirty="0"/>
                        <a:t>DENOMINACIÓN DEL PROCEDIMIENTO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52339671"/>
                  </a:ext>
                </a:extLst>
              </a:tr>
              <a:tr h="441447">
                <a:tc>
                  <a:txBody>
                    <a:bodyPr/>
                    <a:lstStyle/>
                    <a:p>
                      <a:r>
                        <a:rPr lang="es-PE" sz="1100" dirty="0"/>
                        <a:t>Consulta médica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PE" sz="1100" dirty="0"/>
                        <a:t>99215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sz="1100" dirty="0"/>
                        <a:t>Consulta ambulatoria especializada para la evaluación y manejo de un paciente</a:t>
                      </a:r>
                      <a:endParaRPr lang="es-PE" sz="11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5071109"/>
                  </a:ext>
                </a:extLst>
              </a:tr>
              <a:tr h="614872">
                <a:tc>
                  <a:txBody>
                    <a:bodyPr/>
                    <a:lstStyle/>
                    <a:p>
                      <a:r>
                        <a:rPr lang="es-PE" sz="1100" dirty="0"/>
                        <a:t>Intervención en crisis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PE" sz="1100" dirty="0"/>
                        <a:t>99285.01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sz="1100" dirty="0"/>
                        <a:t>Manejo inicial Consulta en emergencia problema de alta severidad y pone en riesgo inmediato la vida o deterioro severo funcional. (Prioridad I)</a:t>
                      </a:r>
                      <a:endParaRPr lang="es-PE" sz="11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78091104"/>
                  </a:ext>
                </a:extLst>
              </a:tr>
              <a:tr h="650940">
                <a:tc>
                  <a:txBody>
                    <a:bodyPr/>
                    <a:lstStyle/>
                    <a:p>
                      <a:r>
                        <a:rPr lang="es-PE" sz="1100" dirty="0"/>
                        <a:t>Evaluación Integral interdisciplinaria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PE" sz="1100" dirty="0"/>
                        <a:t>99366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sz="1100" dirty="0"/>
                        <a:t>Reunión de equipo interdisciplinario (Plan de Atención individualizado -PAI)</a:t>
                      </a:r>
                      <a:endParaRPr lang="es-PE" sz="11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26889906"/>
                  </a:ext>
                </a:extLst>
              </a:tr>
              <a:tr h="441447">
                <a:tc>
                  <a:txBody>
                    <a:bodyPr/>
                    <a:lstStyle/>
                    <a:p>
                      <a:r>
                        <a:rPr lang="es-PE" sz="1100" dirty="0"/>
                        <a:t>Psicoeducación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PE" sz="1100" dirty="0"/>
                        <a:t>99207.04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PE" sz="1100" dirty="0"/>
                        <a:t>Psicoeducación al paciente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90935820"/>
                  </a:ext>
                </a:extLst>
              </a:tr>
              <a:tr h="614872">
                <a:tc>
                  <a:txBody>
                    <a:bodyPr/>
                    <a:lstStyle/>
                    <a:p>
                      <a:r>
                        <a:rPr lang="es-PE" sz="1100" dirty="0"/>
                        <a:t>Consejería de salud mental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PE" sz="1100" dirty="0"/>
                        <a:t>96100.02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PE" sz="1100" dirty="0"/>
                        <a:t>Consejería y Orientación psicológica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80804124"/>
                  </a:ext>
                </a:extLst>
              </a:tr>
              <a:tr h="441447">
                <a:tc rowSpan="3">
                  <a:txBody>
                    <a:bodyPr/>
                    <a:lstStyle/>
                    <a:p>
                      <a:r>
                        <a:rPr lang="es-PE" sz="1100" dirty="0"/>
                        <a:t>Psicoterapia individual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s-PE" sz="1100" dirty="0"/>
                        <a:t>90834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sz="1100" dirty="0"/>
                        <a:t>Psicoterapia, 45 minutos con el paciente y/o miembro de la familia</a:t>
                      </a:r>
                      <a:endParaRPr lang="es-PE" sz="11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57246440"/>
                  </a:ext>
                </a:extLst>
              </a:tr>
              <a:tr h="614872">
                <a:tc vMerge="1">
                  <a:txBody>
                    <a:bodyPr/>
                    <a:lstStyle/>
                    <a:p>
                      <a:endParaRPr lang="es-PE" sz="1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PE" sz="1100" dirty="0"/>
                        <a:t>90806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PE" sz="1100" dirty="0"/>
                        <a:t>Psicoterapia individual, de soporte, psicodinámica o psicoeducativa o de afronte cognitivo conductual de 45-60 minutos de duración, cara a cara realizado por psicólogo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27697465"/>
                  </a:ext>
                </a:extLst>
              </a:tr>
              <a:tr h="356280">
                <a:tc vMerge="1">
                  <a:txBody>
                    <a:bodyPr/>
                    <a:lstStyle/>
                    <a:p>
                      <a:endParaRPr lang="es-PE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PE" sz="1100" dirty="0"/>
                        <a:t>90860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PE" sz="1100" dirty="0"/>
                        <a:t>Psicoterapia cognitivo conductual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82958725"/>
                  </a:ext>
                </a:extLst>
              </a:tr>
            </a:tbl>
          </a:graphicData>
        </a:graphic>
      </p:graphicFrame>
      <p:graphicFrame>
        <p:nvGraphicFramePr>
          <p:cNvPr id="7" name="Tabla 6">
            <a:extLst>
              <a:ext uri="{FF2B5EF4-FFF2-40B4-BE49-F238E27FC236}">
                <a16:creationId xmlns:a16="http://schemas.microsoft.com/office/drawing/2014/main" id="{1F796481-C1C4-9A9B-9784-7BB9736BDD8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98600670"/>
              </p:ext>
            </p:extLst>
          </p:nvPr>
        </p:nvGraphicFramePr>
        <p:xfrm>
          <a:off x="6188279" y="1011893"/>
          <a:ext cx="5648587" cy="4767059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361813">
                  <a:extLst>
                    <a:ext uri="{9D8B030D-6E8A-4147-A177-3AD203B41FA5}">
                      <a16:colId xmlns:a16="http://schemas.microsoft.com/office/drawing/2014/main" val="4102191172"/>
                    </a:ext>
                  </a:extLst>
                </a:gridCol>
                <a:gridCol w="830510">
                  <a:extLst>
                    <a:ext uri="{9D8B030D-6E8A-4147-A177-3AD203B41FA5}">
                      <a16:colId xmlns:a16="http://schemas.microsoft.com/office/drawing/2014/main" val="2241248793"/>
                    </a:ext>
                  </a:extLst>
                </a:gridCol>
                <a:gridCol w="3456264">
                  <a:extLst>
                    <a:ext uri="{9D8B030D-6E8A-4147-A177-3AD203B41FA5}">
                      <a16:colId xmlns:a16="http://schemas.microsoft.com/office/drawing/2014/main" val="2335324377"/>
                    </a:ext>
                  </a:extLst>
                </a:gridCol>
              </a:tblGrid>
              <a:tr h="432817">
                <a:tc>
                  <a:txBody>
                    <a:bodyPr/>
                    <a:lstStyle/>
                    <a:p>
                      <a:r>
                        <a:rPr lang="es-PE" sz="1100" dirty="0"/>
                        <a:t>DESCRIPCIÓN DE LA ACTIVIDAD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s-PE" sz="1100" dirty="0"/>
                        <a:t>CÓDIGO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PE" sz="1100" dirty="0"/>
                        <a:t>DENOMINACIÓN DEL PROCEDIMIENTO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16566745"/>
                  </a:ext>
                </a:extLst>
              </a:tr>
              <a:tr h="43281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PE" sz="1100" dirty="0"/>
                        <a:t>Grupo de Ayuda Mutua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PE" sz="1100" dirty="0"/>
                        <a:t>C0012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100" dirty="0"/>
                        <a:t>Sesión de Grupo de ayuda mutua</a:t>
                      </a:r>
                      <a:endParaRPr lang="es-PE" sz="11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10392871"/>
                  </a:ext>
                </a:extLst>
              </a:tr>
              <a:tr h="349317">
                <a:tc rowSpan="3">
                  <a:txBody>
                    <a:bodyPr/>
                    <a:lstStyle/>
                    <a:p>
                      <a:r>
                        <a:rPr lang="es-PE" sz="1100" dirty="0"/>
                        <a:t>Intervención familiar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s-PE" sz="1100" dirty="0"/>
                        <a:t>C2111.01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PE" sz="1100" dirty="0"/>
                        <a:t>Intervención familiar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23145054"/>
                  </a:ext>
                </a:extLst>
              </a:tr>
              <a:tr h="432817">
                <a:tc vMerge="1">
                  <a:txBody>
                    <a:bodyPr/>
                    <a:lstStyle/>
                    <a:p>
                      <a:endParaRPr lang="es-PE" sz="1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PE" sz="1100" dirty="0"/>
                        <a:t>96100.01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sz="1100" dirty="0"/>
                        <a:t>Sesión de psicoterapia de familia (realizado por el psicólogo)</a:t>
                      </a:r>
                      <a:endParaRPr lang="es-PE" sz="11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49749024"/>
                  </a:ext>
                </a:extLst>
              </a:tr>
              <a:tr h="432817">
                <a:tc vMerge="1">
                  <a:txBody>
                    <a:bodyPr/>
                    <a:lstStyle/>
                    <a:p>
                      <a:endParaRPr lang="es-PE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PE" sz="1100" dirty="0"/>
                        <a:t>90847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sz="1100" dirty="0"/>
                        <a:t>Psicoterapia de la familia (psicoterapia conjunta) (con el paciente presente)</a:t>
                      </a:r>
                      <a:endParaRPr lang="es-PE" sz="11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77270765"/>
                  </a:ext>
                </a:extLst>
              </a:tr>
              <a:tr h="349317">
                <a:tc>
                  <a:txBody>
                    <a:bodyPr/>
                    <a:lstStyle/>
                    <a:p>
                      <a:r>
                        <a:rPr lang="es-PE" sz="1100" dirty="0"/>
                        <a:t>Visita domiciliaria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PE" sz="1100" dirty="0"/>
                        <a:t>C0011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PE" sz="1100" dirty="0"/>
                        <a:t>Visita familiar integral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2704413"/>
                  </a:ext>
                </a:extLst>
              </a:tr>
              <a:tr h="602853">
                <a:tc>
                  <a:txBody>
                    <a:bodyPr/>
                    <a:lstStyle/>
                    <a:p>
                      <a:r>
                        <a:rPr lang="es-MX" sz="1100" dirty="0"/>
                        <a:t>Sesión de movilización de redes de apoyo</a:t>
                      </a:r>
                      <a:endParaRPr lang="es-PE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PE" sz="1100" dirty="0"/>
                        <a:t>C1043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sz="1100" dirty="0"/>
                        <a:t>Coordinaciones con actores de sectores e instituciones en la comunidad</a:t>
                      </a:r>
                      <a:endParaRPr lang="es-PE" sz="11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52523644"/>
                  </a:ext>
                </a:extLst>
              </a:tr>
              <a:tr h="602853">
                <a:tc>
                  <a:txBody>
                    <a:bodyPr/>
                    <a:lstStyle/>
                    <a:p>
                      <a:r>
                        <a:rPr lang="es-MX" sz="1100" dirty="0"/>
                        <a:t>Aplicación de la Ficha de Valoración de Riesgos</a:t>
                      </a:r>
                      <a:endParaRPr lang="es-PE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PE" sz="1100" dirty="0"/>
                        <a:t>99207.06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sz="1100" dirty="0"/>
                        <a:t>Atención en salud mental a mujeres que son víctimas de violencia por su pareja o expareja (incluye aplicación de la ficha de valoración de riesgos)</a:t>
                      </a:r>
                      <a:endParaRPr lang="es-PE" sz="11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27408438"/>
                  </a:ext>
                </a:extLst>
              </a:tr>
              <a:tr h="349317">
                <a:tc>
                  <a:txBody>
                    <a:bodyPr/>
                    <a:lstStyle/>
                    <a:p>
                      <a:r>
                        <a:rPr lang="es-PE" sz="1100" dirty="0"/>
                        <a:t>Intervención grupal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PE" sz="1100" dirty="0"/>
                        <a:t>99207.02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sz="1100" dirty="0"/>
                        <a:t>Intervención grupal en salud mental</a:t>
                      </a:r>
                      <a:endParaRPr lang="es-PE" sz="11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46444186"/>
                  </a:ext>
                </a:extLst>
              </a:tr>
              <a:tr h="432817">
                <a:tc>
                  <a:txBody>
                    <a:bodyPr/>
                    <a:lstStyle/>
                    <a:p>
                      <a:r>
                        <a:rPr lang="es-MX" sz="1100" dirty="0"/>
                        <a:t>Taller de actividad física</a:t>
                      </a:r>
                      <a:endParaRPr lang="es-PE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PE" sz="1100" dirty="0"/>
                        <a:t>99402.17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PE" sz="1100" dirty="0"/>
                        <a:t>Consejería de actividad física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04656625"/>
                  </a:ext>
                </a:extLst>
              </a:tr>
              <a:tr h="349317">
                <a:tc>
                  <a:txBody>
                    <a:bodyPr/>
                    <a:lstStyle/>
                    <a:p>
                      <a:r>
                        <a:rPr lang="es-PE" sz="1100" dirty="0"/>
                        <a:t>Taller de relajación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PE" sz="1100" dirty="0"/>
                        <a:t>90861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PE" sz="1100" dirty="0"/>
                        <a:t>Terapia de relajación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5972802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2791301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05A3E67C-DA67-BFCA-1BA8-4A3806ADF0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05" y="71314"/>
            <a:ext cx="2567031" cy="508575"/>
          </a:xfrm>
          <a:prstGeom prst="rect">
            <a:avLst/>
          </a:prstGeom>
        </p:spPr>
      </p:pic>
      <p:pic>
        <p:nvPicPr>
          <p:cNvPr id="3" name="Imagen 2" descr="LOGO GRJ 2023">
            <a:extLst>
              <a:ext uri="{FF2B5EF4-FFF2-40B4-BE49-F238E27FC236}">
                <a16:creationId xmlns:a16="http://schemas.microsoft.com/office/drawing/2014/main" id="{A7AE721D-E5AF-CC96-2743-155C25B847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8829" y="97411"/>
            <a:ext cx="1476915" cy="754736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1FF58E33-B5E9-2C58-0D9C-34358A545CB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4946" y="6160514"/>
            <a:ext cx="1884680" cy="600075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AC4476CD-686A-03F4-01F4-1CAC9D4DD8C8}"/>
              </a:ext>
            </a:extLst>
          </p:cNvPr>
          <p:cNvSpPr txBox="1"/>
          <p:nvPr/>
        </p:nvSpPr>
        <p:spPr>
          <a:xfrm>
            <a:off x="818385" y="869649"/>
            <a:ext cx="7797960" cy="2308324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MX" sz="1600" b="1" u="sng" dirty="0"/>
              <a:t>Visita Domiciliaria:</a:t>
            </a:r>
          </a:p>
          <a:p>
            <a:r>
              <a:rPr lang="es-MX" sz="1600" dirty="0"/>
              <a:t>En el Ítem: Ficha Familiar/Historia Clínica, anote DNI del usuario En el ítem: Diagnóstico motivo de consulta y/o actividad de salud, anote claramente: </a:t>
            </a:r>
          </a:p>
          <a:p>
            <a:r>
              <a:rPr lang="es-MX" sz="1600" dirty="0"/>
              <a:t>• En el 1º casillero anote diagnóstico que corresponda a la persona usuaria según manual CIE 10, por ejemplo de Trastorno depresivo recurrente. </a:t>
            </a:r>
          </a:p>
          <a:p>
            <a:r>
              <a:rPr lang="es-MX" sz="1600" dirty="0"/>
              <a:t>• En el 2º casillero anote la intervención realizada con el usuario: Visita domiciliaria </a:t>
            </a:r>
          </a:p>
          <a:p>
            <a:r>
              <a:rPr lang="es-MX" sz="1600" dirty="0"/>
              <a:t>En el ítem: Tipo de Diagnóstico marque “R” </a:t>
            </a:r>
          </a:p>
          <a:p>
            <a:r>
              <a:rPr lang="es-MX" sz="1600" dirty="0"/>
              <a:t>En el ítem </a:t>
            </a:r>
            <a:r>
              <a:rPr lang="es-MX" sz="1600" dirty="0" err="1"/>
              <a:t>Lab</a:t>
            </a:r>
            <a:r>
              <a:rPr lang="es-MX" sz="1600" dirty="0"/>
              <a:t> anote: </a:t>
            </a:r>
          </a:p>
          <a:p>
            <a:r>
              <a:rPr lang="es-MX" sz="1600" dirty="0"/>
              <a:t>• En el 1º casillero se registra número de sesión (1, 2,… </a:t>
            </a:r>
            <a:r>
              <a:rPr lang="es-MX" sz="1600" dirty="0" err="1"/>
              <a:t>ó</a:t>
            </a:r>
            <a:r>
              <a:rPr lang="es-MX" sz="1600" dirty="0"/>
              <a:t> 3) según corresponda</a:t>
            </a:r>
            <a:endParaRPr lang="es-PE" sz="1600" dirty="0"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62B056DC-277E-6FB2-287B-5CE0F0825F0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909" y="3689059"/>
            <a:ext cx="8120638" cy="2051193"/>
          </a:xfrm>
          <a:prstGeom prst="rect">
            <a:avLst/>
          </a:prstGeom>
        </p:spPr>
      </p:pic>
      <p:sp>
        <p:nvSpPr>
          <p:cNvPr id="13" name="Rectángulo 12">
            <a:extLst>
              <a:ext uri="{FF2B5EF4-FFF2-40B4-BE49-F238E27FC236}">
                <a16:creationId xmlns:a16="http://schemas.microsoft.com/office/drawing/2014/main" id="{95448777-364F-1677-D213-388F8A730C70}"/>
              </a:ext>
            </a:extLst>
          </p:cNvPr>
          <p:cNvSpPr/>
          <p:nvPr/>
        </p:nvSpPr>
        <p:spPr>
          <a:xfrm>
            <a:off x="9343420" y="3610335"/>
            <a:ext cx="2546671" cy="247168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1400" dirty="0"/>
              <a:t>Consultas medicas de salud mental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1400" dirty="0"/>
              <a:t>Intervenciones breve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1400" dirty="0"/>
              <a:t>Consultas medicas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1400" dirty="0"/>
              <a:t>Psicoeducación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1400" dirty="0"/>
              <a:t>Intervenciones individuales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1400" dirty="0"/>
              <a:t>Psicoterapia individual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1400" dirty="0"/>
              <a:t>Intervenciones familiares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1400" dirty="0"/>
              <a:t>Visita domiciliaria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1400" dirty="0"/>
              <a:t>Sesiones de movilización social</a:t>
            </a:r>
            <a:endParaRPr lang="es-PE" sz="1400" dirty="0"/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id="{465294DF-626B-4E41-F8A5-D938BF87AFAA}"/>
              </a:ext>
            </a:extLst>
          </p:cNvPr>
          <p:cNvSpPr/>
          <p:nvPr/>
        </p:nvSpPr>
        <p:spPr>
          <a:xfrm>
            <a:off x="6133204" y="4956334"/>
            <a:ext cx="2483141" cy="41735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15" name="Flecha: a la derecha 14">
            <a:extLst>
              <a:ext uri="{FF2B5EF4-FFF2-40B4-BE49-F238E27FC236}">
                <a16:creationId xmlns:a16="http://schemas.microsoft.com/office/drawing/2014/main" id="{ED3CCFF2-8F44-8578-9F42-44458BE6A4D0}"/>
              </a:ext>
            </a:extLst>
          </p:cNvPr>
          <p:cNvSpPr/>
          <p:nvPr/>
        </p:nvSpPr>
        <p:spPr>
          <a:xfrm>
            <a:off x="8899092" y="5086846"/>
            <a:ext cx="348143" cy="25713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7EB9E2F8-6C32-32A4-49AC-715700F1AE68}"/>
              </a:ext>
            </a:extLst>
          </p:cNvPr>
          <p:cNvSpPr txBox="1"/>
          <p:nvPr/>
        </p:nvSpPr>
        <p:spPr>
          <a:xfrm>
            <a:off x="3726808" y="210557"/>
            <a:ext cx="6751041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MX" sz="1800" b="1" u="sng" dirty="0"/>
              <a:t>Visita Domiciliaria:</a:t>
            </a:r>
          </a:p>
        </p:txBody>
      </p:sp>
      <p:sp>
        <p:nvSpPr>
          <p:cNvPr id="8" name="Rectángulo: esquinas redondeadas 7">
            <a:extLst>
              <a:ext uri="{FF2B5EF4-FFF2-40B4-BE49-F238E27FC236}">
                <a16:creationId xmlns:a16="http://schemas.microsoft.com/office/drawing/2014/main" id="{DD6911CE-741B-57EF-288B-9280625789CE}"/>
              </a:ext>
            </a:extLst>
          </p:cNvPr>
          <p:cNvSpPr/>
          <p:nvPr/>
        </p:nvSpPr>
        <p:spPr>
          <a:xfrm>
            <a:off x="3482784" y="5811068"/>
            <a:ext cx="3425505" cy="798519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En la segunda fila, procedimiento.  </a:t>
            </a:r>
            <a:endParaRPr lang="es-PE" dirty="0"/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D2B57938-AD3F-FD2A-5A21-B64B3C94FF2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77684" t="8455" r="3739" b="55504"/>
          <a:stretch/>
        </p:blipFill>
        <p:spPr>
          <a:xfrm>
            <a:off x="9286315" y="706290"/>
            <a:ext cx="2265027" cy="2471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70545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589DF929-4430-9CC8-D349-52B7681F02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05" y="71314"/>
            <a:ext cx="2567031" cy="508575"/>
          </a:xfrm>
          <a:prstGeom prst="rect">
            <a:avLst/>
          </a:prstGeom>
        </p:spPr>
      </p:pic>
      <p:pic>
        <p:nvPicPr>
          <p:cNvPr id="5" name="Imagen 4" descr="LOGO GRJ 2023">
            <a:extLst>
              <a:ext uri="{FF2B5EF4-FFF2-40B4-BE49-F238E27FC236}">
                <a16:creationId xmlns:a16="http://schemas.microsoft.com/office/drawing/2014/main" id="{84C46934-5593-662B-00CA-A781169AFC9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8829" y="97411"/>
            <a:ext cx="1476915" cy="75473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C2C7F83D-D9B9-BA88-202C-0AA4A67C82F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4946" y="6160514"/>
            <a:ext cx="1884680" cy="600075"/>
          </a:xfrm>
          <a:prstGeom prst="rect">
            <a:avLst/>
          </a:prstGeom>
        </p:spPr>
      </p:pic>
      <p:sp>
        <p:nvSpPr>
          <p:cNvPr id="7" name="Rectángulo 6">
            <a:extLst>
              <a:ext uri="{FF2B5EF4-FFF2-40B4-BE49-F238E27FC236}">
                <a16:creationId xmlns:a16="http://schemas.microsoft.com/office/drawing/2014/main" id="{BA589BF2-84CC-17D7-13C1-430F9CCCFB2E}"/>
              </a:ext>
            </a:extLst>
          </p:cNvPr>
          <p:cNvSpPr/>
          <p:nvPr/>
        </p:nvSpPr>
        <p:spPr>
          <a:xfrm>
            <a:off x="4302942" y="407518"/>
            <a:ext cx="4138301" cy="40942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b="1" dirty="0"/>
              <a:t>CONSIDERACIONES</a:t>
            </a:r>
            <a:r>
              <a:rPr lang="es-MX" dirty="0"/>
              <a:t> </a:t>
            </a:r>
            <a:r>
              <a:rPr lang="es-MX" b="1" dirty="0"/>
              <a:t>GENERALES</a:t>
            </a:r>
          </a:p>
        </p:txBody>
      </p:sp>
      <p:graphicFrame>
        <p:nvGraphicFramePr>
          <p:cNvPr id="13" name="Tabla 13">
            <a:extLst>
              <a:ext uri="{FF2B5EF4-FFF2-40B4-BE49-F238E27FC236}">
                <a16:creationId xmlns:a16="http://schemas.microsoft.com/office/drawing/2014/main" id="{A6A3040E-28CC-7543-DD25-E81ABB20739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31297847"/>
              </p:ext>
            </p:extLst>
          </p:nvPr>
        </p:nvGraphicFramePr>
        <p:xfrm>
          <a:off x="4754765" y="1231186"/>
          <a:ext cx="3234657" cy="13688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78219">
                  <a:extLst>
                    <a:ext uri="{9D8B030D-6E8A-4147-A177-3AD203B41FA5}">
                      <a16:colId xmlns:a16="http://schemas.microsoft.com/office/drawing/2014/main" val="1759303795"/>
                    </a:ext>
                  </a:extLst>
                </a:gridCol>
                <a:gridCol w="1191702">
                  <a:extLst>
                    <a:ext uri="{9D8B030D-6E8A-4147-A177-3AD203B41FA5}">
                      <a16:colId xmlns:a16="http://schemas.microsoft.com/office/drawing/2014/main" val="609988152"/>
                    </a:ext>
                  </a:extLst>
                </a:gridCol>
                <a:gridCol w="964736">
                  <a:extLst>
                    <a:ext uri="{9D8B030D-6E8A-4147-A177-3AD203B41FA5}">
                      <a16:colId xmlns:a16="http://schemas.microsoft.com/office/drawing/2014/main" val="1034323362"/>
                    </a:ext>
                  </a:extLst>
                </a:gridCol>
              </a:tblGrid>
              <a:tr h="273762">
                <a:tc>
                  <a:txBody>
                    <a:bodyPr/>
                    <a:lstStyle/>
                    <a:p>
                      <a:r>
                        <a:rPr lang="es-MX" sz="1050" dirty="0"/>
                        <a:t>CODIGO ITEM</a:t>
                      </a:r>
                      <a:endParaRPr lang="es-PE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sz="1050" dirty="0"/>
                        <a:t>CONDICION</a:t>
                      </a:r>
                      <a:endParaRPr lang="es-PE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sz="1050" dirty="0"/>
                        <a:t>MOMENTO</a:t>
                      </a:r>
                      <a:endParaRPr lang="es-PE" sz="105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54357008"/>
                  </a:ext>
                </a:extLst>
              </a:tr>
              <a:tr h="273762">
                <a:tc>
                  <a:txBody>
                    <a:bodyPr/>
                    <a:lstStyle/>
                    <a:p>
                      <a:r>
                        <a:rPr lang="es-MX" sz="1050" dirty="0"/>
                        <a:t>99499.08</a:t>
                      </a:r>
                      <a:endParaRPr lang="es-PE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sz="1050" dirty="0"/>
                        <a:t>Tele orientación</a:t>
                      </a:r>
                      <a:endParaRPr lang="es-PE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sz="1050" dirty="0"/>
                        <a:t>Tamizaje</a:t>
                      </a:r>
                      <a:endParaRPr lang="es-PE" sz="105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74548651"/>
                  </a:ext>
                </a:extLst>
              </a:tr>
              <a:tr h="273762">
                <a:tc>
                  <a:txBody>
                    <a:bodyPr/>
                    <a:lstStyle/>
                    <a:p>
                      <a:r>
                        <a:rPr lang="es-PE" sz="1050" dirty="0"/>
                        <a:t>99499.01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sz="1050" dirty="0"/>
                        <a:t>Tele consulta</a:t>
                      </a:r>
                      <a:endParaRPr lang="es-PE" sz="1050" dirty="0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es-MX" sz="1100" b="1" dirty="0"/>
                        <a:t>Tratamiento terapéutico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01330157"/>
                  </a:ext>
                </a:extLst>
              </a:tr>
              <a:tr h="273762">
                <a:tc>
                  <a:txBody>
                    <a:bodyPr/>
                    <a:lstStyle/>
                    <a:p>
                      <a:r>
                        <a:rPr lang="es-PE" sz="1050" dirty="0"/>
                        <a:t>99499.10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sz="1050" dirty="0"/>
                        <a:t>Tele monitoreo</a:t>
                      </a:r>
                      <a:endParaRPr lang="es-PE" sz="105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PE" sz="105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63012773"/>
                  </a:ext>
                </a:extLst>
              </a:tr>
              <a:tr h="273762">
                <a:tc>
                  <a:txBody>
                    <a:bodyPr/>
                    <a:lstStyle/>
                    <a:p>
                      <a:r>
                        <a:rPr lang="es-PE" sz="1050" dirty="0"/>
                        <a:t>99499.11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sz="1050" dirty="0"/>
                        <a:t>Tele interconsulta</a:t>
                      </a:r>
                      <a:endParaRPr lang="es-PE" sz="105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PE" sz="105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30926574"/>
                  </a:ext>
                </a:extLst>
              </a:tr>
            </a:tbl>
          </a:graphicData>
        </a:graphic>
      </p:graphicFrame>
      <p:pic>
        <p:nvPicPr>
          <p:cNvPr id="3" name="Imagen 2">
            <a:extLst>
              <a:ext uri="{FF2B5EF4-FFF2-40B4-BE49-F238E27FC236}">
                <a16:creationId xmlns:a16="http://schemas.microsoft.com/office/drawing/2014/main" id="{ACC3117D-5B38-3173-B72D-C3E16BF8B2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903" y="3154558"/>
            <a:ext cx="9910194" cy="2008499"/>
          </a:xfrm>
          <a:prstGeom prst="rect">
            <a:avLst/>
          </a:prstGeom>
        </p:spPr>
      </p:pic>
      <p:sp>
        <p:nvSpPr>
          <p:cNvPr id="20" name="CuadroTexto 19">
            <a:extLst>
              <a:ext uri="{FF2B5EF4-FFF2-40B4-BE49-F238E27FC236}">
                <a16:creationId xmlns:a16="http://schemas.microsoft.com/office/drawing/2014/main" id="{3C8F4069-10E9-595B-D93A-70FB3893A11D}"/>
              </a:ext>
            </a:extLst>
          </p:cNvPr>
          <p:cNvSpPr txBox="1"/>
          <p:nvPr/>
        </p:nvSpPr>
        <p:spPr>
          <a:xfrm>
            <a:off x="398476" y="1437539"/>
            <a:ext cx="4138301" cy="96509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s-MX" sz="1400" dirty="0"/>
              <a:t>Si las prestaciones son realizadas de manera virtual, se </a:t>
            </a:r>
            <a:r>
              <a:rPr lang="es-MX" sz="1400" dirty="0">
                <a:highlight>
                  <a:srgbClr val="FF0000"/>
                </a:highlight>
              </a:rPr>
              <a:t>*</a:t>
            </a:r>
            <a:r>
              <a:rPr lang="es-MX" sz="1400" b="1" dirty="0">
                <a:highlight>
                  <a:srgbClr val="FF0000"/>
                </a:highlight>
              </a:rPr>
              <a:t>adicionará*</a:t>
            </a:r>
            <a:r>
              <a:rPr lang="es-MX" sz="1400" dirty="0"/>
              <a:t> al registro los </a:t>
            </a:r>
            <a:r>
              <a:rPr lang="es-MX" sz="1400" b="1" dirty="0">
                <a:highlight>
                  <a:srgbClr val="FF0000"/>
                </a:highlight>
              </a:rPr>
              <a:t>códigos de telemedicina</a:t>
            </a:r>
            <a:r>
              <a:rPr lang="es-MX" sz="1400" b="1" dirty="0"/>
              <a:t> </a:t>
            </a:r>
            <a:r>
              <a:rPr lang="es-MX" sz="1400" dirty="0"/>
              <a:t>según corresponda, así como deberán ser registradas en la historia clínica de la persona usuaria. </a:t>
            </a:r>
            <a:endParaRPr lang="es-PE" sz="1400" dirty="0"/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8CB0550B-5CD3-1EFC-6DF8-9E878B74363F}"/>
              </a:ext>
            </a:extLst>
          </p:cNvPr>
          <p:cNvSpPr/>
          <p:nvPr/>
        </p:nvSpPr>
        <p:spPr>
          <a:xfrm>
            <a:off x="8303110" y="1523941"/>
            <a:ext cx="3234657" cy="24309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200" dirty="0"/>
              <a:t>Cuando no tiene un diagnostico clínico.</a:t>
            </a:r>
            <a:endParaRPr lang="es-PE" sz="1200" dirty="0"/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E0560E69-FF24-182A-C6C3-9493E920A7A7}"/>
              </a:ext>
            </a:extLst>
          </p:cNvPr>
          <p:cNvSpPr/>
          <p:nvPr/>
        </p:nvSpPr>
        <p:spPr>
          <a:xfrm>
            <a:off x="8303109" y="1920087"/>
            <a:ext cx="3234657" cy="49178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200" dirty="0"/>
              <a:t>Cuando cuenta con diagnostico clínico, con un plan terapéutico</a:t>
            </a:r>
            <a:endParaRPr lang="es-PE" sz="1200" dirty="0"/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239CC492-1725-9AB4-4409-D4C3253CA27C}"/>
              </a:ext>
            </a:extLst>
          </p:cNvPr>
          <p:cNvSpPr/>
          <p:nvPr/>
        </p:nvSpPr>
        <p:spPr>
          <a:xfrm>
            <a:off x="10380526" y="4840291"/>
            <a:ext cx="670571" cy="246088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MX" sz="900" dirty="0"/>
              <a:t>99499.08</a:t>
            </a:r>
            <a:endParaRPr lang="es-PE" sz="900" dirty="0"/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id="{416FB082-47C9-9FD5-4951-8C90E88ACDE2}"/>
              </a:ext>
            </a:extLst>
          </p:cNvPr>
          <p:cNvSpPr/>
          <p:nvPr/>
        </p:nvSpPr>
        <p:spPr>
          <a:xfrm>
            <a:off x="7046242" y="4840291"/>
            <a:ext cx="1122152" cy="246088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MX" sz="1050" dirty="0"/>
              <a:t>Tele orientación</a:t>
            </a:r>
            <a:endParaRPr lang="es-PE" sz="1050" dirty="0"/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id="{317FC43E-3087-4A27-52CD-DBCA24F48204}"/>
              </a:ext>
            </a:extLst>
          </p:cNvPr>
          <p:cNvSpPr/>
          <p:nvPr/>
        </p:nvSpPr>
        <p:spPr>
          <a:xfrm>
            <a:off x="9011498" y="4833580"/>
            <a:ext cx="262961" cy="303313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MX" dirty="0">
                <a:solidFill>
                  <a:srgbClr val="FF0000"/>
                </a:solidFill>
              </a:rPr>
              <a:t>x</a:t>
            </a:r>
            <a:endParaRPr lang="es-PE" dirty="0">
              <a:solidFill>
                <a:srgbClr val="FF0000"/>
              </a:solidFill>
            </a:endParaRPr>
          </a:p>
        </p:txBody>
      </p:sp>
      <p:sp>
        <p:nvSpPr>
          <p:cNvPr id="25" name="Flecha: doblada hacia arriba 24">
            <a:extLst>
              <a:ext uri="{FF2B5EF4-FFF2-40B4-BE49-F238E27FC236}">
                <a16:creationId xmlns:a16="http://schemas.microsoft.com/office/drawing/2014/main" id="{502A03BC-03C5-A2FC-16E7-CA3F5BD354AE}"/>
              </a:ext>
            </a:extLst>
          </p:cNvPr>
          <p:cNvSpPr/>
          <p:nvPr/>
        </p:nvSpPr>
        <p:spPr>
          <a:xfrm rot="5400000">
            <a:off x="5006521" y="3204992"/>
            <a:ext cx="2486384" cy="1276394"/>
          </a:xfrm>
          <a:prstGeom prst="bentUpArrow">
            <a:avLst>
              <a:gd name="adj1" fmla="val 5883"/>
              <a:gd name="adj2" fmla="val 7906"/>
              <a:gd name="adj3" fmla="val 12324"/>
            </a:avLst>
          </a:prstGeom>
          <a:solidFill>
            <a:srgbClr val="00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18034773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05A3E67C-DA67-BFCA-1BA8-4A3806ADF0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05" y="71314"/>
            <a:ext cx="2567031" cy="508575"/>
          </a:xfrm>
          <a:prstGeom prst="rect">
            <a:avLst/>
          </a:prstGeom>
        </p:spPr>
      </p:pic>
      <p:pic>
        <p:nvPicPr>
          <p:cNvPr id="3" name="Imagen 2" descr="LOGO GRJ 2023">
            <a:extLst>
              <a:ext uri="{FF2B5EF4-FFF2-40B4-BE49-F238E27FC236}">
                <a16:creationId xmlns:a16="http://schemas.microsoft.com/office/drawing/2014/main" id="{A7AE721D-E5AF-CC96-2743-155C25B847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8829" y="97411"/>
            <a:ext cx="1476915" cy="754736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1FF58E33-B5E9-2C58-0D9C-34358A545CB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4946" y="6160514"/>
            <a:ext cx="1884680" cy="600075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AC4476CD-686A-03F4-01F4-1CAC9D4DD8C8}"/>
              </a:ext>
            </a:extLst>
          </p:cNvPr>
          <p:cNvSpPr txBox="1"/>
          <p:nvPr/>
        </p:nvSpPr>
        <p:spPr>
          <a:xfrm>
            <a:off x="343949" y="908825"/>
            <a:ext cx="7797960" cy="255454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s-MX" sz="1600" b="1" u="sng" dirty="0"/>
              <a:t>Visita Domiciliaria:</a:t>
            </a:r>
          </a:p>
          <a:p>
            <a:r>
              <a:rPr lang="es-MX" sz="1600" dirty="0"/>
              <a:t>En el Ítem: Ficha Familiar/Historia Clínica, anote DNI del usuario En el ítem: Diagnóstico motivo de consulta y/o actividad de salud, anote claramente: </a:t>
            </a:r>
          </a:p>
          <a:p>
            <a:r>
              <a:rPr lang="es-MX" sz="1600" dirty="0"/>
              <a:t>• En el 1º casillero anote diagnóstico que corresponda a la persona usuaria según manual CIE 10, por ejemplo de Trastorno depresivo recurrente. </a:t>
            </a:r>
          </a:p>
          <a:p>
            <a:r>
              <a:rPr lang="es-MX" sz="1600" dirty="0"/>
              <a:t>• En el 2º casillero anote la intervención realizada con el usuario: Visita domiciliaria </a:t>
            </a:r>
          </a:p>
          <a:p>
            <a:r>
              <a:rPr lang="es-MX" sz="1600" dirty="0"/>
              <a:t>En el ítem: Tipo de Diagnóstico marque “R” </a:t>
            </a:r>
          </a:p>
          <a:p>
            <a:r>
              <a:rPr lang="es-MX" sz="1600" dirty="0"/>
              <a:t>En el ítem </a:t>
            </a:r>
            <a:r>
              <a:rPr lang="es-MX" sz="1600" dirty="0" err="1"/>
              <a:t>Lab</a:t>
            </a:r>
            <a:r>
              <a:rPr lang="es-MX" sz="1600" dirty="0"/>
              <a:t> anote: </a:t>
            </a:r>
          </a:p>
          <a:p>
            <a:r>
              <a:rPr lang="es-MX" sz="1600" dirty="0"/>
              <a:t>• En el 1º casillero </a:t>
            </a:r>
            <a:r>
              <a:rPr lang="es-MX" sz="1600" dirty="0" err="1"/>
              <a:t>lab</a:t>
            </a:r>
            <a:r>
              <a:rPr lang="es-MX" sz="1600" dirty="0"/>
              <a:t> de la 1era actividad se registra “TA”.</a:t>
            </a:r>
          </a:p>
          <a:p>
            <a:r>
              <a:rPr lang="es-MX" sz="1600" dirty="0"/>
              <a:t>• En el 2º casillero se registra número de sesión (1, 2,… </a:t>
            </a:r>
            <a:r>
              <a:rPr lang="es-MX" sz="1600" dirty="0" err="1"/>
              <a:t>ó</a:t>
            </a:r>
            <a:r>
              <a:rPr lang="es-MX" sz="1600" dirty="0"/>
              <a:t> 3) según corresponda.</a:t>
            </a:r>
            <a:endParaRPr lang="es-PE" sz="1600" dirty="0"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62B056DC-277E-6FB2-287B-5CE0F0825F0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259" y="3663741"/>
            <a:ext cx="10116920" cy="2051193"/>
          </a:xfrm>
          <a:prstGeom prst="rect">
            <a:avLst/>
          </a:prstGeom>
        </p:spPr>
      </p:pic>
      <p:sp>
        <p:nvSpPr>
          <p:cNvPr id="10" name="Rectángulo: esquinas redondeadas 9">
            <a:extLst>
              <a:ext uri="{FF2B5EF4-FFF2-40B4-BE49-F238E27FC236}">
                <a16:creationId xmlns:a16="http://schemas.microsoft.com/office/drawing/2014/main" id="{EC82CC73-A031-9A3C-8F66-6AC1EAA7C4B2}"/>
              </a:ext>
            </a:extLst>
          </p:cNvPr>
          <p:cNvSpPr/>
          <p:nvPr/>
        </p:nvSpPr>
        <p:spPr>
          <a:xfrm>
            <a:off x="1249960" y="5860894"/>
            <a:ext cx="8167076" cy="4590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/>
              <a:t>Cuando se cumpla con el paquete de “TA” en el 1ª </a:t>
            </a:r>
            <a:r>
              <a:rPr lang="es-MX" dirty="0" err="1"/>
              <a:t>lab</a:t>
            </a:r>
            <a:r>
              <a:rPr lang="es-MX" dirty="0"/>
              <a:t> del diagnostico “R”.</a:t>
            </a:r>
            <a:endParaRPr lang="es-PE" dirty="0"/>
          </a:p>
        </p:txBody>
      </p:sp>
      <p:sp>
        <p:nvSpPr>
          <p:cNvPr id="11" name="Elipse 10">
            <a:extLst>
              <a:ext uri="{FF2B5EF4-FFF2-40B4-BE49-F238E27FC236}">
                <a16:creationId xmlns:a16="http://schemas.microsoft.com/office/drawing/2014/main" id="{95A32C2B-F166-FBFF-D701-6F3D0030732A}"/>
              </a:ext>
            </a:extLst>
          </p:cNvPr>
          <p:cNvSpPr/>
          <p:nvPr/>
        </p:nvSpPr>
        <p:spPr>
          <a:xfrm>
            <a:off x="10581314" y="3134433"/>
            <a:ext cx="696286" cy="257131"/>
          </a:xfrm>
          <a:prstGeom prst="ellipse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MX" dirty="0"/>
              <a:t>TA</a:t>
            </a:r>
            <a:endParaRPr lang="es-PE" dirty="0"/>
          </a:p>
        </p:txBody>
      </p:sp>
      <p:sp>
        <p:nvSpPr>
          <p:cNvPr id="12" name="Flecha: a la derecha 11">
            <a:extLst>
              <a:ext uri="{FF2B5EF4-FFF2-40B4-BE49-F238E27FC236}">
                <a16:creationId xmlns:a16="http://schemas.microsoft.com/office/drawing/2014/main" id="{1469E31C-D770-9E72-BAB0-CE170E104947}"/>
              </a:ext>
            </a:extLst>
          </p:cNvPr>
          <p:cNvSpPr/>
          <p:nvPr/>
        </p:nvSpPr>
        <p:spPr>
          <a:xfrm rot="8181149">
            <a:off x="8967330" y="3893082"/>
            <a:ext cx="1921404" cy="23887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0CA9D034-D885-1DCD-F019-1A0CBBAD5C3C}"/>
              </a:ext>
            </a:extLst>
          </p:cNvPr>
          <p:cNvSpPr/>
          <p:nvPr/>
        </p:nvSpPr>
        <p:spPr>
          <a:xfrm>
            <a:off x="3932536" y="97411"/>
            <a:ext cx="4917849" cy="5085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b="1" dirty="0"/>
              <a:t>CUMNPLIMIENTO DE PAQUETE: “TA”</a:t>
            </a:r>
            <a:endParaRPr lang="es-PE" b="1" dirty="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9341447B-59EE-82BA-F498-F3FBF59ECE9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77684" t="8455" r="3739" b="55504"/>
          <a:stretch/>
        </p:blipFill>
        <p:spPr>
          <a:xfrm>
            <a:off x="8594037" y="690320"/>
            <a:ext cx="2106006" cy="2298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786449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05A3E67C-DA67-BFCA-1BA8-4A3806ADF0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05" y="71314"/>
            <a:ext cx="2567031" cy="508575"/>
          </a:xfrm>
          <a:prstGeom prst="rect">
            <a:avLst/>
          </a:prstGeom>
        </p:spPr>
      </p:pic>
      <p:pic>
        <p:nvPicPr>
          <p:cNvPr id="3" name="Imagen 2" descr="LOGO GRJ 2023">
            <a:extLst>
              <a:ext uri="{FF2B5EF4-FFF2-40B4-BE49-F238E27FC236}">
                <a16:creationId xmlns:a16="http://schemas.microsoft.com/office/drawing/2014/main" id="{A7AE721D-E5AF-CC96-2743-155C25B847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8829" y="97411"/>
            <a:ext cx="1476915" cy="754736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1FF58E33-B5E9-2C58-0D9C-34358A545CB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4946" y="6160514"/>
            <a:ext cx="1884680" cy="600075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77E1563E-4615-7E66-F058-0CD422CD1BE2}"/>
              </a:ext>
            </a:extLst>
          </p:cNvPr>
          <p:cNvSpPr txBox="1"/>
          <p:nvPr/>
        </p:nvSpPr>
        <p:spPr>
          <a:xfrm rot="16200000">
            <a:off x="-272116" y="3024967"/>
            <a:ext cx="4364124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s-MX" sz="1200" b="1" i="0" dirty="0">
                <a:solidFill>
                  <a:schemeClr val="tx1"/>
                </a:solidFill>
                <a:effectLst/>
                <a:latin typeface="Roboto" panose="02000000000000000000" pitchFamily="2" charset="0"/>
              </a:rPr>
              <a:t>PERSONAS CON TRASTORNOS MENTALES Y DEL COMPORTAMIENTO DEBIDO AL CONSUMO DEL ALCOHOL Y TABACO TRATADAS OPORTUNAMENTE (3000881)</a:t>
            </a:r>
            <a:endParaRPr lang="es-PE" sz="1200" b="1" dirty="0">
              <a:solidFill>
                <a:schemeClr val="tx1"/>
              </a:solidFill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5E6E086E-A3B3-4A01-D166-EC74F96A94CA}"/>
              </a:ext>
            </a:extLst>
          </p:cNvPr>
          <p:cNvSpPr txBox="1"/>
          <p:nvPr/>
        </p:nvSpPr>
        <p:spPr>
          <a:xfrm>
            <a:off x="3378155" y="1426683"/>
            <a:ext cx="2072081" cy="27699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s-PE" sz="1200" b="1" i="0" dirty="0">
                <a:solidFill>
                  <a:schemeClr val="tx1"/>
                </a:solidFill>
                <a:effectLst/>
                <a:latin typeface="Roboto" panose="02000000000000000000" pitchFamily="2" charset="0"/>
              </a:rPr>
              <a:t>ATENCIÓN AMBULATORIA</a:t>
            </a:r>
            <a:endParaRPr lang="es-PE" sz="1200" b="1" dirty="0">
              <a:solidFill>
                <a:schemeClr val="tx1"/>
              </a:solidFill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F0BC9C72-EC7B-8D60-C55F-52827A0CDF95}"/>
              </a:ext>
            </a:extLst>
          </p:cNvPr>
          <p:cNvSpPr txBox="1"/>
          <p:nvPr/>
        </p:nvSpPr>
        <p:spPr>
          <a:xfrm>
            <a:off x="3648361" y="3062822"/>
            <a:ext cx="1575033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s-PE" sz="1200" b="1" i="0" dirty="0">
                <a:solidFill>
                  <a:schemeClr val="tx1"/>
                </a:solidFill>
                <a:effectLst/>
                <a:latin typeface="Roboto" panose="02000000000000000000" pitchFamily="2" charset="0"/>
              </a:rPr>
              <a:t>TRATAMIENTO CON INTERNAMIENTO</a:t>
            </a:r>
            <a:endParaRPr lang="es-PE" sz="1200" b="1" dirty="0">
              <a:solidFill>
                <a:schemeClr val="tx1"/>
              </a:solidFill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1BE4E959-1713-90E1-93FF-8D47BE8DFD22}"/>
              </a:ext>
            </a:extLst>
          </p:cNvPr>
          <p:cNvSpPr txBox="1"/>
          <p:nvPr/>
        </p:nvSpPr>
        <p:spPr>
          <a:xfrm>
            <a:off x="3626678" y="4795867"/>
            <a:ext cx="1575033" cy="27699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s-PE" sz="1200" b="1" i="0" dirty="0">
                <a:solidFill>
                  <a:schemeClr val="tx1"/>
                </a:solidFill>
                <a:effectLst/>
                <a:latin typeface="Roboto" panose="02000000000000000000" pitchFamily="2" charset="0"/>
              </a:rPr>
              <a:t>REHABILITACIÓN</a:t>
            </a:r>
            <a:endParaRPr lang="es-PE" sz="1200" b="1" dirty="0">
              <a:solidFill>
                <a:schemeClr val="tx1"/>
              </a:solidFill>
            </a:endParaRP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44AF9D15-48CB-C138-5003-DE9CBE18D4B7}"/>
              </a:ext>
            </a:extLst>
          </p:cNvPr>
          <p:cNvSpPr txBox="1"/>
          <p:nvPr/>
        </p:nvSpPr>
        <p:spPr>
          <a:xfrm>
            <a:off x="6595282" y="965018"/>
            <a:ext cx="4009939" cy="461665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MX" sz="1200" b="0" i="0" dirty="0">
                <a:effectLst/>
                <a:latin typeface="Roboto" panose="02000000000000000000" pitchFamily="2" charset="0"/>
              </a:rPr>
              <a:t>Intervenciones breves motivacionales para personas con consumo perjudicial del alcohol y tabaco (5005192)</a:t>
            </a:r>
            <a:endParaRPr lang="es-PE" sz="1200" dirty="0"/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B4DE9B38-9C03-A2C1-B4BE-311145592A78}"/>
              </a:ext>
            </a:extLst>
          </p:cNvPr>
          <p:cNvSpPr txBox="1"/>
          <p:nvPr/>
        </p:nvSpPr>
        <p:spPr>
          <a:xfrm>
            <a:off x="6595282" y="1816328"/>
            <a:ext cx="4009939" cy="461665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MX" sz="1200" b="0" i="0" dirty="0">
                <a:effectLst/>
                <a:latin typeface="Roboto" panose="02000000000000000000" pitchFamily="2" charset="0"/>
              </a:rPr>
              <a:t>Intervención para personas con dependencia del alcohol y tabaco. (0070617)</a:t>
            </a:r>
            <a:endParaRPr lang="es-PE" sz="1200" dirty="0"/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56EADE7E-1043-9F7E-47DC-F7C467CF064B}"/>
              </a:ext>
            </a:extLst>
          </p:cNvPr>
          <p:cNvSpPr txBox="1"/>
          <p:nvPr/>
        </p:nvSpPr>
        <p:spPr>
          <a:xfrm>
            <a:off x="6595281" y="2739657"/>
            <a:ext cx="4009939" cy="646331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MX" sz="1200" b="0" i="0" dirty="0">
                <a:effectLst/>
                <a:latin typeface="Roboto" panose="02000000000000000000" pitchFamily="2" charset="0"/>
              </a:rPr>
              <a:t>Tratamiento con internamiento de pacientes con trastorno del comportamiento debido al consumo de alcohol (5005193)</a:t>
            </a:r>
            <a:endParaRPr lang="es-PE" sz="1200" dirty="0"/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C3FFEAE7-1F81-D47F-34FD-F4754C0F5ABC}"/>
              </a:ext>
            </a:extLst>
          </p:cNvPr>
          <p:cNvSpPr txBox="1"/>
          <p:nvPr/>
        </p:nvSpPr>
        <p:spPr>
          <a:xfrm>
            <a:off x="6595281" y="3626673"/>
            <a:ext cx="4009939" cy="461665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MX" sz="1200" b="0" i="0" dirty="0">
                <a:effectLst/>
                <a:latin typeface="Roboto" panose="02000000000000000000" pitchFamily="2" charset="0"/>
              </a:rPr>
              <a:t>Atención de personas con intoxicación alcohólica grave (0070618)</a:t>
            </a:r>
            <a:endParaRPr lang="es-PE" sz="1200" dirty="0"/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E7D07AAF-911D-9F6F-3B6C-15F3FC75E4FF}"/>
              </a:ext>
            </a:extLst>
          </p:cNvPr>
          <p:cNvSpPr txBox="1"/>
          <p:nvPr/>
        </p:nvSpPr>
        <p:spPr>
          <a:xfrm>
            <a:off x="6595281" y="4693912"/>
            <a:ext cx="4009939" cy="646331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MX" sz="1200" b="0" i="0" dirty="0">
                <a:effectLst/>
                <a:latin typeface="Roboto" panose="02000000000000000000" pitchFamily="2" charset="0"/>
              </a:rPr>
              <a:t>Rehabilitación psicosocial de personas con trastornos del comportamiento debido al consumo de alcohol (5005194)</a:t>
            </a:r>
            <a:endParaRPr lang="es-PE" sz="1200" dirty="0"/>
          </a:p>
        </p:txBody>
      </p:sp>
      <p:sp>
        <p:nvSpPr>
          <p:cNvPr id="24" name="Abrir llave 23">
            <a:extLst>
              <a:ext uri="{FF2B5EF4-FFF2-40B4-BE49-F238E27FC236}">
                <a16:creationId xmlns:a16="http://schemas.microsoft.com/office/drawing/2014/main" id="{431E47BF-1F26-3623-A198-B8306BF531A9}"/>
              </a:ext>
            </a:extLst>
          </p:cNvPr>
          <p:cNvSpPr/>
          <p:nvPr/>
        </p:nvSpPr>
        <p:spPr>
          <a:xfrm>
            <a:off x="6005119" y="973962"/>
            <a:ext cx="380301" cy="1149008"/>
          </a:xfrm>
          <a:prstGeom prst="leftBrace">
            <a:avLst/>
          </a:prstGeom>
          <a:ln w="3810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25" name="Abrir llave 24">
            <a:extLst>
              <a:ext uri="{FF2B5EF4-FFF2-40B4-BE49-F238E27FC236}">
                <a16:creationId xmlns:a16="http://schemas.microsoft.com/office/drawing/2014/main" id="{962EC4DC-D59C-7BD0-56B4-2A9CDC501E93}"/>
              </a:ext>
            </a:extLst>
          </p:cNvPr>
          <p:cNvSpPr/>
          <p:nvPr/>
        </p:nvSpPr>
        <p:spPr>
          <a:xfrm>
            <a:off x="6005118" y="2854496"/>
            <a:ext cx="380301" cy="1149008"/>
          </a:xfrm>
          <a:prstGeom prst="leftBrace">
            <a:avLst/>
          </a:prstGeom>
          <a:ln w="3810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cxnSp>
        <p:nvCxnSpPr>
          <p:cNvPr id="29" name="Conector recto de flecha 28">
            <a:extLst>
              <a:ext uri="{FF2B5EF4-FFF2-40B4-BE49-F238E27FC236}">
                <a16:creationId xmlns:a16="http://schemas.microsoft.com/office/drawing/2014/main" id="{085A059F-D9FD-99BA-7B5C-B67FFD854CE4}"/>
              </a:ext>
            </a:extLst>
          </p:cNvPr>
          <p:cNvCxnSpPr/>
          <p:nvPr/>
        </p:nvCxnSpPr>
        <p:spPr>
          <a:xfrm>
            <a:off x="5880683" y="5017076"/>
            <a:ext cx="504736" cy="0"/>
          </a:xfrm>
          <a:prstGeom prst="straightConnector1">
            <a:avLst/>
          </a:prstGeom>
          <a:ln w="38100"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5" name="Abrir llave 4">
            <a:extLst>
              <a:ext uri="{FF2B5EF4-FFF2-40B4-BE49-F238E27FC236}">
                <a16:creationId xmlns:a16="http://schemas.microsoft.com/office/drawing/2014/main" id="{60DA18DA-7A32-6668-1DC4-360D3A5CF58A}"/>
              </a:ext>
            </a:extLst>
          </p:cNvPr>
          <p:cNvSpPr/>
          <p:nvPr/>
        </p:nvSpPr>
        <p:spPr>
          <a:xfrm>
            <a:off x="2634536" y="1402651"/>
            <a:ext cx="380301" cy="3614425"/>
          </a:xfrm>
          <a:prstGeom prst="leftBrace">
            <a:avLst/>
          </a:prstGeom>
          <a:ln w="3810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PE" b="1"/>
          </a:p>
        </p:txBody>
      </p:sp>
    </p:spTree>
    <p:extLst>
      <p:ext uri="{BB962C8B-B14F-4D97-AF65-F5344CB8AC3E}">
        <p14:creationId xmlns:p14="http://schemas.microsoft.com/office/powerpoint/2010/main" val="61924998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05A3E67C-DA67-BFCA-1BA8-4A3806ADF0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05" y="71314"/>
            <a:ext cx="2567031" cy="508575"/>
          </a:xfrm>
          <a:prstGeom prst="rect">
            <a:avLst/>
          </a:prstGeom>
        </p:spPr>
      </p:pic>
      <p:pic>
        <p:nvPicPr>
          <p:cNvPr id="3" name="Imagen 2" descr="LOGO GRJ 2023">
            <a:extLst>
              <a:ext uri="{FF2B5EF4-FFF2-40B4-BE49-F238E27FC236}">
                <a16:creationId xmlns:a16="http://schemas.microsoft.com/office/drawing/2014/main" id="{A7AE721D-E5AF-CC96-2743-155C25B847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8829" y="97411"/>
            <a:ext cx="1476915" cy="754736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1FF58E33-B5E9-2C58-0D9C-34358A545CB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4946" y="6160514"/>
            <a:ext cx="1884680" cy="600075"/>
          </a:xfrm>
          <a:prstGeom prst="rect">
            <a:avLst/>
          </a:prstGeom>
        </p:spPr>
      </p:pic>
      <p:graphicFrame>
        <p:nvGraphicFramePr>
          <p:cNvPr id="5" name="Tabla 5">
            <a:extLst>
              <a:ext uri="{FF2B5EF4-FFF2-40B4-BE49-F238E27FC236}">
                <a16:creationId xmlns:a16="http://schemas.microsoft.com/office/drawing/2014/main" id="{1231FF2B-50C4-A85F-51C0-47C16900618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46938980"/>
              </p:ext>
            </p:extLst>
          </p:nvPr>
        </p:nvGraphicFramePr>
        <p:xfrm>
          <a:off x="765263" y="852147"/>
          <a:ext cx="4805028" cy="56978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82319">
                  <a:extLst>
                    <a:ext uri="{9D8B030D-6E8A-4147-A177-3AD203B41FA5}">
                      <a16:colId xmlns:a16="http://schemas.microsoft.com/office/drawing/2014/main" val="1270132835"/>
                    </a:ext>
                  </a:extLst>
                </a:gridCol>
                <a:gridCol w="796954">
                  <a:extLst>
                    <a:ext uri="{9D8B030D-6E8A-4147-A177-3AD203B41FA5}">
                      <a16:colId xmlns:a16="http://schemas.microsoft.com/office/drawing/2014/main" val="2914416587"/>
                    </a:ext>
                  </a:extLst>
                </a:gridCol>
                <a:gridCol w="2625755">
                  <a:extLst>
                    <a:ext uri="{9D8B030D-6E8A-4147-A177-3AD203B41FA5}">
                      <a16:colId xmlns:a16="http://schemas.microsoft.com/office/drawing/2014/main" val="3986298297"/>
                    </a:ext>
                  </a:extLst>
                </a:gridCol>
              </a:tblGrid>
              <a:tr h="670294">
                <a:tc>
                  <a:txBody>
                    <a:bodyPr/>
                    <a:lstStyle/>
                    <a:p>
                      <a:r>
                        <a:rPr lang="es-PE" sz="1200" dirty="0"/>
                        <a:t>DESCRIPCIÓN DE LA ACTIVIDAD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PE" sz="1200" dirty="0"/>
                        <a:t>CÓDIGO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PE" sz="1200" dirty="0"/>
                        <a:t>DENOMINACIÓN DEL PROCEDIMIENTO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91934041"/>
                  </a:ext>
                </a:extLst>
              </a:tr>
              <a:tr h="670294">
                <a:tc>
                  <a:txBody>
                    <a:bodyPr/>
                    <a:lstStyle/>
                    <a:p>
                      <a:r>
                        <a:rPr lang="es-PE" sz="1200" dirty="0"/>
                        <a:t>Consulta médica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PE" sz="1200" dirty="0"/>
                        <a:t>99215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sz="1200" dirty="0"/>
                        <a:t>Consulta ambulatoria especializada para la evaluación y manejo de un paciente</a:t>
                      </a:r>
                      <a:endParaRPr lang="es-PE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06648109"/>
                  </a:ext>
                </a:extLst>
              </a:tr>
              <a:tr h="670294">
                <a:tc>
                  <a:txBody>
                    <a:bodyPr/>
                    <a:lstStyle/>
                    <a:p>
                      <a:r>
                        <a:rPr lang="es-PE" sz="1200" dirty="0"/>
                        <a:t>Evaluación Integral interdisciplinaria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PE" sz="1200" dirty="0"/>
                        <a:t>99366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sz="1200" dirty="0"/>
                        <a:t>Reunión de equipo interdisciplinario (Plan de Atención individualizado -PAI)</a:t>
                      </a:r>
                      <a:endParaRPr lang="es-PE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7243373"/>
                  </a:ext>
                </a:extLst>
              </a:tr>
              <a:tr h="670294">
                <a:tc>
                  <a:txBody>
                    <a:bodyPr/>
                    <a:lstStyle/>
                    <a:p>
                      <a:r>
                        <a:rPr lang="es-PE" sz="1200" dirty="0"/>
                        <a:t>Consejería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PE" sz="1200" dirty="0"/>
                        <a:t>99401.13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sz="1200" dirty="0"/>
                        <a:t>Consejería en Estilos de Vida saludable</a:t>
                      </a:r>
                      <a:endParaRPr lang="es-PE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63599767"/>
                  </a:ext>
                </a:extLst>
              </a:tr>
              <a:tr h="670294">
                <a:tc rowSpan="3">
                  <a:txBody>
                    <a:bodyPr/>
                    <a:lstStyle/>
                    <a:p>
                      <a:r>
                        <a:rPr lang="es-PE" sz="1200" dirty="0"/>
                        <a:t>Psicoterapia individual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s-PE" sz="1200" dirty="0"/>
                        <a:t>90834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sz="1200" dirty="0"/>
                        <a:t>Psicoterapia, 45 minutos con el paciente y/o miembro de la familia</a:t>
                      </a:r>
                      <a:endParaRPr lang="es-PE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73074358"/>
                  </a:ext>
                </a:extLst>
              </a:tr>
              <a:tr h="670294">
                <a:tc vMerge="1">
                  <a:txBody>
                    <a:bodyPr/>
                    <a:lstStyle/>
                    <a:p>
                      <a:endParaRPr lang="es-P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PE" sz="1200" dirty="0"/>
                        <a:t>90806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PE" sz="1200" dirty="0"/>
                        <a:t>Psicoterapia individual, de soporte, psicodinámica o psicoeducativa o de afronte cognitivo conductual de 45-60 minutos de duración, cara a cara realizado por psicólogo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21532302"/>
                  </a:ext>
                </a:extLst>
              </a:tr>
              <a:tr h="670294">
                <a:tc vMerge="1">
                  <a:txBody>
                    <a:bodyPr/>
                    <a:lstStyle/>
                    <a:p>
                      <a:endParaRPr lang="es-P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PE" sz="1200" dirty="0"/>
                        <a:t>90860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PE" sz="1200" dirty="0"/>
                        <a:t>Psicoterapia cognitivo conductual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43786863"/>
                  </a:ext>
                </a:extLst>
              </a:tr>
              <a:tr h="670294">
                <a:tc>
                  <a:txBody>
                    <a:bodyPr/>
                    <a:lstStyle/>
                    <a:p>
                      <a:r>
                        <a:rPr lang="es-PE" sz="1200" dirty="0"/>
                        <a:t>Grupo de Ayuda Mutua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PE" sz="1200" dirty="0"/>
                        <a:t>C0012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sz="1200" dirty="0"/>
                        <a:t>Sesión de Grupo de ayuda mutua</a:t>
                      </a:r>
                      <a:endParaRPr lang="es-PE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65794347"/>
                  </a:ext>
                </a:extLst>
              </a:tr>
            </a:tbl>
          </a:graphicData>
        </a:graphic>
      </p:graphicFrame>
      <p:graphicFrame>
        <p:nvGraphicFramePr>
          <p:cNvPr id="6" name="Tabla 5">
            <a:extLst>
              <a:ext uri="{FF2B5EF4-FFF2-40B4-BE49-F238E27FC236}">
                <a16:creationId xmlns:a16="http://schemas.microsoft.com/office/drawing/2014/main" id="{144CEC71-9632-7BF9-F74D-457DABE84E2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52379774"/>
              </p:ext>
            </p:extLst>
          </p:nvPr>
        </p:nvGraphicFramePr>
        <p:xfrm>
          <a:off x="5877885" y="852147"/>
          <a:ext cx="5548853" cy="5602698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486404">
                  <a:extLst>
                    <a:ext uri="{9D8B030D-6E8A-4147-A177-3AD203B41FA5}">
                      <a16:colId xmlns:a16="http://schemas.microsoft.com/office/drawing/2014/main" val="1270132835"/>
                    </a:ext>
                  </a:extLst>
                </a:gridCol>
                <a:gridCol w="845266">
                  <a:extLst>
                    <a:ext uri="{9D8B030D-6E8A-4147-A177-3AD203B41FA5}">
                      <a16:colId xmlns:a16="http://schemas.microsoft.com/office/drawing/2014/main" val="2914416587"/>
                    </a:ext>
                  </a:extLst>
                </a:gridCol>
                <a:gridCol w="3217183">
                  <a:extLst>
                    <a:ext uri="{9D8B030D-6E8A-4147-A177-3AD203B41FA5}">
                      <a16:colId xmlns:a16="http://schemas.microsoft.com/office/drawing/2014/main" val="3986298297"/>
                    </a:ext>
                  </a:extLst>
                </a:gridCol>
              </a:tblGrid>
              <a:tr h="548042">
                <a:tc>
                  <a:txBody>
                    <a:bodyPr/>
                    <a:lstStyle/>
                    <a:p>
                      <a:r>
                        <a:rPr lang="es-PE" sz="1200" dirty="0"/>
                        <a:t>DESCRIPCIÓN DE LA ACTIVIDAD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PE" sz="1200" dirty="0"/>
                        <a:t>CÓDIGO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PE" sz="1200" dirty="0"/>
                        <a:t>DENOMINACIÓN DEL PROCEDIMIENTO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91934041"/>
                  </a:ext>
                </a:extLst>
              </a:tr>
              <a:tr h="548042">
                <a:tc rowSpan="3">
                  <a:txBody>
                    <a:bodyPr/>
                    <a:lstStyle/>
                    <a:p>
                      <a:r>
                        <a:rPr lang="es-PE" sz="1200" dirty="0"/>
                        <a:t>Intervención familiar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s-PE" sz="1200" dirty="0"/>
                        <a:t>C2111.01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PE" sz="1200" dirty="0"/>
                        <a:t>Intervención familiar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06648109"/>
                  </a:ext>
                </a:extLst>
              </a:tr>
              <a:tr h="548042">
                <a:tc vMerge="1">
                  <a:txBody>
                    <a:bodyPr/>
                    <a:lstStyle/>
                    <a:p>
                      <a:endParaRPr lang="es-PE" sz="12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s-PE" sz="1200" dirty="0"/>
                        <a:t>96100.01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sz="1200" dirty="0"/>
                        <a:t>Sesión de psicoterapia de familia (realizado por el psicólogo)</a:t>
                      </a:r>
                      <a:endParaRPr lang="es-PE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7243373"/>
                  </a:ext>
                </a:extLst>
              </a:tr>
              <a:tr h="548042">
                <a:tc vMerge="1">
                  <a:txBody>
                    <a:bodyPr/>
                    <a:lstStyle/>
                    <a:p>
                      <a:endParaRPr lang="es-PE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s-PE" sz="1200" dirty="0"/>
                        <a:t>90847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sz="1200" dirty="0"/>
                        <a:t>Psicoterapia de la familia (psicoterapia conjunta) (con el paciente presente)</a:t>
                      </a:r>
                      <a:endParaRPr lang="es-PE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63599767"/>
                  </a:ext>
                </a:extLst>
              </a:tr>
              <a:tr h="548042">
                <a:tc>
                  <a:txBody>
                    <a:bodyPr/>
                    <a:lstStyle/>
                    <a:p>
                      <a:r>
                        <a:rPr lang="es-PE" sz="1200" dirty="0"/>
                        <a:t>Visita domiciliaria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PE" sz="1200" dirty="0"/>
                        <a:t>C0011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PE" sz="1200" dirty="0"/>
                        <a:t>Visita familiar integral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73074358"/>
                  </a:ext>
                </a:extLst>
              </a:tr>
              <a:tr h="548042">
                <a:tc>
                  <a:txBody>
                    <a:bodyPr/>
                    <a:lstStyle/>
                    <a:p>
                      <a:r>
                        <a:rPr lang="es-PE" sz="1200" dirty="0"/>
                        <a:t>Intervención grupal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PE" sz="1200" dirty="0"/>
                        <a:t>99207.02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sz="1200" dirty="0"/>
                        <a:t>Intervención en grupo de salud mental</a:t>
                      </a:r>
                      <a:endParaRPr lang="es-PE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21532302"/>
                  </a:ext>
                </a:extLst>
              </a:tr>
              <a:tr h="548042">
                <a:tc>
                  <a:txBody>
                    <a:bodyPr/>
                    <a:lstStyle/>
                    <a:p>
                      <a:r>
                        <a:rPr lang="es-PE" sz="1200" dirty="0"/>
                        <a:t>Psicoterapia grupal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PE" sz="1200" dirty="0"/>
                        <a:t>90857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PE" sz="1200" dirty="0"/>
                        <a:t>Psicoterapia interactiva de grupo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43786863"/>
                  </a:ext>
                </a:extLst>
              </a:tr>
              <a:tr h="548042">
                <a:tc>
                  <a:txBody>
                    <a:bodyPr/>
                    <a:lstStyle/>
                    <a:p>
                      <a:r>
                        <a:rPr lang="es-PE" sz="1200" dirty="0"/>
                        <a:t>Intervención breve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PE" sz="1200" dirty="0"/>
                        <a:t>99207.01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sz="1200" dirty="0"/>
                        <a:t>Intervención individual en salud mental</a:t>
                      </a:r>
                      <a:endParaRPr lang="es-PE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65794347"/>
                  </a:ext>
                </a:extLst>
              </a:tr>
              <a:tr h="1218362">
                <a:tc>
                  <a:txBody>
                    <a:bodyPr/>
                    <a:lstStyle/>
                    <a:p>
                      <a:r>
                        <a:rPr lang="es-PE" sz="1200" dirty="0"/>
                        <a:t>Entrevista motivacional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PE" sz="1200" dirty="0"/>
                        <a:t>96150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sz="1200" dirty="0"/>
                        <a:t>Evaluación de salud y comportamiento (Ejemplo: entrevista clínica enfocada en la salud, observación de la conducta, monitoreo psicofisiológico, cuestionarios orientados a la salud), por cada 15 minutos de contacto cara a cara con el paciente, evaluación inicial</a:t>
                      </a:r>
                      <a:endParaRPr lang="es-PE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29825895"/>
                  </a:ext>
                </a:extLst>
              </a:tr>
            </a:tbl>
          </a:graphicData>
        </a:graphic>
      </p:graphicFrame>
      <p:sp>
        <p:nvSpPr>
          <p:cNvPr id="7" name="Rectángulo 6">
            <a:extLst>
              <a:ext uri="{FF2B5EF4-FFF2-40B4-BE49-F238E27FC236}">
                <a16:creationId xmlns:a16="http://schemas.microsoft.com/office/drawing/2014/main" id="{97CE100D-6D1A-1F76-EEF1-844C516F81B8}"/>
              </a:ext>
            </a:extLst>
          </p:cNvPr>
          <p:cNvSpPr/>
          <p:nvPr/>
        </p:nvSpPr>
        <p:spPr>
          <a:xfrm>
            <a:off x="5201174" y="201336"/>
            <a:ext cx="5125674" cy="508575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>
                <a:solidFill>
                  <a:schemeClr val="bg1"/>
                </a:solidFill>
              </a:rPr>
              <a:t>CONSUMO </a:t>
            </a:r>
            <a:r>
              <a:rPr lang="es-MX" sz="1800" b="1" i="0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DE ALCOHOL Y TABACO: </a:t>
            </a:r>
            <a:r>
              <a:rPr lang="es-MX" b="1" dirty="0">
                <a:solidFill>
                  <a:schemeClr val="bg1"/>
                </a:solidFill>
              </a:rPr>
              <a:t>. </a:t>
            </a:r>
            <a:r>
              <a:rPr lang="es-PE" b="1" dirty="0">
                <a:solidFill>
                  <a:schemeClr val="bg1"/>
                </a:solidFill>
              </a:rPr>
              <a:t>Los códigos a utilizar son: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endParaRPr lang="es-PE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188935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05A3E67C-DA67-BFCA-1BA8-4A3806ADF0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05" y="71314"/>
            <a:ext cx="2567031" cy="508575"/>
          </a:xfrm>
          <a:prstGeom prst="rect">
            <a:avLst/>
          </a:prstGeom>
        </p:spPr>
      </p:pic>
      <p:pic>
        <p:nvPicPr>
          <p:cNvPr id="3" name="Imagen 2" descr="LOGO GRJ 2023">
            <a:extLst>
              <a:ext uri="{FF2B5EF4-FFF2-40B4-BE49-F238E27FC236}">
                <a16:creationId xmlns:a16="http://schemas.microsoft.com/office/drawing/2014/main" id="{A7AE721D-E5AF-CC96-2743-155C25B847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8829" y="97411"/>
            <a:ext cx="1476915" cy="754736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1FF58E33-B5E9-2C58-0D9C-34358A545CB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4946" y="6160514"/>
            <a:ext cx="1884680" cy="600075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51BFADE6-41AD-1BFA-645D-CCD2F3C33AD0}"/>
              </a:ext>
            </a:extLst>
          </p:cNvPr>
          <p:cNvSpPr txBox="1"/>
          <p:nvPr/>
        </p:nvSpPr>
        <p:spPr>
          <a:xfrm>
            <a:off x="3222098" y="328927"/>
            <a:ext cx="6863942" cy="52322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s-MX" sz="1400" b="1" i="0" dirty="0">
                <a:solidFill>
                  <a:schemeClr val="tx1"/>
                </a:solidFill>
                <a:effectLst/>
                <a:latin typeface="Roboto" panose="02000000000000000000" pitchFamily="2" charset="0"/>
              </a:rPr>
              <a:t>PERSONAS CON TRASTORNOS MENTALES Y DEL COMPORTAMIENTO DEBIDO AL CONSUMO DEL ALCOHOL Y TABAO TRATADAS OPORTUNAMENTE (3000881)</a:t>
            </a:r>
            <a:endParaRPr lang="es-PE" sz="1400" b="1" dirty="0">
              <a:solidFill>
                <a:schemeClr val="tx1"/>
              </a:solidFill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50031C16-6AA4-1E00-341C-4552572AB3CA}"/>
              </a:ext>
            </a:extLst>
          </p:cNvPr>
          <p:cNvSpPr txBox="1"/>
          <p:nvPr/>
        </p:nvSpPr>
        <p:spPr>
          <a:xfrm>
            <a:off x="8289973" y="1169885"/>
            <a:ext cx="3009997" cy="30777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PE" sz="1400" b="1" i="1" dirty="0">
                <a:solidFill>
                  <a:srgbClr val="FF0000"/>
                </a:solidFill>
                <a:effectLst/>
                <a:latin typeface="Roboto" panose="02000000000000000000" pitchFamily="2" charset="0"/>
              </a:rPr>
              <a:t>Paquete mínimo de intervención</a:t>
            </a:r>
            <a:endParaRPr lang="es-PE" sz="1400" b="1" i="1" dirty="0">
              <a:solidFill>
                <a:srgbClr val="FF0000"/>
              </a:solidFill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AFF57A62-F414-34EE-69C6-2739863AEFC8}"/>
              </a:ext>
            </a:extLst>
          </p:cNvPr>
          <p:cNvSpPr txBox="1"/>
          <p:nvPr/>
        </p:nvSpPr>
        <p:spPr>
          <a:xfrm>
            <a:off x="2909434" y="2045088"/>
            <a:ext cx="3428702" cy="101566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s-MX" sz="1400" b="1" i="0" dirty="0">
                <a:solidFill>
                  <a:schemeClr val="tx1"/>
                </a:solidFill>
                <a:effectLst/>
                <a:latin typeface="Roboto" panose="02000000000000000000" pitchFamily="2" charset="0"/>
              </a:rPr>
              <a:t>Intervenciones breves motivacionales para personas con </a:t>
            </a:r>
            <a:r>
              <a:rPr lang="es-MX" sz="1600" b="1" i="0" dirty="0">
                <a:solidFill>
                  <a:srgbClr val="FF0000"/>
                </a:solidFill>
                <a:effectLst/>
                <a:latin typeface="Roboto" panose="02000000000000000000" pitchFamily="2" charset="0"/>
              </a:rPr>
              <a:t>consumo perjudicial del alcohol y tabaco</a:t>
            </a:r>
            <a:r>
              <a:rPr lang="es-MX" sz="1400" b="1" i="0" dirty="0">
                <a:solidFill>
                  <a:schemeClr val="tx1"/>
                </a:solidFill>
                <a:effectLst/>
                <a:latin typeface="Roboto" panose="02000000000000000000" pitchFamily="2" charset="0"/>
              </a:rPr>
              <a:t> (5005192)</a:t>
            </a:r>
            <a:endParaRPr lang="es-PE" sz="1400" b="1" dirty="0">
              <a:solidFill>
                <a:schemeClr val="tx1"/>
              </a:solidFill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36ED8F3F-78A8-2805-E4FD-9A4ECA811F5F}"/>
              </a:ext>
            </a:extLst>
          </p:cNvPr>
          <p:cNvSpPr txBox="1"/>
          <p:nvPr/>
        </p:nvSpPr>
        <p:spPr>
          <a:xfrm>
            <a:off x="3929745" y="2838379"/>
            <a:ext cx="1415642" cy="30777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s-PE" sz="1400" b="0" i="0" dirty="0">
                <a:solidFill>
                  <a:schemeClr val="tx1"/>
                </a:solidFill>
                <a:effectLst/>
                <a:latin typeface="Roboto" panose="02000000000000000000" pitchFamily="2" charset="0"/>
              </a:rPr>
              <a:t>(F10.1 y F17.1)</a:t>
            </a:r>
            <a:endParaRPr lang="es-PE" sz="1400" dirty="0">
              <a:solidFill>
                <a:schemeClr val="tx1"/>
              </a:solidFill>
            </a:endParaRP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11D967C7-5C04-0AB5-6BF4-319B8C6BBDA6}"/>
              </a:ext>
            </a:extLst>
          </p:cNvPr>
          <p:cNvSpPr txBox="1"/>
          <p:nvPr/>
        </p:nvSpPr>
        <p:spPr>
          <a:xfrm>
            <a:off x="2909434" y="3665592"/>
            <a:ext cx="3428702" cy="76944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s-MX" sz="1400" b="1" i="0" dirty="0">
                <a:solidFill>
                  <a:schemeClr val="tx1"/>
                </a:solidFill>
                <a:effectLst/>
                <a:latin typeface="Roboto" panose="02000000000000000000" pitchFamily="2" charset="0"/>
              </a:rPr>
              <a:t>Intervención para personas con </a:t>
            </a:r>
            <a:r>
              <a:rPr lang="es-MX" sz="1600" b="1" i="0" dirty="0">
                <a:solidFill>
                  <a:srgbClr val="FF0000"/>
                </a:solidFill>
                <a:effectLst/>
                <a:latin typeface="Roboto" panose="02000000000000000000" pitchFamily="2" charset="0"/>
              </a:rPr>
              <a:t>dependencia del alcohol y tabaco </a:t>
            </a:r>
            <a:r>
              <a:rPr lang="es-MX" sz="1400" b="1" i="0" dirty="0">
                <a:solidFill>
                  <a:schemeClr val="tx1"/>
                </a:solidFill>
                <a:effectLst/>
                <a:latin typeface="Roboto" panose="02000000000000000000" pitchFamily="2" charset="0"/>
              </a:rPr>
              <a:t>(0070617)</a:t>
            </a:r>
            <a:endParaRPr lang="es-PE" sz="1400" b="1" dirty="0">
              <a:solidFill>
                <a:schemeClr val="tx1"/>
              </a:solidFill>
            </a:endParaRP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BE4CBCB0-DA1F-5117-C025-6F2D045C2350}"/>
              </a:ext>
            </a:extLst>
          </p:cNvPr>
          <p:cNvSpPr txBox="1"/>
          <p:nvPr/>
        </p:nvSpPr>
        <p:spPr>
          <a:xfrm>
            <a:off x="3907574" y="4435802"/>
            <a:ext cx="1432420" cy="30777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s-PE" sz="1400" b="0" i="0" dirty="0">
                <a:solidFill>
                  <a:schemeClr val="tx1"/>
                </a:solidFill>
                <a:effectLst/>
                <a:latin typeface="Roboto" panose="02000000000000000000" pitchFamily="2" charset="0"/>
              </a:rPr>
              <a:t>(F10.2 y F17.2)</a:t>
            </a:r>
            <a:endParaRPr lang="es-PE" sz="1400" dirty="0">
              <a:solidFill>
                <a:schemeClr val="tx1"/>
              </a:solidFill>
            </a:endParaRP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718BC42A-0CD7-75DE-162D-1219EF056B4F}"/>
              </a:ext>
            </a:extLst>
          </p:cNvPr>
          <p:cNvSpPr txBox="1"/>
          <p:nvPr/>
        </p:nvSpPr>
        <p:spPr>
          <a:xfrm>
            <a:off x="2909434" y="5210838"/>
            <a:ext cx="3428702" cy="95410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s-MX" sz="1400" b="1" i="0" dirty="0">
                <a:solidFill>
                  <a:schemeClr val="tx1"/>
                </a:solidFill>
                <a:effectLst/>
                <a:latin typeface="Roboto" panose="02000000000000000000" pitchFamily="2" charset="0"/>
              </a:rPr>
              <a:t>Rehabilitación psicosocial de personas con trastornos del comportamiento debido al consumo de alcohol (5005194)</a:t>
            </a:r>
            <a:endParaRPr lang="es-PE" sz="1400" b="1" dirty="0">
              <a:solidFill>
                <a:schemeClr val="tx1"/>
              </a:solidFill>
            </a:endParaRP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4FA03046-4DF3-ABB8-600A-630D2EFA923F}"/>
              </a:ext>
            </a:extLst>
          </p:cNvPr>
          <p:cNvSpPr txBox="1"/>
          <p:nvPr/>
        </p:nvSpPr>
        <p:spPr>
          <a:xfrm>
            <a:off x="3971539" y="5973364"/>
            <a:ext cx="1398864" cy="30777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s-PE" sz="1400" b="0" i="0">
                <a:solidFill>
                  <a:schemeClr val="tx1"/>
                </a:solidFill>
                <a:effectLst/>
                <a:latin typeface="Roboto" panose="02000000000000000000" pitchFamily="2" charset="0"/>
              </a:rPr>
              <a:t>(F10.2 y F17.2)</a:t>
            </a:r>
            <a:endParaRPr lang="es-PE" sz="1400" dirty="0">
              <a:solidFill>
                <a:schemeClr val="tx1"/>
              </a:solidFill>
            </a:endParaRP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635FA479-8ECC-8200-5260-9682E986587F}"/>
              </a:ext>
            </a:extLst>
          </p:cNvPr>
          <p:cNvSpPr txBox="1"/>
          <p:nvPr/>
        </p:nvSpPr>
        <p:spPr>
          <a:xfrm>
            <a:off x="7912120" y="2139841"/>
            <a:ext cx="3541150" cy="73866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1400" b="0" i="0" dirty="0">
                <a:effectLst/>
                <a:latin typeface="Roboto" panose="02000000000000000000" pitchFamily="2" charset="0"/>
              </a:rPr>
              <a:t>01 consejería en estilos de vida saludable (99401.13)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1400" b="0" i="0" dirty="0">
                <a:effectLst/>
                <a:latin typeface="Roboto" panose="02000000000000000000" pitchFamily="2" charset="0"/>
              </a:rPr>
              <a:t>04 intervenciones breves (99207.01)</a:t>
            </a:r>
            <a:endParaRPr lang="es-PE" sz="1400" dirty="0"/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B0E61148-64DC-70F5-76B4-D8FF65444BD9}"/>
              </a:ext>
            </a:extLst>
          </p:cNvPr>
          <p:cNvSpPr txBox="1"/>
          <p:nvPr/>
        </p:nvSpPr>
        <p:spPr>
          <a:xfrm>
            <a:off x="7912121" y="3489423"/>
            <a:ext cx="3588094" cy="138499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PE" sz="1400" b="0" i="0" dirty="0">
                <a:effectLst/>
                <a:latin typeface="Roboto" panose="02000000000000000000" pitchFamily="2" charset="0"/>
              </a:rPr>
              <a:t>04 consultas médicas (99215)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PE" sz="1400" b="0" i="0" dirty="0">
                <a:effectLst/>
                <a:latin typeface="Roboto" panose="02000000000000000000" pitchFamily="2" charset="0"/>
              </a:rPr>
              <a:t>02 entrevistas motivacionales (96150)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PE" sz="1400" b="0" i="0" dirty="0">
                <a:effectLst/>
                <a:latin typeface="Roboto" panose="02000000000000000000" pitchFamily="2" charset="0"/>
              </a:rPr>
              <a:t>04 psicoterapias individuales (90834,90806, 90860)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PE" sz="1400" b="0" i="0" dirty="0">
                <a:effectLst/>
                <a:latin typeface="Roboto" panose="02000000000000000000" pitchFamily="2" charset="0"/>
              </a:rPr>
              <a:t>02 intervenciones familiares (C2111.01, 96100.01 0 90847)</a:t>
            </a:r>
            <a:endParaRPr lang="es-PE" sz="1400" dirty="0"/>
          </a:p>
        </p:txBody>
      </p:sp>
      <p:sp>
        <p:nvSpPr>
          <p:cNvPr id="26" name="CuadroTexto 25">
            <a:extLst>
              <a:ext uri="{FF2B5EF4-FFF2-40B4-BE49-F238E27FC236}">
                <a16:creationId xmlns:a16="http://schemas.microsoft.com/office/drawing/2014/main" id="{028E9D68-819F-D830-C841-5F2E0B6B4975}"/>
              </a:ext>
            </a:extLst>
          </p:cNvPr>
          <p:cNvSpPr txBox="1"/>
          <p:nvPr/>
        </p:nvSpPr>
        <p:spPr>
          <a:xfrm>
            <a:off x="7912120" y="5192155"/>
            <a:ext cx="3588094" cy="73866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1400" b="0" i="0" dirty="0">
                <a:effectLst/>
                <a:latin typeface="Roboto" panose="02000000000000000000" pitchFamily="2" charset="0"/>
              </a:rPr>
              <a:t>10 Psicoterapia grupal (psicoterapia interactiva de grupo) (90857)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1400" b="0" i="0" dirty="0">
                <a:effectLst/>
                <a:latin typeface="Roboto" panose="02000000000000000000" pitchFamily="2" charset="0"/>
              </a:rPr>
              <a:t>02 intervención familiar (C2111.01).</a:t>
            </a:r>
            <a:endParaRPr lang="es-PE" sz="1400" dirty="0"/>
          </a:p>
        </p:txBody>
      </p:sp>
      <p:sp>
        <p:nvSpPr>
          <p:cNvPr id="27" name="Flecha: a la derecha 26">
            <a:extLst>
              <a:ext uri="{FF2B5EF4-FFF2-40B4-BE49-F238E27FC236}">
                <a16:creationId xmlns:a16="http://schemas.microsoft.com/office/drawing/2014/main" id="{80016A32-1629-68EC-E89B-D3A8C79CC559}"/>
              </a:ext>
            </a:extLst>
          </p:cNvPr>
          <p:cNvSpPr/>
          <p:nvPr/>
        </p:nvSpPr>
        <p:spPr>
          <a:xfrm>
            <a:off x="6654069" y="2271562"/>
            <a:ext cx="805343" cy="52764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28" name="Flecha: a la derecha 27">
            <a:extLst>
              <a:ext uri="{FF2B5EF4-FFF2-40B4-BE49-F238E27FC236}">
                <a16:creationId xmlns:a16="http://schemas.microsoft.com/office/drawing/2014/main" id="{D48B7D07-B539-9305-4A63-9676A15159B9}"/>
              </a:ext>
            </a:extLst>
          </p:cNvPr>
          <p:cNvSpPr/>
          <p:nvPr/>
        </p:nvSpPr>
        <p:spPr>
          <a:xfrm>
            <a:off x="6747746" y="5297666"/>
            <a:ext cx="805343" cy="52764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29" name="Flecha: a la derecha 28">
            <a:extLst>
              <a:ext uri="{FF2B5EF4-FFF2-40B4-BE49-F238E27FC236}">
                <a16:creationId xmlns:a16="http://schemas.microsoft.com/office/drawing/2014/main" id="{17A9BA59-B4C2-633B-20FF-5A695128014E}"/>
              </a:ext>
            </a:extLst>
          </p:cNvPr>
          <p:cNvSpPr/>
          <p:nvPr/>
        </p:nvSpPr>
        <p:spPr>
          <a:xfrm>
            <a:off x="6722457" y="3771103"/>
            <a:ext cx="805343" cy="52764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723868D6-56C5-C2B5-96BA-9100BEC1881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77684" t="8455" r="3739" b="55504"/>
          <a:stretch/>
        </p:blipFill>
        <p:spPr>
          <a:xfrm>
            <a:off x="487495" y="2509173"/>
            <a:ext cx="2106006" cy="2298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92800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F64C633E-B284-1402-0A32-E865C03A8644}"/>
              </a:ext>
            </a:extLst>
          </p:cNvPr>
          <p:cNvSpPr txBox="1"/>
          <p:nvPr/>
        </p:nvSpPr>
        <p:spPr>
          <a:xfrm>
            <a:off x="3600974" y="224615"/>
            <a:ext cx="6373536" cy="646331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s-MX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INTERVENCIONES BREVES MOTIVACIONALES PARA PERSONAS CON CONSUMO PERJUDICIAL DEL ALCOHOL Y TABACO</a:t>
            </a:r>
            <a:endParaRPr lang="es-PE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0AC04FE8-B027-E93A-FC69-C09EB5CF433E}"/>
              </a:ext>
            </a:extLst>
          </p:cNvPr>
          <p:cNvSpPr txBox="1"/>
          <p:nvPr/>
        </p:nvSpPr>
        <p:spPr>
          <a:xfrm>
            <a:off x="211822" y="1118997"/>
            <a:ext cx="8143614" cy="2062103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s-MX" sz="1600" b="1" u="sng" dirty="0">
                <a:solidFill>
                  <a:schemeClr val="tx1"/>
                </a:solidFill>
              </a:rPr>
              <a:t>REGISTRO DE ACTIVIDADES:</a:t>
            </a:r>
          </a:p>
          <a:p>
            <a:r>
              <a:rPr lang="es-MX" sz="1600" dirty="0">
                <a:solidFill>
                  <a:schemeClr val="tx1"/>
                </a:solidFill>
              </a:rPr>
              <a:t>En el Ítem: Ficha Familiar/Historia Clínica, anote DNI del usuario </a:t>
            </a:r>
          </a:p>
          <a:p>
            <a:r>
              <a:rPr lang="es-MX" sz="1600" dirty="0">
                <a:solidFill>
                  <a:schemeClr val="tx1"/>
                </a:solidFill>
              </a:rPr>
              <a:t>En el ítem: Diagnóstico motivo de consulta y/o actividad de salud, anote claramente: </a:t>
            </a:r>
          </a:p>
          <a:p>
            <a:r>
              <a:rPr lang="es-MX" sz="1600" dirty="0">
                <a:solidFill>
                  <a:schemeClr val="tx1"/>
                </a:solidFill>
              </a:rPr>
              <a:t>• En el 1º casillero anote diagnóstico que corresponda a la persona usuaria según manual CIE 10, por ejemplo Consumo problemático de alcohol </a:t>
            </a:r>
          </a:p>
          <a:p>
            <a:r>
              <a:rPr lang="es-MX" sz="1600" dirty="0">
                <a:solidFill>
                  <a:schemeClr val="tx1"/>
                </a:solidFill>
              </a:rPr>
              <a:t>• En el 2º casillero la intervención realizada con el usuario: Consejería en Estilos de Vida saludable.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1600" dirty="0">
                <a:solidFill>
                  <a:schemeClr val="tx1"/>
                </a:solidFill>
              </a:rPr>
              <a:t>En el primer casillero de la 2da actividad, se registra el numero de sesión.</a:t>
            </a:r>
            <a:endParaRPr lang="es-PE" sz="1600" dirty="0">
              <a:solidFill>
                <a:schemeClr val="tx1"/>
              </a:solidFill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A26E0191-F726-B843-BBE8-3FC848CEEE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07341"/>
            <a:ext cx="9336947" cy="1927795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E0D1DBDA-2C42-D0CC-43D5-ABA05B32D41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31" t="61960" r="17225" b="18458"/>
          <a:stretch/>
        </p:blipFill>
        <p:spPr>
          <a:xfrm>
            <a:off x="6996418" y="4648259"/>
            <a:ext cx="738232" cy="377505"/>
          </a:xfrm>
          <a:prstGeom prst="rect">
            <a:avLst/>
          </a:prstGeom>
        </p:spPr>
      </p:pic>
      <p:sp>
        <p:nvSpPr>
          <p:cNvPr id="10" name="Rectángulo 9">
            <a:extLst>
              <a:ext uri="{FF2B5EF4-FFF2-40B4-BE49-F238E27FC236}">
                <a16:creationId xmlns:a16="http://schemas.microsoft.com/office/drawing/2014/main" id="{5FC123DD-7548-16DD-388D-B012785CD886}"/>
              </a:ext>
            </a:extLst>
          </p:cNvPr>
          <p:cNvSpPr/>
          <p:nvPr/>
        </p:nvSpPr>
        <p:spPr>
          <a:xfrm>
            <a:off x="402672" y="6140741"/>
            <a:ext cx="1585519" cy="24328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/>
              <a:t>importante</a:t>
            </a:r>
            <a:endParaRPr lang="es-PE" dirty="0"/>
          </a:p>
        </p:txBody>
      </p:sp>
      <p:sp>
        <p:nvSpPr>
          <p:cNvPr id="11" name="Rectángulo: esquinas redondeadas 10">
            <a:extLst>
              <a:ext uri="{FF2B5EF4-FFF2-40B4-BE49-F238E27FC236}">
                <a16:creationId xmlns:a16="http://schemas.microsoft.com/office/drawing/2014/main" id="{E372A9C1-EDB7-180C-AABC-E7A85BCAF47B}"/>
              </a:ext>
            </a:extLst>
          </p:cNvPr>
          <p:cNvSpPr/>
          <p:nvPr/>
        </p:nvSpPr>
        <p:spPr>
          <a:xfrm>
            <a:off x="10159067" y="4616711"/>
            <a:ext cx="1719743" cy="121925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1400" dirty="0"/>
              <a:t>Consejería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1400" dirty="0"/>
              <a:t>Intervenciones breves</a:t>
            </a:r>
          </a:p>
        </p:txBody>
      </p:sp>
      <p:sp>
        <p:nvSpPr>
          <p:cNvPr id="12" name="Flecha: a la derecha 11">
            <a:extLst>
              <a:ext uri="{FF2B5EF4-FFF2-40B4-BE49-F238E27FC236}">
                <a16:creationId xmlns:a16="http://schemas.microsoft.com/office/drawing/2014/main" id="{5EF635E3-071F-76B0-4963-269EE0084C19}"/>
              </a:ext>
            </a:extLst>
          </p:cNvPr>
          <p:cNvSpPr/>
          <p:nvPr/>
        </p:nvSpPr>
        <p:spPr>
          <a:xfrm rot="10800000">
            <a:off x="9429225" y="5108895"/>
            <a:ext cx="729842" cy="23489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13" name="Rectángulo: esquinas redondeadas 12">
            <a:extLst>
              <a:ext uri="{FF2B5EF4-FFF2-40B4-BE49-F238E27FC236}">
                <a16:creationId xmlns:a16="http://schemas.microsoft.com/office/drawing/2014/main" id="{4F3F3A4F-3B0C-33DF-7F77-2005A00C143E}"/>
              </a:ext>
            </a:extLst>
          </p:cNvPr>
          <p:cNvSpPr/>
          <p:nvPr/>
        </p:nvSpPr>
        <p:spPr>
          <a:xfrm>
            <a:off x="2357306" y="6005413"/>
            <a:ext cx="7617204" cy="58741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/>
              <a:t>El tipo de diagnostico se marcara por única vez cuando se defina el diagnostico CIE 10. El desarrollo de las actividades del plan terapéutico se registrara “R”.</a:t>
            </a:r>
            <a:endParaRPr lang="es-PE" dirty="0"/>
          </a:p>
        </p:txBody>
      </p:sp>
      <p:sp>
        <p:nvSpPr>
          <p:cNvPr id="14" name="Elipse 13">
            <a:extLst>
              <a:ext uri="{FF2B5EF4-FFF2-40B4-BE49-F238E27FC236}">
                <a16:creationId xmlns:a16="http://schemas.microsoft.com/office/drawing/2014/main" id="{559CA4BD-B3BA-CE9A-4801-17CE995A7FA1}"/>
              </a:ext>
            </a:extLst>
          </p:cNvPr>
          <p:cNvSpPr/>
          <p:nvPr/>
        </p:nvSpPr>
        <p:spPr>
          <a:xfrm>
            <a:off x="7206143" y="4569094"/>
            <a:ext cx="276837" cy="53980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15" name="Elipse 14">
            <a:extLst>
              <a:ext uri="{FF2B5EF4-FFF2-40B4-BE49-F238E27FC236}">
                <a16:creationId xmlns:a16="http://schemas.microsoft.com/office/drawing/2014/main" id="{51D367A4-ECCD-C0D5-56B9-C96882B6E910}"/>
              </a:ext>
            </a:extLst>
          </p:cNvPr>
          <p:cNvSpPr/>
          <p:nvPr/>
        </p:nvSpPr>
        <p:spPr>
          <a:xfrm>
            <a:off x="-15380" y="5992480"/>
            <a:ext cx="2372686" cy="53980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4B211E33-307D-D396-1E54-0FAEE192A6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05" y="71314"/>
            <a:ext cx="2567031" cy="508575"/>
          </a:xfrm>
          <a:prstGeom prst="rect">
            <a:avLst/>
          </a:prstGeom>
        </p:spPr>
      </p:pic>
      <p:pic>
        <p:nvPicPr>
          <p:cNvPr id="17" name="Imagen 16" descr="LOGO GRJ 2023">
            <a:extLst>
              <a:ext uri="{FF2B5EF4-FFF2-40B4-BE49-F238E27FC236}">
                <a16:creationId xmlns:a16="http://schemas.microsoft.com/office/drawing/2014/main" id="{9E33FB33-1EFA-2405-E78F-4097AEAA4D1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8829" y="97411"/>
            <a:ext cx="1476915" cy="7547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0104B86A-CB1D-7DA9-B69C-AF99AC94F73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4946" y="6160514"/>
            <a:ext cx="1884680" cy="600075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1F9387CD-EC20-220A-57D3-70553DC608E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77684" t="8455" r="3739" b="55504"/>
          <a:stretch/>
        </p:blipFill>
        <p:spPr>
          <a:xfrm>
            <a:off x="9161943" y="1141223"/>
            <a:ext cx="2106006" cy="2298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644924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F64C633E-B284-1402-0A32-E865C03A8644}"/>
              </a:ext>
            </a:extLst>
          </p:cNvPr>
          <p:cNvSpPr txBox="1"/>
          <p:nvPr/>
        </p:nvSpPr>
        <p:spPr>
          <a:xfrm>
            <a:off x="4758357" y="151613"/>
            <a:ext cx="5140354" cy="64633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s-MX" b="1" dirty="0"/>
              <a:t>INTERVENCIÓN PARA PERSONAS CON DEPENDENCIA DEL ALCOHOL Y TABACO</a:t>
            </a:r>
            <a:endParaRPr lang="es-PE" b="1" dirty="0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0AC04FE8-B027-E93A-FC69-C09EB5CF433E}"/>
              </a:ext>
            </a:extLst>
          </p:cNvPr>
          <p:cNvSpPr txBox="1"/>
          <p:nvPr/>
        </p:nvSpPr>
        <p:spPr>
          <a:xfrm>
            <a:off x="296256" y="1018221"/>
            <a:ext cx="8143614" cy="2308324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MX" sz="1600" b="1" u="sng" dirty="0"/>
              <a:t>Intervención Familiar: </a:t>
            </a:r>
          </a:p>
          <a:p>
            <a:r>
              <a:rPr lang="es-MX" sz="1600" dirty="0"/>
              <a:t>En el Ítem: Ficha Familiar/Historia Clínica, anote DNI del usuario </a:t>
            </a:r>
          </a:p>
          <a:p>
            <a:r>
              <a:rPr lang="es-MX" sz="1600" dirty="0"/>
              <a:t>En el ítem: Diagnóstico motivo de consulta y/o actividad de salud, anote claramente: </a:t>
            </a:r>
          </a:p>
          <a:p>
            <a:r>
              <a:rPr lang="es-MX" sz="1600" dirty="0"/>
              <a:t>• En el 1º casillero anote diagnóstico que corresponda a la persona usuaria según manual CIE 10, por ejemplo Trastornos mentales y del comportamiento debidos al consumo de alcohol Tipo de Diagnóstico marque “R”. </a:t>
            </a:r>
          </a:p>
          <a:p>
            <a:r>
              <a:rPr lang="es-MX" sz="1600" dirty="0"/>
              <a:t>• En el 2º casillero anote la intervención realizada con el usuario: Intervención Familiar </a:t>
            </a:r>
          </a:p>
          <a:p>
            <a:r>
              <a:rPr lang="es-MX" sz="1600" dirty="0"/>
              <a:t>En el ítem </a:t>
            </a:r>
            <a:r>
              <a:rPr lang="es-MX" sz="1600" dirty="0" err="1"/>
              <a:t>Lab</a:t>
            </a:r>
            <a:r>
              <a:rPr lang="es-MX" sz="1600" dirty="0"/>
              <a:t> anote: </a:t>
            </a:r>
          </a:p>
          <a:p>
            <a:r>
              <a:rPr lang="es-MX" sz="1600" dirty="0"/>
              <a:t>• En el 1º casillero de la 2da actividad se registra número de sesión (1, 2, …) según corresponda.</a:t>
            </a:r>
            <a:endParaRPr lang="es-PE" sz="1600" dirty="0"/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5FC123DD-7548-16DD-388D-B012785CD886}"/>
              </a:ext>
            </a:extLst>
          </p:cNvPr>
          <p:cNvSpPr/>
          <p:nvPr/>
        </p:nvSpPr>
        <p:spPr>
          <a:xfrm>
            <a:off x="402672" y="6140741"/>
            <a:ext cx="1585519" cy="24328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/>
              <a:t>importante</a:t>
            </a:r>
            <a:endParaRPr lang="es-PE" dirty="0"/>
          </a:p>
        </p:txBody>
      </p:sp>
      <p:sp>
        <p:nvSpPr>
          <p:cNvPr id="11" name="Rectángulo: esquinas redondeadas 10">
            <a:extLst>
              <a:ext uri="{FF2B5EF4-FFF2-40B4-BE49-F238E27FC236}">
                <a16:creationId xmlns:a16="http://schemas.microsoft.com/office/drawing/2014/main" id="{E372A9C1-EDB7-180C-AABC-E7A85BCAF47B}"/>
              </a:ext>
            </a:extLst>
          </p:cNvPr>
          <p:cNvSpPr/>
          <p:nvPr/>
        </p:nvSpPr>
        <p:spPr>
          <a:xfrm>
            <a:off x="9735424" y="3782393"/>
            <a:ext cx="2273417" cy="205357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1400" dirty="0"/>
              <a:t>Consultas medicas.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1400" dirty="0"/>
              <a:t>Entrevistas motivacionales.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1400" dirty="0"/>
              <a:t>Psicoterapias individuales.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1400" dirty="0"/>
              <a:t>Intervenciones familiares.</a:t>
            </a:r>
          </a:p>
        </p:txBody>
      </p:sp>
      <p:sp>
        <p:nvSpPr>
          <p:cNvPr id="12" name="Flecha: a la derecha 11">
            <a:extLst>
              <a:ext uri="{FF2B5EF4-FFF2-40B4-BE49-F238E27FC236}">
                <a16:creationId xmlns:a16="http://schemas.microsoft.com/office/drawing/2014/main" id="{5EF635E3-071F-76B0-4963-269EE0084C19}"/>
              </a:ext>
            </a:extLst>
          </p:cNvPr>
          <p:cNvSpPr/>
          <p:nvPr/>
        </p:nvSpPr>
        <p:spPr>
          <a:xfrm rot="10800000">
            <a:off x="9127222" y="4966282"/>
            <a:ext cx="545284" cy="23489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13" name="Rectángulo: esquinas redondeadas 12">
            <a:extLst>
              <a:ext uri="{FF2B5EF4-FFF2-40B4-BE49-F238E27FC236}">
                <a16:creationId xmlns:a16="http://schemas.microsoft.com/office/drawing/2014/main" id="{4F3F3A4F-3B0C-33DF-7F77-2005A00C143E}"/>
              </a:ext>
            </a:extLst>
          </p:cNvPr>
          <p:cNvSpPr/>
          <p:nvPr/>
        </p:nvSpPr>
        <p:spPr>
          <a:xfrm>
            <a:off x="2357306" y="6005413"/>
            <a:ext cx="7617204" cy="58741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/>
              <a:t>El tipo de diagnostico se marcara por única vez cuando se defina el diagnostico CIE 10. El desarrollo de las actividades del plan terapéutico se registrara “R”.</a:t>
            </a:r>
            <a:endParaRPr lang="es-PE" dirty="0"/>
          </a:p>
        </p:txBody>
      </p:sp>
      <p:sp>
        <p:nvSpPr>
          <p:cNvPr id="15" name="Elipse 14">
            <a:extLst>
              <a:ext uri="{FF2B5EF4-FFF2-40B4-BE49-F238E27FC236}">
                <a16:creationId xmlns:a16="http://schemas.microsoft.com/office/drawing/2014/main" id="{51D367A4-ECCD-C0D5-56B9-C96882B6E910}"/>
              </a:ext>
            </a:extLst>
          </p:cNvPr>
          <p:cNvSpPr/>
          <p:nvPr/>
        </p:nvSpPr>
        <p:spPr>
          <a:xfrm>
            <a:off x="-15380" y="5992480"/>
            <a:ext cx="2372686" cy="53980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2955CF17-96C0-1786-74F9-ED378E496A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159" y="3608090"/>
            <a:ext cx="8881145" cy="2053577"/>
          </a:xfrm>
          <a:prstGeom prst="rect">
            <a:avLst/>
          </a:prstGeom>
        </p:spPr>
      </p:pic>
      <p:sp>
        <p:nvSpPr>
          <p:cNvPr id="6" name="Rectángulo: esquinas redondeadas 5">
            <a:extLst>
              <a:ext uri="{FF2B5EF4-FFF2-40B4-BE49-F238E27FC236}">
                <a16:creationId xmlns:a16="http://schemas.microsoft.com/office/drawing/2014/main" id="{A53339FD-887F-A37F-F907-C21B020D23D3}"/>
              </a:ext>
            </a:extLst>
          </p:cNvPr>
          <p:cNvSpPr/>
          <p:nvPr/>
        </p:nvSpPr>
        <p:spPr>
          <a:xfrm>
            <a:off x="6501469" y="4817318"/>
            <a:ext cx="2562836" cy="473062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00343457-5498-1D2B-E078-C61D9FA491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05" y="71314"/>
            <a:ext cx="2567031" cy="508575"/>
          </a:xfrm>
          <a:prstGeom prst="rect">
            <a:avLst/>
          </a:prstGeom>
        </p:spPr>
      </p:pic>
      <p:pic>
        <p:nvPicPr>
          <p:cNvPr id="17" name="Imagen 16" descr="LOGO GRJ 2023">
            <a:extLst>
              <a:ext uri="{FF2B5EF4-FFF2-40B4-BE49-F238E27FC236}">
                <a16:creationId xmlns:a16="http://schemas.microsoft.com/office/drawing/2014/main" id="{05FB7BFE-CC8F-81D5-257F-6BB37FE38D8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8829" y="97411"/>
            <a:ext cx="1476915" cy="7547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3AE787DA-5389-D1EF-F44A-896A9A9CA4C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4946" y="6160514"/>
            <a:ext cx="1884680" cy="600075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D07A7C41-3C1E-C74C-5590-AED93AD4E5B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77684" t="8455" r="3739" b="55504"/>
          <a:stretch/>
        </p:blipFill>
        <p:spPr>
          <a:xfrm>
            <a:off x="9514049" y="1016124"/>
            <a:ext cx="2106006" cy="2298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832095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1F19FEBC-B6D8-9582-BFDD-954BF568B789}"/>
              </a:ext>
            </a:extLst>
          </p:cNvPr>
          <p:cNvSpPr txBox="1"/>
          <p:nvPr/>
        </p:nvSpPr>
        <p:spPr>
          <a:xfrm>
            <a:off x="3743587" y="80841"/>
            <a:ext cx="5987642" cy="64633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s-MX" b="1" dirty="0"/>
              <a:t>Rehabilitación psicosocial de personas con trastornos del comportamiento debido al consumo de alcohol </a:t>
            </a:r>
            <a:endParaRPr lang="es-PE" b="1" dirty="0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5221421B-F90E-EC9D-3580-AF062A0CC5EF}"/>
              </a:ext>
            </a:extLst>
          </p:cNvPr>
          <p:cNvSpPr txBox="1"/>
          <p:nvPr/>
        </p:nvSpPr>
        <p:spPr>
          <a:xfrm>
            <a:off x="296256" y="839466"/>
            <a:ext cx="8772787" cy="255454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s-MX" sz="1600" b="1" u="sng" dirty="0"/>
              <a:t>Sesiones de Psicoterapia grupal: </a:t>
            </a:r>
          </a:p>
          <a:p>
            <a:r>
              <a:rPr lang="es-MX" sz="1600" dirty="0"/>
              <a:t>En el Ítem: Ficha Familiar/Historia Clínica, anote DNI del usuario </a:t>
            </a:r>
          </a:p>
          <a:p>
            <a:r>
              <a:rPr lang="es-MX" sz="1600" dirty="0"/>
              <a:t>En el ítem: Diagnóstico motivo de consulta y/o actividad de salud, anote claramente:</a:t>
            </a:r>
          </a:p>
          <a:p>
            <a:r>
              <a:rPr lang="es-MX" sz="1600" dirty="0"/>
              <a:t>• En el 1º casillero anote diagnóstico que corresponda a la persona usuaria según manual CIE 10, por ejemplo Trastornos mentales y del comportamiento debidos al consumo de alcohol Tipo de Diagnóstico marque “R”. </a:t>
            </a:r>
          </a:p>
          <a:p>
            <a:r>
              <a:rPr lang="es-MX" sz="1600" dirty="0"/>
              <a:t>• En el 2º casillero anote la intervención realizada con el usuario: Psicoterapia interactiva de grupo </a:t>
            </a:r>
          </a:p>
          <a:p>
            <a:r>
              <a:rPr lang="es-MX" sz="1600" dirty="0"/>
              <a:t>• En el 3º casillero anote Rehabilitación del Alcohólico (Z502) </a:t>
            </a:r>
          </a:p>
          <a:p>
            <a:r>
              <a:rPr lang="es-MX" sz="1600" dirty="0"/>
              <a:t>En el ítem </a:t>
            </a:r>
            <a:r>
              <a:rPr lang="es-MX" sz="1600" dirty="0" err="1"/>
              <a:t>Lab</a:t>
            </a:r>
            <a:r>
              <a:rPr lang="es-MX" sz="1600" dirty="0"/>
              <a:t> anote: </a:t>
            </a:r>
          </a:p>
          <a:p>
            <a:r>
              <a:rPr lang="es-MX" sz="1600" dirty="0"/>
              <a:t>• En el 1º casillero de la 2da actividad se registra número de sesión (1, 2, … </a:t>
            </a:r>
            <a:r>
              <a:rPr lang="es-MX" sz="1600" dirty="0" err="1"/>
              <a:t>ó</a:t>
            </a:r>
            <a:r>
              <a:rPr lang="es-MX" sz="1600" dirty="0"/>
              <a:t> 10) según corresponda</a:t>
            </a:r>
            <a:endParaRPr lang="es-PE" sz="1600" dirty="0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26C23C86-35AD-48D6-4B9B-5A2B6D29AA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223" y="3506305"/>
            <a:ext cx="9957732" cy="1929761"/>
          </a:xfrm>
          <a:prstGeom prst="rect">
            <a:avLst/>
          </a:prstGeom>
        </p:spPr>
      </p:pic>
      <p:sp>
        <p:nvSpPr>
          <p:cNvPr id="9" name="Rectángulo 8">
            <a:extLst>
              <a:ext uri="{FF2B5EF4-FFF2-40B4-BE49-F238E27FC236}">
                <a16:creationId xmlns:a16="http://schemas.microsoft.com/office/drawing/2014/main" id="{C25FD3F6-E348-1296-C0FA-C53C156C2D1D}"/>
              </a:ext>
            </a:extLst>
          </p:cNvPr>
          <p:cNvSpPr/>
          <p:nvPr/>
        </p:nvSpPr>
        <p:spPr>
          <a:xfrm>
            <a:off x="503338" y="5934868"/>
            <a:ext cx="1937857" cy="30819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>
                <a:solidFill>
                  <a:srgbClr val="FF0000"/>
                </a:solidFill>
              </a:rPr>
              <a:t>IMPORTANTE</a:t>
            </a:r>
            <a:endParaRPr lang="es-PE" dirty="0">
              <a:solidFill>
                <a:srgbClr val="FF0000"/>
              </a:solidFill>
            </a:endParaRPr>
          </a:p>
        </p:txBody>
      </p:sp>
      <p:sp>
        <p:nvSpPr>
          <p:cNvPr id="10" name="Rectángulo: esquinas redondeadas 9">
            <a:extLst>
              <a:ext uri="{FF2B5EF4-FFF2-40B4-BE49-F238E27FC236}">
                <a16:creationId xmlns:a16="http://schemas.microsoft.com/office/drawing/2014/main" id="{58BAA2A2-EB99-AFC9-7170-DD83437D145F}"/>
              </a:ext>
            </a:extLst>
          </p:cNvPr>
          <p:cNvSpPr/>
          <p:nvPr/>
        </p:nvSpPr>
        <p:spPr>
          <a:xfrm>
            <a:off x="2684476" y="5817422"/>
            <a:ext cx="7407479" cy="54309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200" b="1" dirty="0"/>
              <a:t>EN REHABILITACION SIEMPRE SE MARCARA TIPO DE DIAGNOSTICO “REPETITIVO” EN EL DX CIE 10 DE LA PERSONA USUARIA, DURANTE TODO EL PROCESO TERAPEUTICO.</a:t>
            </a:r>
            <a:endParaRPr lang="es-PE" sz="1200" b="1" dirty="0"/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891A78FA-4785-DB60-8C9E-30F085DEC181}"/>
              </a:ext>
            </a:extLst>
          </p:cNvPr>
          <p:cNvSpPr/>
          <p:nvPr/>
        </p:nvSpPr>
        <p:spPr>
          <a:xfrm>
            <a:off x="10712741" y="4236440"/>
            <a:ext cx="1345036" cy="119962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s-MX" sz="1200" dirty="0"/>
              <a:t>psicoterapia grupal 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s-MX" sz="1200" dirty="0"/>
              <a:t>intervención familiar</a:t>
            </a:r>
            <a:endParaRPr lang="es-PE" sz="1200" dirty="0"/>
          </a:p>
        </p:txBody>
      </p:sp>
      <p:sp>
        <p:nvSpPr>
          <p:cNvPr id="12" name="Rectángulo: esquinas redondeadas 11">
            <a:extLst>
              <a:ext uri="{FF2B5EF4-FFF2-40B4-BE49-F238E27FC236}">
                <a16:creationId xmlns:a16="http://schemas.microsoft.com/office/drawing/2014/main" id="{0D48D304-0F8F-A188-0FCB-D86528144078}"/>
              </a:ext>
            </a:extLst>
          </p:cNvPr>
          <p:cNvSpPr/>
          <p:nvPr/>
        </p:nvSpPr>
        <p:spPr>
          <a:xfrm>
            <a:off x="7482980" y="5110933"/>
            <a:ext cx="2608975" cy="325133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13" name="Flecha: a la derecha 12">
            <a:extLst>
              <a:ext uri="{FF2B5EF4-FFF2-40B4-BE49-F238E27FC236}">
                <a16:creationId xmlns:a16="http://schemas.microsoft.com/office/drawing/2014/main" id="{49F773F0-2CEF-2211-C72D-FD117AC3B8B9}"/>
              </a:ext>
            </a:extLst>
          </p:cNvPr>
          <p:cNvSpPr/>
          <p:nvPr/>
        </p:nvSpPr>
        <p:spPr>
          <a:xfrm>
            <a:off x="10175846" y="5050172"/>
            <a:ext cx="469783" cy="24328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E0C0F965-BCC2-8B28-4206-4651C08B80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05" y="71314"/>
            <a:ext cx="2567031" cy="508575"/>
          </a:xfrm>
          <a:prstGeom prst="rect">
            <a:avLst/>
          </a:prstGeom>
        </p:spPr>
      </p:pic>
      <p:pic>
        <p:nvPicPr>
          <p:cNvPr id="15" name="Imagen 14" descr="LOGO GRJ 2023">
            <a:extLst>
              <a:ext uri="{FF2B5EF4-FFF2-40B4-BE49-F238E27FC236}">
                <a16:creationId xmlns:a16="http://schemas.microsoft.com/office/drawing/2014/main" id="{C4109D22-6655-B19C-83BB-41E16C8068A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8829" y="97411"/>
            <a:ext cx="1476915" cy="7547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2157462A-8349-23F1-99CA-058BCAE80B5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4946" y="6160514"/>
            <a:ext cx="1884680" cy="600075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24E16FBD-1622-6BB6-3B8F-CDEB95AC7F7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Texturizer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70321" t="14063" b="53028"/>
          <a:stretch/>
        </p:blipFill>
        <p:spPr>
          <a:xfrm>
            <a:off x="9164791" y="1155484"/>
            <a:ext cx="2884970" cy="1799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925936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D520E25E-498B-978F-1363-BBC2EAA236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142" y="3752494"/>
            <a:ext cx="10802268" cy="1737299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BB04EDD1-C06D-3859-DEEC-9EBDBF54BFB6}"/>
              </a:ext>
            </a:extLst>
          </p:cNvPr>
          <p:cNvSpPr txBox="1"/>
          <p:nvPr/>
        </p:nvSpPr>
        <p:spPr>
          <a:xfrm>
            <a:off x="287321" y="994807"/>
            <a:ext cx="8965735" cy="255454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MX" sz="1600" b="1" u="sng" dirty="0"/>
              <a:t>Sesiones de trabajo grupal: </a:t>
            </a:r>
          </a:p>
          <a:p>
            <a:r>
              <a:rPr lang="es-MX" sz="1600" dirty="0"/>
              <a:t>En el Ítem: Ficha Familiar/Historia Clínica, anote DNI del usuario </a:t>
            </a:r>
          </a:p>
          <a:p>
            <a:r>
              <a:rPr lang="es-MX" sz="1600" dirty="0"/>
              <a:t>En el ítem: Diagnóstico motivo de consulta y/o actividad de salud, anote claramente: </a:t>
            </a:r>
          </a:p>
          <a:p>
            <a:r>
              <a:rPr lang="es-MX" sz="1600" dirty="0"/>
              <a:t>• En el 1º casillero anote diagnóstico que corresponda a la persona usuaria según manual CIE 10, por ejemplo Trastornos mentales y del comportamiento debidos al consumo de alcohol; Tipo de Diagnóstico marque “R”. </a:t>
            </a:r>
          </a:p>
          <a:p>
            <a:r>
              <a:rPr lang="es-MX" sz="1600" dirty="0"/>
              <a:t>• En el 2º casillero anote la intervención realizada con el usuario: Intervención grupal </a:t>
            </a:r>
          </a:p>
          <a:p>
            <a:r>
              <a:rPr lang="es-MX" sz="1600" dirty="0"/>
              <a:t>En el ítem </a:t>
            </a:r>
            <a:r>
              <a:rPr lang="es-MX" sz="1600" dirty="0" err="1"/>
              <a:t>Lab</a:t>
            </a:r>
            <a:r>
              <a:rPr lang="es-MX" sz="1600" dirty="0"/>
              <a:t> anote: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1600" dirty="0"/>
              <a:t>En el 1º casillero de la 1era actividad se registra “TA”.</a:t>
            </a:r>
          </a:p>
          <a:p>
            <a:r>
              <a:rPr lang="es-MX" sz="1600" dirty="0"/>
              <a:t>• En el 1º casillero de la 2da actividad se registra número de sesión (1 </a:t>
            </a:r>
            <a:r>
              <a:rPr lang="es-MX" sz="1600" dirty="0" err="1"/>
              <a:t>ó</a:t>
            </a:r>
            <a:r>
              <a:rPr lang="es-MX" sz="1600" dirty="0"/>
              <a:t> 2) según corresponda.</a:t>
            </a:r>
            <a:endParaRPr lang="es-PE" sz="1600" dirty="0"/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BD9C3181-D748-5101-8784-36ACA2898846}"/>
              </a:ext>
            </a:extLst>
          </p:cNvPr>
          <p:cNvSpPr/>
          <p:nvPr/>
        </p:nvSpPr>
        <p:spPr>
          <a:xfrm>
            <a:off x="5509357" y="187659"/>
            <a:ext cx="4196705" cy="33407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MX" b="1" u="sng" dirty="0"/>
              <a:t>CUMPLIMIENTO DE PAQUETE: “TA”</a:t>
            </a:r>
            <a:endParaRPr lang="es-PE" b="1" u="sng" dirty="0"/>
          </a:p>
        </p:txBody>
      </p:sp>
      <p:sp>
        <p:nvSpPr>
          <p:cNvPr id="7" name="Elipse 6">
            <a:extLst>
              <a:ext uri="{FF2B5EF4-FFF2-40B4-BE49-F238E27FC236}">
                <a16:creationId xmlns:a16="http://schemas.microsoft.com/office/drawing/2014/main" id="{DEABC5CA-B688-17A6-9AB4-952D8F9895BD}"/>
              </a:ext>
            </a:extLst>
          </p:cNvPr>
          <p:cNvSpPr/>
          <p:nvPr/>
        </p:nvSpPr>
        <p:spPr>
          <a:xfrm>
            <a:off x="9498102" y="4781828"/>
            <a:ext cx="457420" cy="234892"/>
          </a:xfrm>
          <a:prstGeom prst="ellipse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MX" sz="1000" b="1" dirty="0"/>
              <a:t>TA</a:t>
            </a:r>
            <a:endParaRPr lang="es-PE" sz="1000" b="1" dirty="0"/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93929C16-B030-3CED-D7BF-E36C8A0C4AA1}"/>
              </a:ext>
            </a:extLst>
          </p:cNvPr>
          <p:cNvSpPr/>
          <p:nvPr/>
        </p:nvSpPr>
        <p:spPr>
          <a:xfrm>
            <a:off x="9600978" y="5099318"/>
            <a:ext cx="214141" cy="3714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9" name="Rectángulo: esquinas redondeadas 8">
            <a:extLst>
              <a:ext uri="{FF2B5EF4-FFF2-40B4-BE49-F238E27FC236}">
                <a16:creationId xmlns:a16="http://schemas.microsoft.com/office/drawing/2014/main" id="{AAB11885-C6D1-0C63-356A-5D6017966A90}"/>
              </a:ext>
            </a:extLst>
          </p:cNvPr>
          <p:cNvSpPr/>
          <p:nvPr/>
        </p:nvSpPr>
        <p:spPr>
          <a:xfrm>
            <a:off x="1322664" y="5692935"/>
            <a:ext cx="9546671" cy="66081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600" b="1" dirty="0"/>
              <a:t>CUANDO SE CUMPLA CON EL PAQUETE DE ATENCION DE LA USUARIA SE REGISTRARA “TA” EN EL 1º LAB DEL DIAGNOSTICO “R”.</a:t>
            </a:r>
            <a:endParaRPr lang="es-PE" sz="1600" b="1" dirty="0"/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9504D034-2ADD-216D-EFD1-7815D90F85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05" y="71314"/>
            <a:ext cx="2567031" cy="508575"/>
          </a:xfrm>
          <a:prstGeom prst="rect">
            <a:avLst/>
          </a:prstGeom>
        </p:spPr>
      </p:pic>
      <p:pic>
        <p:nvPicPr>
          <p:cNvPr id="11" name="Imagen 10" descr="LOGO GRJ 2023">
            <a:extLst>
              <a:ext uri="{FF2B5EF4-FFF2-40B4-BE49-F238E27FC236}">
                <a16:creationId xmlns:a16="http://schemas.microsoft.com/office/drawing/2014/main" id="{5066E4B2-4EA3-D1CD-8C4E-7744E585498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8829" y="97411"/>
            <a:ext cx="1476915" cy="754736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2F560852-9BB2-7017-F56C-B90F1879A8A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77684" t="8455" r="3739" b="55504"/>
          <a:stretch/>
        </p:blipFill>
        <p:spPr>
          <a:xfrm>
            <a:off x="9514049" y="1016124"/>
            <a:ext cx="2106006" cy="2298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766843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2EA95C08-465D-A439-2469-A9C35408B9A5}"/>
              </a:ext>
            </a:extLst>
          </p:cNvPr>
          <p:cNvSpPr txBox="1"/>
          <p:nvPr/>
        </p:nvSpPr>
        <p:spPr>
          <a:xfrm rot="16200000">
            <a:off x="-268152" y="3510318"/>
            <a:ext cx="4985492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s-MX" sz="1400" i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Roboto" panose="02000000000000000000" pitchFamily="2" charset="0"/>
              </a:rPr>
              <a:t>PERSONAS CON TRASTORNOS Y SÍNDROMES PSICÓTICOS TRATADAS OPORTUNAMENTE (3000702</a:t>
            </a:r>
            <a:endParaRPr lang="es-PE" sz="1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3E5B84B5-5D10-F7B6-4FBB-026E68C26A41}"/>
              </a:ext>
            </a:extLst>
          </p:cNvPr>
          <p:cNvSpPr txBox="1"/>
          <p:nvPr/>
        </p:nvSpPr>
        <p:spPr>
          <a:xfrm>
            <a:off x="6639960" y="337507"/>
            <a:ext cx="5099105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MX" sz="1400" b="0" i="0" dirty="0">
                <a:effectLst/>
                <a:latin typeface="Roboto" panose="02000000000000000000" pitchFamily="2" charset="0"/>
              </a:rPr>
              <a:t>Tratamiento ambulatorio a personas con síndrome psicótico o trastorno del espectro de la esquizofrenia (5005195)</a:t>
            </a:r>
            <a:endParaRPr lang="es-PE" sz="1400" dirty="0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8E7E2EDF-38C6-6CA7-3CA3-08B81F7102A8}"/>
              </a:ext>
            </a:extLst>
          </p:cNvPr>
          <p:cNvSpPr txBox="1"/>
          <p:nvPr/>
        </p:nvSpPr>
        <p:spPr>
          <a:xfrm>
            <a:off x="6639961" y="1279182"/>
            <a:ext cx="5099105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MX" sz="1400" b="0" i="0" dirty="0">
                <a:effectLst/>
                <a:latin typeface="Roboto" panose="02000000000000000000" pitchFamily="2" charset="0"/>
              </a:rPr>
              <a:t>Tratamiento ambulatorio de personas con primer episodio psicótico (0070619)</a:t>
            </a:r>
            <a:endParaRPr lang="es-PE" sz="1400" dirty="0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A9BB9AAC-B089-62AE-AFA2-9371602D61C4}"/>
              </a:ext>
            </a:extLst>
          </p:cNvPr>
          <p:cNvSpPr txBox="1"/>
          <p:nvPr/>
        </p:nvSpPr>
        <p:spPr>
          <a:xfrm>
            <a:off x="6639962" y="1985765"/>
            <a:ext cx="5099106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MX" sz="1400" b="0" i="0" dirty="0">
                <a:effectLst/>
                <a:latin typeface="Roboto" panose="02000000000000000000" pitchFamily="2" charset="0"/>
              </a:rPr>
              <a:t>Tratamiento ambulatorio para las personas con deterioro cognitivo (0070629)</a:t>
            </a:r>
            <a:endParaRPr lang="es-PE" sz="1400" dirty="0"/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01A19B88-929B-194B-974C-4B7E6A503357}"/>
              </a:ext>
            </a:extLst>
          </p:cNvPr>
          <p:cNvSpPr txBox="1"/>
          <p:nvPr/>
        </p:nvSpPr>
        <p:spPr>
          <a:xfrm>
            <a:off x="6639962" y="2774411"/>
            <a:ext cx="5099106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MX" sz="1400" b="0" i="0" dirty="0">
                <a:effectLst/>
                <a:latin typeface="Roboto" panose="02000000000000000000" pitchFamily="2" charset="0"/>
              </a:rPr>
              <a:t>Cuidados de salud domiciliarios a personas con demencia severa y en precarias condiciones económicas (0070620)</a:t>
            </a:r>
            <a:endParaRPr lang="es-PE" sz="1400" dirty="0"/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D9079E84-568A-87D5-F724-84F066593DFF}"/>
              </a:ext>
            </a:extLst>
          </p:cNvPr>
          <p:cNvSpPr txBox="1"/>
          <p:nvPr/>
        </p:nvSpPr>
        <p:spPr>
          <a:xfrm>
            <a:off x="6639962" y="3433794"/>
            <a:ext cx="5099107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MX" sz="1400" b="0" i="0" dirty="0">
                <a:effectLst/>
                <a:latin typeface="Roboto" panose="02000000000000000000" pitchFamily="2" charset="0"/>
              </a:rPr>
              <a:t>Continuidad de cuidados a personas con trastorno mental grave (0070621)</a:t>
            </a:r>
            <a:endParaRPr lang="es-PE" sz="1400" dirty="0"/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F30C1A46-BD2B-E1CC-3EE7-1F0A0A7D64C1}"/>
              </a:ext>
            </a:extLst>
          </p:cNvPr>
          <p:cNvSpPr txBox="1"/>
          <p:nvPr/>
        </p:nvSpPr>
        <p:spPr>
          <a:xfrm>
            <a:off x="6639962" y="4059046"/>
            <a:ext cx="5099107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MX" sz="1400" b="0" i="0" dirty="0">
                <a:effectLst/>
                <a:latin typeface="Roboto" panose="02000000000000000000" pitchFamily="2" charset="0"/>
              </a:rPr>
              <a:t>Tratamiento con internamiento de personas con síndrome o trastorno psicótico en hospitales (5005196)</a:t>
            </a:r>
            <a:endParaRPr lang="es-PE" sz="1400" dirty="0"/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E671AA82-ECFF-385F-9C61-17BD84C052BB}"/>
              </a:ext>
            </a:extLst>
          </p:cNvPr>
          <p:cNvSpPr txBox="1"/>
          <p:nvPr/>
        </p:nvSpPr>
        <p:spPr>
          <a:xfrm>
            <a:off x="6639963" y="4718429"/>
            <a:ext cx="5099107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MX" sz="1400" b="0" i="0" dirty="0">
                <a:effectLst/>
                <a:latin typeface="Roboto" panose="02000000000000000000" pitchFamily="2" charset="0"/>
              </a:rPr>
              <a:t>Tratamiento con internamiento de personas con </a:t>
            </a:r>
            <a:r>
              <a:rPr lang="es-MX" sz="1400" b="0" i="0" dirty="0" err="1">
                <a:effectLst/>
                <a:latin typeface="Roboto" panose="02000000000000000000" pitchFamily="2" charset="0"/>
              </a:rPr>
              <a:t>sindrome</a:t>
            </a:r>
            <a:r>
              <a:rPr lang="es-MX" sz="1400" b="0" i="0" dirty="0">
                <a:effectLst/>
                <a:latin typeface="Roboto" panose="02000000000000000000" pitchFamily="2" charset="0"/>
              </a:rPr>
              <a:t> o trastorno psicótico en hogares protegidos (0070605)</a:t>
            </a:r>
            <a:endParaRPr lang="es-PE" sz="1400" dirty="0"/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F0071F52-D5A4-6AA2-9873-9BCFE524AA18}"/>
              </a:ext>
            </a:extLst>
          </p:cNvPr>
          <p:cNvSpPr txBox="1"/>
          <p:nvPr/>
        </p:nvSpPr>
        <p:spPr>
          <a:xfrm>
            <a:off x="6639964" y="5726953"/>
            <a:ext cx="5099107" cy="30777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PE" sz="1400" b="0" i="0" dirty="0">
                <a:effectLst/>
                <a:latin typeface="Roboto" panose="02000000000000000000" pitchFamily="2" charset="0"/>
              </a:rPr>
              <a:t>Rehabilitación psicosocial (5005197)</a:t>
            </a:r>
            <a:endParaRPr lang="es-PE" sz="1400" dirty="0"/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E021A253-B142-6263-EC1C-768B3D21ABB6}"/>
              </a:ext>
            </a:extLst>
          </p:cNvPr>
          <p:cNvSpPr txBox="1"/>
          <p:nvPr/>
        </p:nvSpPr>
        <p:spPr>
          <a:xfrm>
            <a:off x="6639965" y="6264674"/>
            <a:ext cx="5099108" cy="30777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PE" sz="1400" b="0" i="0" dirty="0">
                <a:effectLst/>
                <a:latin typeface="Roboto" panose="02000000000000000000" pitchFamily="2" charset="0"/>
              </a:rPr>
              <a:t>Rehabilitación laboral (0070623)</a:t>
            </a:r>
            <a:endParaRPr lang="es-PE" sz="1400" dirty="0"/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3DEE852F-AFAD-D772-8FF5-17362FA2613A}"/>
              </a:ext>
            </a:extLst>
          </p:cNvPr>
          <p:cNvSpPr txBox="1"/>
          <p:nvPr/>
        </p:nvSpPr>
        <p:spPr>
          <a:xfrm>
            <a:off x="2937616" y="1985765"/>
            <a:ext cx="2933345" cy="338554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s-PE" sz="1600" b="0" i="0" dirty="0">
                <a:effectLst/>
                <a:latin typeface="Roboto" panose="02000000000000000000" pitchFamily="2" charset="0"/>
              </a:rPr>
              <a:t>ATENCIÓN AMBULATORIA</a:t>
            </a:r>
            <a:endParaRPr lang="es-PE" sz="1600" dirty="0"/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46F31537-74B0-C101-A033-AF91DED996DA}"/>
              </a:ext>
            </a:extLst>
          </p:cNvPr>
          <p:cNvSpPr txBox="1"/>
          <p:nvPr/>
        </p:nvSpPr>
        <p:spPr>
          <a:xfrm>
            <a:off x="3223901" y="4371108"/>
            <a:ext cx="2360776" cy="58477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s-PE" sz="1600" b="0" i="0" dirty="0">
                <a:effectLst/>
                <a:latin typeface="Roboto" panose="02000000000000000000" pitchFamily="2" charset="0"/>
              </a:rPr>
              <a:t>TRATAMIENTO CON INTERNAMIENTO</a:t>
            </a:r>
            <a:endParaRPr lang="es-PE" sz="1600" dirty="0"/>
          </a:p>
        </p:txBody>
      </p:sp>
      <p:sp>
        <p:nvSpPr>
          <p:cNvPr id="27" name="CuadroTexto 26">
            <a:extLst>
              <a:ext uri="{FF2B5EF4-FFF2-40B4-BE49-F238E27FC236}">
                <a16:creationId xmlns:a16="http://schemas.microsoft.com/office/drawing/2014/main" id="{F61CDCBA-7805-20E8-2356-C5E13C5A976B}"/>
              </a:ext>
            </a:extLst>
          </p:cNvPr>
          <p:cNvSpPr txBox="1"/>
          <p:nvPr/>
        </p:nvSpPr>
        <p:spPr>
          <a:xfrm>
            <a:off x="3463176" y="5965748"/>
            <a:ext cx="2046005" cy="338554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s-PE" sz="1600" b="0" i="0" dirty="0">
                <a:effectLst/>
                <a:latin typeface="Roboto" panose="02000000000000000000" pitchFamily="2" charset="0"/>
              </a:rPr>
              <a:t>REHABILITACION</a:t>
            </a:r>
            <a:endParaRPr lang="es-PE" sz="1600" dirty="0"/>
          </a:p>
        </p:txBody>
      </p:sp>
      <p:sp>
        <p:nvSpPr>
          <p:cNvPr id="28" name="Abrir llave 27">
            <a:extLst>
              <a:ext uri="{FF2B5EF4-FFF2-40B4-BE49-F238E27FC236}">
                <a16:creationId xmlns:a16="http://schemas.microsoft.com/office/drawing/2014/main" id="{DA62A3F6-1611-6869-2DBF-9486ACC88842}"/>
              </a:ext>
            </a:extLst>
          </p:cNvPr>
          <p:cNvSpPr/>
          <p:nvPr/>
        </p:nvSpPr>
        <p:spPr>
          <a:xfrm>
            <a:off x="5979208" y="5705935"/>
            <a:ext cx="458624" cy="833118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29" name="Abrir llave 28">
            <a:extLst>
              <a:ext uri="{FF2B5EF4-FFF2-40B4-BE49-F238E27FC236}">
                <a16:creationId xmlns:a16="http://schemas.microsoft.com/office/drawing/2014/main" id="{F416FA21-9222-3F4B-C0DD-9E9F4AFBF7EA}"/>
              </a:ext>
            </a:extLst>
          </p:cNvPr>
          <p:cNvSpPr/>
          <p:nvPr/>
        </p:nvSpPr>
        <p:spPr>
          <a:xfrm>
            <a:off x="6016739" y="4059046"/>
            <a:ext cx="350376" cy="1182603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30" name="Abrir llave 29">
            <a:extLst>
              <a:ext uri="{FF2B5EF4-FFF2-40B4-BE49-F238E27FC236}">
                <a16:creationId xmlns:a16="http://schemas.microsoft.com/office/drawing/2014/main" id="{AEEFBC3E-5691-C252-1240-91AB3EAE605C}"/>
              </a:ext>
            </a:extLst>
          </p:cNvPr>
          <p:cNvSpPr/>
          <p:nvPr/>
        </p:nvSpPr>
        <p:spPr>
          <a:xfrm>
            <a:off x="6096000" y="337507"/>
            <a:ext cx="225040" cy="3619507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pic>
        <p:nvPicPr>
          <p:cNvPr id="31" name="Imagen 30">
            <a:extLst>
              <a:ext uri="{FF2B5EF4-FFF2-40B4-BE49-F238E27FC236}">
                <a16:creationId xmlns:a16="http://schemas.microsoft.com/office/drawing/2014/main" id="{AA3B7E84-78FE-FE6D-2062-2CA9019E51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05" y="71314"/>
            <a:ext cx="2567031" cy="508575"/>
          </a:xfrm>
          <a:prstGeom prst="rect">
            <a:avLst/>
          </a:prstGeom>
        </p:spPr>
      </p:pic>
      <p:pic>
        <p:nvPicPr>
          <p:cNvPr id="32" name="Imagen 31" descr="LOGO GRJ 2023">
            <a:extLst>
              <a:ext uri="{FF2B5EF4-FFF2-40B4-BE49-F238E27FC236}">
                <a16:creationId xmlns:a16="http://schemas.microsoft.com/office/drawing/2014/main" id="{39BD6583-44E6-4540-9A9E-919DA041CA0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8829" y="97411"/>
            <a:ext cx="1476915" cy="754736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Imagen 32">
            <a:extLst>
              <a:ext uri="{FF2B5EF4-FFF2-40B4-BE49-F238E27FC236}">
                <a16:creationId xmlns:a16="http://schemas.microsoft.com/office/drawing/2014/main" id="{A9996032-CD19-CB07-E404-D6719E7BE39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4946" y="6160514"/>
            <a:ext cx="1884680" cy="600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402162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36F96171-00A4-C3B7-8922-FDF96F3F81E4}"/>
              </a:ext>
            </a:extLst>
          </p:cNvPr>
          <p:cNvSpPr txBox="1"/>
          <p:nvPr/>
        </p:nvSpPr>
        <p:spPr>
          <a:xfrm>
            <a:off x="3632433" y="186101"/>
            <a:ext cx="4899171" cy="584775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s-MX" sz="1600" b="1" i="0" dirty="0">
                <a:solidFill>
                  <a:schemeClr val="tx1"/>
                </a:solidFill>
                <a:effectLst/>
                <a:latin typeface="Roboto" panose="02000000000000000000" pitchFamily="2" charset="0"/>
              </a:rPr>
              <a:t>PERSONAS CON TRASTORNOS Y SÍNDROMES PSICÓTICOS TRATADAS OPORTUNAMENTE</a:t>
            </a:r>
            <a:endParaRPr lang="es-PE" sz="1600" b="1" dirty="0">
              <a:solidFill>
                <a:schemeClr val="tx1"/>
              </a:solidFill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5969FD1D-7BE6-8B20-CF72-1ADC52206053}"/>
              </a:ext>
            </a:extLst>
          </p:cNvPr>
          <p:cNvSpPr txBox="1"/>
          <p:nvPr/>
        </p:nvSpPr>
        <p:spPr>
          <a:xfrm>
            <a:off x="6916036" y="1067560"/>
            <a:ext cx="2798416" cy="30777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PE" sz="1400" b="1" i="1" dirty="0">
                <a:solidFill>
                  <a:srgbClr val="FF0000"/>
                </a:solidFill>
                <a:effectLst/>
                <a:latin typeface="Roboto" panose="02000000000000000000" pitchFamily="2" charset="0"/>
              </a:rPr>
              <a:t>Paquete mínimo de intervención</a:t>
            </a:r>
            <a:endParaRPr lang="es-PE" sz="1400" b="1" i="1" dirty="0">
              <a:solidFill>
                <a:srgbClr val="FF0000"/>
              </a:solidFill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D28212D5-E248-68B8-95F8-607CDB47D42D}"/>
              </a:ext>
            </a:extLst>
          </p:cNvPr>
          <p:cNvSpPr txBox="1"/>
          <p:nvPr/>
        </p:nvSpPr>
        <p:spPr>
          <a:xfrm>
            <a:off x="2320491" y="2146843"/>
            <a:ext cx="3677543" cy="738664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s-MX" sz="1400" b="1" i="0" dirty="0">
                <a:solidFill>
                  <a:schemeClr val="tx1"/>
                </a:solidFill>
                <a:effectLst/>
                <a:latin typeface="Roboto" panose="02000000000000000000" pitchFamily="2" charset="0"/>
              </a:rPr>
              <a:t>Tratamiento ambulatorio a personas con síndrome psicótico o trastorno del espectro de la esquizofrenia (5005195)</a:t>
            </a:r>
            <a:endParaRPr lang="es-PE" sz="1400" b="1" dirty="0">
              <a:solidFill>
                <a:schemeClr val="tx1"/>
              </a:solidFill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CA7C4627-BEC6-68F6-EBAF-7C0A680C5153}"/>
              </a:ext>
            </a:extLst>
          </p:cNvPr>
          <p:cNvSpPr txBox="1"/>
          <p:nvPr/>
        </p:nvSpPr>
        <p:spPr>
          <a:xfrm>
            <a:off x="2320491" y="3028890"/>
            <a:ext cx="3677543" cy="40011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s-PE" sz="1000" b="0" i="0" dirty="0">
                <a:effectLst/>
                <a:latin typeface="Roboto" panose="02000000000000000000" pitchFamily="2" charset="0"/>
              </a:rPr>
              <a:t>(F06.2, F10.5, F11.5, F12.5, F13.5, F14.5, F15.5, F16.5, F17.5, F18.5, F19.5, F20 al F29, F31.2, F31.5, F32.3 y F33.3,)</a:t>
            </a:r>
            <a:endParaRPr lang="es-PE" sz="1000" dirty="0"/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1850DFC1-B24C-CFD8-B775-721AA4BCFEF1}"/>
              </a:ext>
            </a:extLst>
          </p:cNvPr>
          <p:cNvSpPr txBox="1"/>
          <p:nvPr/>
        </p:nvSpPr>
        <p:spPr>
          <a:xfrm>
            <a:off x="6991632" y="1712254"/>
            <a:ext cx="3677543" cy="138499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1400" b="0" i="0" dirty="0">
                <a:effectLst/>
                <a:latin typeface="Roboto" panose="02000000000000000000" pitchFamily="2" charset="0"/>
              </a:rPr>
              <a:t>04 consulta médica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1400" b="0" i="0" dirty="0">
                <a:effectLst/>
                <a:latin typeface="Roboto" panose="02000000000000000000" pitchFamily="2" charset="0"/>
              </a:rPr>
              <a:t>06 Intervención individual </a:t>
            </a:r>
            <a:r>
              <a:rPr lang="es-MX" sz="1400" b="0" i="0" dirty="0" err="1">
                <a:effectLst/>
                <a:latin typeface="Roboto" panose="02000000000000000000" pitchFamily="2" charset="0"/>
              </a:rPr>
              <a:t>ó</a:t>
            </a:r>
            <a:r>
              <a:rPr lang="es-MX" sz="1400" b="0" i="0" dirty="0">
                <a:effectLst/>
                <a:latin typeface="Roboto" panose="02000000000000000000" pitchFamily="2" charset="0"/>
              </a:rPr>
              <a:t> 06 psicoterapias individuales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1400" b="0" i="0" dirty="0">
                <a:effectLst/>
                <a:latin typeface="Roboto" panose="02000000000000000000" pitchFamily="2" charset="0"/>
              </a:rPr>
              <a:t>04 Psicoeducación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1400" b="0" i="0" dirty="0">
                <a:effectLst/>
                <a:latin typeface="Roboto" panose="02000000000000000000" pitchFamily="2" charset="0"/>
              </a:rPr>
              <a:t>01 Visita domiciliaria </a:t>
            </a:r>
            <a:r>
              <a:rPr lang="es-MX" sz="1400" b="0" i="0" dirty="0" err="1">
                <a:effectLst/>
                <a:latin typeface="Roboto" panose="02000000000000000000" pitchFamily="2" charset="0"/>
              </a:rPr>
              <a:t>ó</a:t>
            </a:r>
            <a:r>
              <a:rPr lang="es-MX" sz="1400" b="0" i="0" dirty="0">
                <a:effectLst/>
                <a:latin typeface="Roboto" panose="02000000000000000000" pitchFamily="2" charset="0"/>
              </a:rPr>
              <a:t> 01 movilización de redes de apoyo</a:t>
            </a:r>
            <a:endParaRPr lang="es-PE" sz="1400" dirty="0"/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4165A11C-90EB-FFCD-D833-CE8420FE65C7}"/>
              </a:ext>
            </a:extLst>
          </p:cNvPr>
          <p:cNvSpPr txBox="1"/>
          <p:nvPr/>
        </p:nvSpPr>
        <p:spPr>
          <a:xfrm>
            <a:off x="2320490" y="4633263"/>
            <a:ext cx="3677543" cy="523220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s-MX" sz="1400" b="1" i="0" dirty="0">
                <a:solidFill>
                  <a:schemeClr val="tx1"/>
                </a:solidFill>
                <a:effectLst/>
                <a:latin typeface="Roboto" panose="02000000000000000000" pitchFamily="2" charset="0"/>
              </a:rPr>
              <a:t>Tratamiento ambulatorio para las personas con deterioro cognitivo (0070629)</a:t>
            </a:r>
            <a:endParaRPr lang="es-PE" sz="1400" b="1" dirty="0">
              <a:solidFill>
                <a:schemeClr val="tx1"/>
              </a:solidFill>
            </a:endParaRP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EABACED5-6494-F4BE-EC0A-AA579E2E9B54}"/>
              </a:ext>
            </a:extLst>
          </p:cNvPr>
          <p:cNvSpPr txBox="1"/>
          <p:nvPr/>
        </p:nvSpPr>
        <p:spPr>
          <a:xfrm>
            <a:off x="3692084" y="5233570"/>
            <a:ext cx="934354" cy="26161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PE" sz="1050" b="0" i="0" dirty="0">
                <a:effectLst/>
                <a:latin typeface="Roboto" panose="02000000000000000000" pitchFamily="2" charset="0"/>
              </a:rPr>
              <a:t>(FOO al F09)</a:t>
            </a:r>
            <a:endParaRPr lang="es-PE" sz="1050" dirty="0"/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EEEBA86D-25DB-BBA9-CF28-C2C7427061B3}"/>
              </a:ext>
            </a:extLst>
          </p:cNvPr>
          <p:cNvSpPr txBox="1"/>
          <p:nvPr/>
        </p:nvSpPr>
        <p:spPr>
          <a:xfrm>
            <a:off x="6991632" y="4274123"/>
            <a:ext cx="3677543" cy="138499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1400" b="0" i="0" dirty="0">
                <a:effectLst/>
                <a:latin typeface="Roboto" panose="02000000000000000000" pitchFamily="2" charset="0"/>
              </a:rPr>
              <a:t>04 Consulta médica 06 terapia de rehabilitación cognitiva (96100.05)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1400" b="0" i="0" dirty="0">
                <a:effectLst/>
                <a:latin typeface="Roboto" panose="02000000000000000000" pitchFamily="2" charset="0"/>
              </a:rPr>
              <a:t>02 Psicoeducación a la familia y cuidadores (C2111.01)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1400" b="0" i="0" dirty="0">
                <a:effectLst/>
                <a:latin typeface="Roboto" panose="02000000000000000000" pitchFamily="2" charset="0"/>
              </a:rPr>
              <a:t>04 Otras terapias físicas (2501) o 04 Terapia ocupacional grupal (97535.01)</a:t>
            </a:r>
            <a:endParaRPr lang="es-PE" sz="1400" dirty="0"/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FB9370BB-F68E-142D-C089-638BB8D61BA9}"/>
              </a:ext>
            </a:extLst>
          </p:cNvPr>
          <p:cNvSpPr txBox="1"/>
          <p:nvPr/>
        </p:nvSpPr>
        <p:spPr>
          <a:xfrm>
            <a:off x="2248250" y="6155924"/>
            <a:ext cx="6954473" cy="523220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67000"/>
                </a:schemeClr>
              </a:gs>
              <a:gs pos="48000">
                <a:schemeClr val="accent2">
                  <a:lumMod val="97000"/>
                  <a:lumOff val="3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s-MX" sz="1400" b="0" i="0" dirty="0">
                <a:solidFill>
                  <a:schemeClr val="tx1"/>
                </a:solidFill>
                <a:effectLst/>
                <a:latin typeface="Roboto" panose="02000000000000000000" pitchFamily="2" charset="0"/>
              </a:rPr>
              <a:t>*En caso de los centros de salud mental comunitaria se incluye la evaluación integral interdisciplinaria.</a:t>
            </a:r>
            <a:endParaRPr lang="es-PE" sz="1400" dirty="0">
              <a:solidFill>
                <a:schemeClr val="tx1"/>
              </a:solidFill>
            </a:endParaRPr>
          </a:p>
        </p:txBody>
      </p:sp>
      <p:sp>
        <p:nvSpPr>
          <p:cNvPr id="20" name="Flecha: a la derecha 19">
            <a:extLst>
              <a:ext uri="{FF2B5EF4-FFF2-40B4-BE49-F238E27FC236}">
                <a16:creationId xmlns:a16="http://schemas.microsoft.com/office/drawing/2014/main" id="{E7AA402A-9B5C-301E-233B-70A1B6074AFB}"/>
              </a:ext>
            </a:extLst>
          </p:cNvPr>
          <p:cNvSpPr/>
          <p:nvPr/>
        </p:nvSpPr>
        <p:spPr>
          <a:xfrm>
            <a:off x="6073630" y="2279198"/>
            <a:ext cx="842406" cy="40395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21" name="Flecha: a la derecha 20">
            <a:extLst>
              <a:ext uri="{FF2B5EF4-FFF2-40B4-BE49-F238E27FC236}">
                <a16:creationId xmlns:a16="http://schemas.microsoft.com/office/drawing/2014/main" id="{8CF6E982-E767-2C87-53C6-F7ECD9313116}"/>
              </a:ext>
            </a:extLst>
          </p:cNvPr>
          <p:cNvSpPr/>
          <p:nvPr/>
        </p:nvSpPr>
        <p:spPr>
          <a:xfrm>
            <a:off x="6073630" y="4821082"/>
            <a:ext cx="842406" cy="40395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pic>
        <p:nvPicPr>
          <p:cNvPr id="22" name="Imagen 21">
            <a:extLst>
              <a:ext uri="{FF2B5EF4-FFF2-40B4-BE49-F238E27FC236}">
                <a16:creationId xmlns:a16="http://schemas.microsoft.com/office/drawing/2014/main" id="{E7A682AF-32F6-3B05-A434-9CEB3934E8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05" y="71314"/>
            <a:ext cx="2567031" cy="508575"/>
          </a:xfrm>
          <a:prstGeom prst="rect">
            <a:avLst/>
          </a:prstGeom>
        </p:spPr>
      </p:pic>
      <p:pic>
        <p:nvPicPr>
          <p:cNvPr id="23" name="Imagen 22" descr="LOGO GRJ 2023">
            <a:extLst>
              <a:ext uri="{FF2B5EF4-FFF2-40B4-BE49-F238E27FC236}">
                <a16:creationId xmlns:a16="http://schemas.microsoft.com/office/drawing/2014/main" id="{22C292AE-2B82-13E6-A64B-1119B48A3C4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8829" y="97411"/>
            <a:ext cx="1476915" cy="754736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Imagen 23">
            <a:extLst>
              <a:ext uri="{FF2B5EF4-FFF2-40B4-BE49-F238E27FC236}">
                <a16:creationId xmlns:a16="http://schemas.microsoft.com/office/drawing/2014/main" id="{6D5C4E38-9016-7E97-6544-61A379474D5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4946" y="6160514"/>
            <a:ext cx="1884680" cy="600075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6C3EDC5F-F406-9555-740F-D1CAA9F44FE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Texturizer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23808" t="39962" r="57346" b="25279"/>
          <a:stretch/>
        </p:blipFill>
        <p:spPr>
          <a:xfrm>
            <a:off x="67505" y="2516175"/>
            <a:ext cx="2177388" cy="2383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40906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589DF929-4430-9CC8-D349-52B7681F02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05" y="71314"/>
            <a:ext cx="2567031" cy="508575"/>
          </a:xfrm>
          <a:prstGeom prst="rect">
            <a:avLst/>
          </a:prstGeom>
        </p:spPr>
      </p:pic>
      <p:pic>
        <p:nvPicPr>
          <p:cNvPr id="5" name="Imagen 4" descr="LOGO GRJ 2023">
            <a:extLst>
              <a:ext uri="{FF2B5EF4-FFF2-40B4-BE49-F238E27FC236}">
                <a16:creationId xmlns:a16="http://schemas.microsoft.com/office/drawing/2014/main" id="{84C46934-5593-662B-00CA-A781169AFC9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8829" y="97411"/>
            <a:ext cx="1476915" cy="75473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C2C7F83D-D9B9-BA88-202C-0AA4A67C82F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4946" y="6160514"/>
            <a:ext cx="1884680" cy="600075"/>
          </a:xfrm>
          <a:prstGeom prst="rect">
            <a:avLst/>
          </a:prstGeom>
        </p:spPr>
      </p:pic>
      <p:graphicFrame>
        <p:nvGraphicFramePr>
          <p:cNvPr id="3" name="Tabla 7">
            <a:extLst>
              <a:ext uri="{FF2B5EF4-FFF2-40B4-BE49-F238E27FC236}">
                <a16:creationId xmlns:a16="http://schemas.microsoft.com/office/drawing/2014/main" id="{6355D6D0-7B2B-33A1-69B8-A1B5FA679C7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62455694"/>
              </p:ext>
            </p:extLst>
          </p:nvPr>
        </p:nvGraphicFramePr>
        <p:xfrm>
          <a:off x="707005" y="1091278"/>
          <a:ext cx="4972808" cy="565185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86404">
                  <a:extLst>
                    <a:ext uri="{9D8B030D-6E8A-4147-A177-3AD203B41FA5}">
                      <a16:colId xmlns:a16="http://schemas.microsoft.com/office/drawing/2014/main" val="3356629633"/>
                    </a:ext>
                  </a:extLst>
                </a:gridCol>
                <a:gridCol w="2486404">
                  <a:extLst>
                    <a:ext uri="{9D8B030D-6E8A-4147-A177-3AD203B41FA5}">
                      <a16:colId xmlns:a16="http://schemas.microsoft.com/office/drawing/2014/main" val="39076416"/>
                    </a:ext>
                  </a:extLst>
                </a:gridCol>
              </a:tblGrid>
              <a:tr h="226817">
                <a:tc>
                  <a:txBody>
                    <a:bodyPr/>
                    <a:lstStyle/>
                    <a:p>
                      <a:r>
                        <a:rPr lang="es-MX" sz="1100" dirty="0"/>
                        <a:t>DESCRIPCION</a:t>
                      </a:r>
                      <a:endParaRPr lang="es-PE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sz="1100" dirty="0"/>
                        <a:t>CODIGO ITEM</a:t>
                      </a:r>
                      <a:endParaRPr lang="es-PE" sz="11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20378002"/>
                  </a:ext>
                </a:extLst>
              </a:tr>
              <a:tr h="352060">
                <a:tc>
                  <a:txBody>
                    <a:bodyPr/>
                    <a:lstStyle/>
                    <a:p>
                      <a:r>
                        <a:rPr lang="es-MX" sz="1100" dirty="0"/>
                        <a:t>Tamizaje en Violencia </a:t>
                      </a:r>
                      <a:endParaRPr lang="es-PE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sz="1100" b="1" dirty="0"/>
                        <a:t>96150.01</a:t>
                      </a:r>
                      <a:endParaRPr lang="es-PE" sz="11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63478057"/>
                  </a:ext>
                </a:extLst>
              </a:tr>
              <a:tr h="352060">
                <a:tc>
                  <a:txBody>
                    <a:bodyPr/>
                    <a:lstStyle/>
                    <a:p>
                      <a:r>
                        <a:rPr lang="es-MX" sz="1100" dirty="0"/>
                        <a:t>Tamizaje en Alcohol y Drogas </a:t>
                      </a:r>
                      <a:endParaRPr lang="es-PE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sz="1100" b="1" dirty="0"/>
                        <a:t>96150.02</a:t>
                      </a:r>
                      <a:endParaRPr lang="es-PE" sz="11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55726258"/>
                  </a:ext>
                </a:extLst>
              </a:tr>
              <a:tr h="352060">
                <a:tc>
                  <a:txBody>
                    <a:bodyPr/>
                    <a:lstStyle/>
                    <a:p>
                      <a:r>
                        <a:rPr lang="es-MX" sz="1100" dirty="0"/>
                        <a:t>Tamizaje de drogas  múltiples casos mediante método no cromatográfico.</a:t>
                      </a:r>
                      <a:endParaRPr lang="es-PE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100" b="1" dirty="0"/>
                        <a:t>80104</a:t>
                      </a:r>
                      <a:endParaRPr lang="es-PE" sz="11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31939353"/>
                  </a:ext>
                </a:extLst>
              </a:tr>
              <a:tr h="352060">
                <a:tc>
                  <a:txBody>
                    <a:bodyPr/>
                    <a:lstStyle/>
                    <a:p>
                      <a:r>
                        <a:rPr lang="es-MX" sz="1100" dirty="0"/>
                        <a:t>Tamizaje en Trastornos Depresivos </a:t>
                      </a:r>
                      <a:endParaRPr lang="es-PE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sz="1100" b="1" dirty="0"/>
                        <a:t>96150.03</a:t>
                      </a:r>
                      <a:endParaRPr lang="es-PE" sz="11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92017501"/>
                  </a:ext>
                </a:extLst>
              </a:tr>
              <a:tr h="352060">
                <a:tc>
                  <a:txBody>
                    <a:bodyPr/>
                    <a:lstStyle/>
                    <a:p>
                      <a:r>
                        <a:rPr lang="es-MX" sz="1100" dirty="0"/>
                        <a:t>Tamizaje en Psicosis </a:t>
                      </a:r>
                      <a:endParaRPr lang="es-PE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sz="1100" b="1" dirty="0"/>
                        <a:t>96150.04</a:t>
                      </a:r>
                      <a:endParaRPr lang="es-PE" sz="11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22558383"/>
                  </a:ext>
                </a:extLst>
              </a:tr>
              <a:tr h="352060">
                <a:tc>
                  <a:txBody>
                    <a:bodyPr/>
                    <a:lstStyle/>
                    <a:p>
                      <a:r>
                        <a:rPr lang="es-MX" sz="1100" dirty="0"/>
                        <a:t>Tamizaje de habilidades sociales</a:t>
                      </a:r>
                      <a:endParaRPr lang="es-PE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sz="1100" b="1" dirty="0"/>
                        <a:t>96150.05</a:t>
                      </a:r>
                      <a:endParaRPr lang="es-PE" sz="11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75759613"/>
                  </a:ext>
                </a:extLst>
              </a:tr>
              <a:tr h="559367">
                <a:tc>
                  <a:txBody>
                    <a:bodyPr/>
                    <a:lstStyle/>
                    <a:p>
                      <a:r>
                        <a:rPr lang="es-MX" sz="1100" dirty="0"/>
                        <a:t>Tamizaje especializado para detectar problemas del neurodesarrollo en niñas y niños de 0 a 3 años.</a:t>
                      </a:r>
                      <a:endParaRPr lang="es-PE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sz="1100" b="1" dirty="0"/>
                        <a:t>96150.06</a:t>
                      </a:r>
                      <a:endParaRPr lang="es-PE" sz="11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51288618"/>
                  </a:ext>
                </a:extLst>
              </a:tr>
              <a:tr h="559367">
                <a:tc>
                  <a:txBody>
                    <a:bodyPr/>
                    <a:lstStyle/>
                    <a:p>
                      <a:r>
                        <a:rPr lang="es-MX" sz="1100" dirty="0"/>
                        <a:t>Tamizaje para detectar deterioro cognitivo - demencia en personas de 60 años y más.</a:t>
                      </a:r>
                      <a:endParaRPr lang="es-PE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sz="1100" b="1" dirty="0"/>
                        <a:t>96150.07</a:t>
                      </a:r>
                      <a:endParaRPr lang="es-PE" sz="11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36506064"/>
                  </a:ext>
                </a:extLst>
              </a:tr>
              <a:tr h="717137">
                <a:tc>
                  <a:txBody>
                    <a:bodyPr/>
                    <a:lstStyle/>
                    <a:p>
                      <a:r>
                        <a:rPr lang="es-MX" sz="1100" dirty="0"/>
                        <a:t>Tamizaje para detectar trastornos mentales y del comportamiento de niñas, niños y adolescentes de 3 de 17 años. </a:t>
                      </a:r>
                      <a:endParaRPr lang="es-PE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sz="1100" b="1" dirty="0"/>
                        <a:t>96150.08</a:t>
                      </a:r>
                      <a:endParaRPr lang="es-PE" sz="11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26650732"/>
                  </a:ext>
                </a:extLst>
              </a:tr>
              <a:tr h="401597">
                <a:tc>
                  <a:txBody>
                    <a:bodyPr/>
                    <a:lstStyle/>
                    <a:p>
                      <a:r>
                        <a:rPr lang="es-MX" sz="1100" dirty="0"/>
                        <a:t>Consejería de Prevención de riesgos en salud mental </a:t>
                      </a:r>
                      <a:endParaRPr lang="es-PE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sz="1100" b="1" dirty="0"/>
                        <a:t>99402.09</a:t>
                      </a:r>
                      <a:endParaRPr lang="es-PE" sz="11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79593776"/>
                  </a:ext>
                </a:extLst>
              </a:tr>
              <a:tr h="401597">
                <a:tc>
                  <a:txBody>
                    <a:bodyPr/>
                    <a:lstStyle/>
                    <a:p>
                      <a:r>
                        <a:rPr lang="es-PE" sz="1100" dirty="0"/>
                        <a:t>Consejería en habilidades sociales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PE" sz="1100" b="1" dirty="0"/>
                        <a:t>99401.15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84131038"/>
                  </a:ext>
                </a:extLst>
              </a:tr>
              <a:tr h="401597">
                <a:tc>
                  <a:txBody>
                    <a:bodyPr/>
                    <a:lstStyle/>
                    <a:p>
                      <a:r>
                        <a:rPr lang="es-MX" sz="1100" dirty="0"/>
                        <a:t>Víctima de violencia política (crimen o terrorismo, incluyendo tortura) </a:t>
                      </a:r>
                      <a:endParaRPr lang="es-PE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sz="1100" b="1" dirty="0"/>
                        <a:t>Z654</a:t>
                      </a:r>
                      <a:endParaRPr lang="es-PE" sz="11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34294774"/>
                  </a:ext>
                </a:extLst>
              </a:tr>
            </a:tbl>
          </a:graphicData>
        </a:graphic>
      </p:graphicFrame>
      <p:sp>
        <p:nvSpPr>
          <p:cNvPr id="8" name="Rectángulo 7">
            <a:extLst>
              <a:ext uri="{FF2B5EF4-FFF2-40B4-BE49-F238E27FC236}">
                <a16:creationId xmlns:a16="http://schemas.microsoft.com/office/drawing/2014/main" id="{07ECB143-6F8F-91A6-69F1-44EF957825A4}"/>
              </a:ext>
            </a:extLst>
          </p:cNvPr>
          <p:cNvSpPr/>
          <p:nvPr/>
        </p:nvSpPr>
        <p:spPr>
          <a:xfrm>
            <a:off x="2252901" y="670233"/>
            <a:ext cx="2231472" cy="3307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600" b="1" dirty="0"/>
              <a:t>TAMIZAJES</a:t>
            </a:r>
            <a:endParaRPr lang="es-PE" sz="1600" b="1" dirty="0"/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9BBE232F-A882-1974-D765-55BC7E614F2E}"/>
              </a:ext>
            </a:extLst>
          </p:cNvPr>
          <p:cNvSpPr/>
          <p:nvPr/>
        </p:nvSpPr>
        <p:spPr>
          <a:xfrm>
            <a:off x="7481345" y="670233"/>
            <a:ext cx="2581482" cy="3307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600" b="1" dirty="0"/>
              <a:t>TAMIZAJES POSITIVOS</a:t>
            </a:r>
            <a:endParaRPr lang="es-PE" sz="1600" b="1" dirty="0"/>
          </a:p>
        </p:txBody>
      </p:sp>
      <p:graphicFrame>
        <p:nvGraphicFramePr>
          <p:cNvPr id="10" name="Tabla 7">
            <a:extLst>
              <a:ext uri="{FF2B5EF4-FFF2-40B4-BE49-F238E27FC236}">
                <a16:creationId xmlns:a16="http://schemas.microsoft.com/office/drawing/2014/main" id="{10D0D210-47CD-3CF8-FA1F-C9A031135A2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7963119"/>
              </p:ext>
            </p:extLst>
          </p:nvPr>
        </p:nvGraphicFramePr>
        <p:xfrm>
          <a:off x="6388233" y="1121836"/>
          <a:ext cx="4972809" cy="5457658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657603">
                  <a:extLst>
                    <a:ext uri="{9D8B030D-6E8A-4147-A177-3AD203B41FA5}">
                      <a16:colId xmlns:a16="http://schemas.microsoft.com/office/drawing/2014/main" val="1915705690"/>
                    </a:ext>
                  </a:extLst>
                </a:gridCol>
                <a:gridCol w="1657603">
                  <a:extLst>
                    <a:ext uri="{9D8B030D-6E8A-4147-A177-3AD203B41FA5}">
                      <a16:colId xmlns:a16="http://schemas.microsoft.com/office/drawing/2014/main" val="3356629633"/>
                    </a:ext>
                  </a:extLst>
                </a:gridCol>
                <a:gridCol w="1657603">
                  <a:extLst>
                    <a:ext uri="{9D8B030D-6E8A-4147-A177-3AD203B41FA5}">
                      <a16:colId xmlns:a16="http://schemas.microsoft.com/office/drawing/2014/main" val="39076416"/>
                    </a:ext>
                  </a:extLst>
                </a:gridCol>
              </a:tblGrid>
              <a:tr h="326291">
                <a:tc>
                  <a:txBody>
                    <a:bodyPr/>
                    <a:lstStyle/>
                    <a:p>
                      <a:r>
                        <a:rPr lang="es-MX" sz="1100" dirty="0"/>
                        <a:t>TAMIZAJE</a:t>
                      </a:r>
                      <a:endParaRPr lang="es-PE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sz="1100" dirty="0"/>
                        <a:t>C</a:t>
                      </a:r>
                      <a:r>
                        <a:rPr lang="es-PE" sz="1100" dirty="0"/>
                        <a:t>ODIGO ITEM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sz="1100" dirty="0"/>
                        <a:t>DESCRIPCION</a:t>
                      </a:r>
                      <a:endParaRPr lang="es-PE" sz="11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20378002"/>
                  </a:ext>
                </a:extLst>
              </a:tr>
              <a:tr h="352060">
                <a:tc>
                  <a:txBody>
                    <a:bodyPr/>
                    <a:lstStyle/>
                    <a:p>
                      <a:r>
                        <a:rPr lang="es-MX" sz="1100" dirty="0"/>
                        <a:t>Tamizaje en violencia</a:t>
                      </a:r>
                      <a:endParaRPr lang="es-PE" sz="1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s-PE" sz="1100" b="1" dirty="0"/>
                        <a:t>R456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s-MX" sz="1100" dirty="0"/>
                        <a:t>Problemas relacionados con violencia </a:t>
                      </a:r>
                      <a:endParaRPr lang="es-PE" sz="11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63478057"/>
                  </a:ext>
                </a:extLst>
              </a:tr>
              <a:tr h="352060">
                <a:tc rowSpan="3">
                  <a:txBody>
                    <a:bodyPr/>
                    <a:lstStyle/>
                    <a:p>
                      <a:r>
                        <a:rPr lang="es-MX" sz="1100" dirty="0"/>
                        <a:t>Tamizaje en Alcohol y Drogas (AD)</a:t>
                      </a:r>
                      <a:endParaRPr lang="es-PE" sz="1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s-MX" sz="1100" b="1" dirty="0"/>
                        <a:t>Z720</a:t>
                      </a:r>
                      <a:endParaRPr lang="es-PE" sz="11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s-MX" sz="1100" dirty="0"/>
                        <a:t>Problemas relacionados con Tabaco </a:t>
                      </a:r>
                      <a:endParaRPr lang="es-PE" sz="11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55726258"/>
                  </a:ext>
                </a:extLst>
              </a:tr>
              <a:tr h="352060">
                <a:tc vMerge="1">
                  <a:txBody>
                    <a:bodyPr/>
                    <a:lstStyle/>
                    <a:p>
                      <a:endParaRPr lang="es-PE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PE" sz="1100" b="1" dirty="0"/>
                        <a:t>Z721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s-MX" sz="1100" dirty="0"/>
                        <a:t>Problemas Sociales Relacionados con el Uso de Alcohol</a:t>
                      </a:r>
                      <a:endParaRPr lang="es-PE" sz="11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92017501"/>
                  </a:ext>
                </a:extLst>
              </a:tr>
              <a:tr h="352060">
                <a:tc vMerge="1">
                  <a:txBody>
                    <a:bodyPr/>
                    <a:lstStyle/>
                    <a:p>
                      <a:endParaRPr lang="es-PE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PE" sz="1100" b="1" dirty="0"/>
                        <a:t>Z722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s-MX" sz="1100" dirty="0"/>
                        <a:t>Problemas Sociales Relacionados con el Uso de drogas</a:t>
                      </a:r>
                      <a:endParaRPr lang="es-PE" sz="11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22558383"/>
                  </a:ext>
                </a:extLst>
              </a:tr>
              <a:tr h="55936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100" dirty="0"/>
                        <a:t>Tamizaje en Trastornos Depresivos </a:t>
                      </a:r>
                      <a:endParaRPr lang="es-PE" sz="1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s-PE" sz="1100" b="1" dirty="0"/>
                        <a:t>Z133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s-PE" sz="1100" dirty="0"/>
                        <a:t>Pesquisa de problemas relacionados a la salud mental.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51288618"/>
                  </a:ext>
                </a:extLst>
              </a:tr>
              <a:tr h="55936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PE" sz="1100" dirty="0"/>
                        <a:t>Tamizaje en Psicosis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PE" sz="1100" dirty="0"/>
                    </a:p>
                    <a:p>
                      <a:r>
                        <a:rPr lang="es-MX" sz="1100" dirty="0"/>
                        <a:t>Tamizaje en problemas del neurodesarrollo. </a:t>
                      </a:r>
                    </a:p>
                    <a:p>
                      <a:endParaRPr lang="es-MX" sz="1100" dirty="0"/>
                    </a:p>
                    <a:p>
                      <a:r>
                        <a:rPr lang="es-MX" sz="1100" dirty="0"/>
                        <a:t>Tamizaje en deterioro cognitivo.</a:t>
                      </a:r>
                    </a:p>
                    <a:p>
                      <a:endParaRPr lang="es-MX" sz="1100" dirty="0"/>
                    </a:p>
                    <a:p>
                      <a:r>
                        <a:rPr lang="es-MX" sz="1100" dirty="0"/>
                        <a:t>Tamizaje en trastornos mentales y del comportamiento </a:t>
                      </a:r>
                      <a:endParaRPr lang="es-PE" sz="1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s-PE" sz="1100" b="1" dirty="0"/>
                        <a:t>Z133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PE" sz="1100" dirty="0"/>
                        <a:t>Pesquisa de problemas relacionados a la salud mental.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36506064"/>
                  </a:ext>
                </a:extLst>
              </a:tr>
              <a:tr h="55936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100" dirty="0"/>
                        <a:t>Tamizaje de habilidades sociales</a:t>
                      </a:r>
                      <a:endParaRPr lang="es-PE" sz="1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s-PE" sz="1100" b="1" dirty="0"/>
                        <a:t>Z734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PE" sz="1100" dirty="0"/>
                        <a:t>Consejería en habilidades sociales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16032766"/>
                  </a:ext>
                </a:extLst>
              </a:tr>
            </a:tbl>
          </a:graphicData>
        </a:graphic>
      </p:graphicFrame>
      <p:sp>
        <p:nvSpPr>
          <p:cNvPr id="13" name="Rectángulo 12">
            <a:extLst>
              <a:ext uri="{FF2B5EF4-FFF2-40B4-BE49-F238E27FC236}">
                <a16:creationId xmlns:a16="http://schemas.microsoft.com/office/drawing/2014/main" id="{98F9838B-BF04-132B-DB1E-B1E13578CF10}"/>
              </a:ext>
            </a:extLst>
          </p:cNvPr>
          <p:cNvSpPr/>
          <p:nvPr/>
        </p:nvSpPr>
        <p:spPr>
          <a:xfrm>
            <a:off x="3193409" y="93700"/>
            <a:ext cx="5805182" cy="48618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600" b="1" dirty="0"/>
              <a:t>PERSONAS CON TRANSTORNOS MENTALES Y PROBLEMAS PSICOSOCIALES DETECTADAS.</a:t>
            </a:r>
            <a:endParaRPr lang="es-PE" sz="1600" b="1" dirty="0"/>
          </a:p>
        </p:txBody>
      </p:sp>
    </p:spTree>
    <p:extLst>
      <p:ext uri="{BB962C8B-B14F-4D97-AF65-F5344CB8AC3E}">
        <p14:creationId xmlns:p14="http://schemas.microsoft.com/office/powerpoint/2010/main" val="350176307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BB192C38-695F-6AC5-0FED-CC522CBB7F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05" y="71314"/>
            <a:ext cx="2567031" cy="508575"/>
          </a:xfrm>
          <a:prstGeom prst="rect">
            <a:avLst/>
          </a:prstGeom>
        </p:spPr>
      </p:pic>
      <p:pic>
        <p:nvPicPr>
          <p:cNvPr id="3" name="Imagen 2" descr="LOGO GRJ 2023">
            <a:extLst>
              <a:ext uri="{FF2B5EF4-FFF2-40B4-BE49-F238E27FC236}">
                <a16:creationId xmlns:a16="http://schemas.microsoft.com/office/drawing/2014/main" id="{EBA4D441-B002-691C-E65F-BF06762C9A6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8829" y="97411"/>
            <a:ext cx="1476915" cy="754736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3EB70181-671C-35D5-521D-BBF9A8AB621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4946" y="6160514"/>
            <a:ext cx="1884680" cy="600075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80438A82-203A-521D-BD64-33E05F722789}"/>
              </a:ext>
            </a:extLst>
          </p:cNvPr>
          <p:cNvSpPr txBox="1"/>
          <p:nvPr/>
        </p:nvSpPr>
        <p:spPr>
          <a:xfrm>
            <a:off x="3470992" y="360224"/>
            <a:ext cx="4964185" cy="523220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s-MX" sz="1400" b="1" i="0" dirty="0">
                <a:solidFill>
                  <a:schemeClr val="tx1"/>
                </a:solidFill>
                <a:effectLst/>
                <a:latin typeface="Roboto" panose="02000000000000000000" pitchFamily="2" charset="0"/>
              </a:rPr>
              <a:t>PERSONAS CON TRASTORNOS Y SÍNDROMES PSICÓTICOS TRATADAS OPORTUNAMENTE</a:t>
            </a:r>
            <a:endParaRPr lang="es-PE" sz="1400" b="1" dirty="0">
              <a:solidFill>
                <a:schemeClr val="tx1"/>
              </a:solidFill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ECE3BF7D-F68F-AB69-2BE0-76B1F9D43E1A}"/>
              </a:ext>
            </a:extLst>
          </p:cNvPr>
          <p:cNvSpPr txBox="1"/>
          <p:nvPr/>
        </p:nvSpPr>
        <p:spPr>
          <a:xfrm>
            <a:off x="6788792" y="1243434"/>
            <a:ext cx="2902323" cy="276999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PE" sz="1200" b="1" i="1" dirty="0">
                <a:solidFill>
                  <a:srgbClr val="FF0000"/>
                </a:solidFill>
                <a:effectLst/>
                <a:latin typeface="Roboto" panose="02000000000000000000" pitchFamily="2" charset="0"/>
              </a:rPr>
              <a:t>Paquete mínimo de intervención</a:t>
            </a:r>
            <a:endParaRPr lang="es-PE" sz="1200" b="1" i="1" dirty="0">
              <a:solidFill>
                <a:srgbClr val="FF0000"/>
              </a:solidFill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C956A78F-641C-5153-04DA-6479C86C5FB4}"/>
              </a:ext>
            </a:extLst>
          </p:cNvPr>
          <p:cNvSpPr txBox="1"/>
          <p:nvPr/>
        </p:nvSpPr>
        <p:spPr>
          <a:xfrm>
            <a:off x="2572410" y="2070411"/>
            <a:ext cx="2741102" cy="646331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s-MX" sz="1200" b="1" i="0" dirty="0">
                <a:solidFill>
                  <a:schemeClr val="tx1"/>
                </a:solidFill>
                <a:effectLst/>
                <a:latin typeface="Roboto" panose="02000000000000000000" pitchFamily="2" charset="0"/>
              </a:rPr>
              <a:t>Tratamiento ambulatorio de personas con primer episodio psicótico (0070619)</a:t>
            </a:r>
            <a:endParaRPr lang="es-PE" sz="1200" b="1" dirty="0">
              <a:solidFill>
                <a:schemeClr val="tx1"/>
              </a:solidFill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7CEFE987-C80A-A224-191E-0DF0DC95BFF1}"/>
              </a:ext>
            </a:extLst>
          </p:cNvPr>
          <p:cNvSpPr txBox="1"/>
          <p:nvPr/>
        </p:nvSpPr>
        <p:spPr>
          <a:xfrm>
            <a:off x="3207472" y="2853716"/>
            <a:ext cx="1535721" cy="276999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PE" sz="1200" b="0" i="0" dirty="0">
                <a:effectLst/>
                <a:latin typeface="Roboto" panose="02000000000000000000" pitchFamily="2" charset="0"/>
              </a:rPr>
              <a:t>(F23.0 al F23.8)</a:t>
            </a:r>
            <a:endParaRPr lang="es-PE" sz="1200" dirty="0"/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54C7BF73-F3CA-D885-73D0-BC55D847309B}"/>
              </a:ext>
            </a:extLst>
          </p:cNvPr>
          <p:cNvSpPr txBox="1"/>
          <p:nvPr/>
        </p:nvSpPr>
        <p:spPr>
          <a:xfrm>
            <a:off x="2572407" y="4165319"/>
            <a:ext cx="2805850" cy="461665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s-MX" sz="1200" b="1" i="0" dirty="0">
                <a:solidFill>
                  <a:schemeClr val="tx1"/>
                </a:solidFill>
                <a:effectLst/>
                <a:latin typeface="Roboto" panose="02000000000000000000" pitchFamily="2" charset="0"/>
              </a:rPr>
              <a:t>Continuidad de cuidados a personas con trastorno mental grave (0070621)</a:t>
            </a:r>
            <a:endParaRPr lang="es-PE" sz="1200" b="1" dirty="0">
              <a:solidFill>
                <a:schemeClr val="tx1"/>
              </a:solidFill>
            </a:endParaRP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6D344CA3-226C-1D1E-5A2E-296D969DC34A}"/>
              </a:ext>
            </a:extLst>
          </p:cNvPr>
          <p:cNvSpPr txBox="1"/>
          <p:nvPr/>
        </p:nvSpPr>
        <p:spPr>
          <a:xfrm>
            <a:off x="2474752" y="4788164"/>
            <a:ext cx="3001160" cy="276999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MX" sz="1200" b="0" i="0" dirty="0">
                <a:effectLst/>
                <a:latin typeface="Roboto" panose="02000000000000000000" pitchFamily="2" charset="0"/>
              </a:rPr>
              <a:t>(FOO al F99, T74, X60 al X84, Y04 al Y08)</a:t>
            </a:r>
            <a:endParaRPr lang="es-PE" sz="1200" dirty="0"/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50462E2C-D5F0-D1E0-0244-C8D500ABC3EA}"/>
              </a:ext>
            </a:extLst>
          </p:cNvPr>
          <p:cNvSpPr txBox="1"/>
          <p:nvPr/>
        </p:nvSpPr>
        <p:spPr>
          <a:xfrm>
            <a:off x="6270410" y="3662894"/>
            <a:ext cx="3944536" cy="1384995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s-MX" sz="1200" b="0" i="0" dirty="0">
                <a:effectLst/>
                <a:latin typeface="Roboto" panose="02000000000000000000" pitchFamily="2" charset="0"/>
              </a:rPr>
              <a:t>La evaluación de ingreso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MX" sz="1200" b="0" i="0" dirty="0">
                <a:effectLst/>
                <a:latin typeface="Roboto" panose="02000000000000000000" pitchFamily="2" charset="0"/>
              </a:rPr>
              <a:t>La elaboración del plan de continuidad de cuidados individualizados que contiene necesidades y problemas, potencialidades, objetivos, actividades, responsables y la evaluación.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MX" sz="1200" b="0" i="0" dirty="0">
                <a:effectLst/>
                <a:latin typeface="Roboto" panose="02000000000000000000" pitchFamily="2" charset="0"/>
              </a:rPr>
              <a:t> La ejecución de la intervenciones programadas</a:t>
            </a:r>
            <a:r>
              <a:rPr lang="es-MX" sz="1200" dirty="0">
                <a:latin typeface="Roboto" panose="02000000000000000000" pitchFamily="2" charset="0"/>
              </a:rPr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MX" sz="1200" b="0" i="0" dirty="0">
                <a:effectLst/>
                <a:latin typeface="Roboto" panose="02000000000000000000" pitchFamily="2" charset="0"/>
              </a:rPr>
              <a:t>Reevaluaciones periódicas (Cada 03 meses)</a:t>
            </a:r>
            <a:endParaRPr lang="es-PE" sz="1200" dirty="0"/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3BD48A15-7B51-464E-C371-CDB33F9DD4A4}"/>
              </a:ext>
            </a:extLst>
          </p:cNvPr>
          <p:cNvSpPr txBox="1"/>
          <p:nvPr/>
        </p:nvSpPr>
        <p:spPr>
          <a:xfrm>
            <a:off x="6251893" y="1945333"/>
            <a:ext cx="3804861" cy="1015663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s-MX" sz="1200" b="0" i="0" dirty="0">
                <a:effectLst/>
                <a:latin typeface="Roboto" panose="02000000000000000000" pitchFamily="2" charset="0"/>
              </a:rPr>
              <a:t>04 consulta médica 06 Intervención individual </a:t>
            </a:r>
            <a:r>
              <a:rPr lang="es-MX" sz="1200" b="0" i="0" dirty="0" err="1">
                <a:effectLst/>
                <a:latin typeface="Roboto" panose="02000000000000000000" pitchFamily="2" charset="0"/>
              </a:rPr>
              <a:t>ó</a:t>
            </a:r>
            <a:r>
              <a:rPr lang="es-MX" sz="1200" b="0" i="0" dirty="0">
                <a:effectLst/>
                <a:latin typeface="Roboto" panose="02000000000000000000" pitchFamily="2" charset="0"/>
              </a:rPr>
              <a:t> 06 psicoterapias individuales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MX" sz="1200" b="0" i="0" dirty="0">
                <a:effectLst/>
                <a:latin typeface="Roboto" panose="02000000000000000000" pitchFamily="2" charset="0"/>
              </a:rPr>
              <a:t>04 Psicoeducación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MX" sz="1200" b="0" i="0" dirty="0">
                <a:effectLst/>
                <a:latin typeface="Roboto" panose="02000000000000000000" pitchFamily="2" charset="0"/>
              </a:rPr>
              <a:t>01 Visita domiciliaria o 01 movilización de redes de apoyo</a:t>
            </a:r>
            <a:endParaRPr lang="es-PE" sz="1200" dirty="0"/>
          </a:p>
        </p:txBody>
      </p:sp>
      <p:sp>
        <p:nvSpPr>
          <p:cNvPr id="22" name="Rectángulo: esquinas redondeadas 21">
            <a:extLst>
              <a:ext uri="{FF2B5EF4-FFF2-40B4-BE49-F238E27FC236}">
                <a16:creationId xmlns:a16="http://schemas.microsoft.com/office/drawing/2014/main" id="{CF9823ED-9F12-56A6-0415-83396032FEA3}"/>
              </a:ext>
            </a:extLst>
          </p:cNvPr>
          <p:cNvSpPr/>
          <p:nvPr/>
        </p:nvSpPr>
        <p:spPr>
          <a:xfrm>
            <a:off x="2474752" y="5947793"/>
            <a:ext cx="7088698" cy="49113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400" b="0" i="0" dirty="0">
                <a:effectLst/>
                <a:latin typeface="Roboto" panose="02000000000000000000" pitchFamily="2" charset="0"/>
              </a:rPr>
              <a:t>Subproducto a desarrollar SOLO en los Centros de salud mental comunitaria. </a:t>
            </a:r>
            <a:r>
              <a:rPr lang="es-MX" sz="1400" b="0" i="0" dirty="0">
                <a:solidFill>
                  <a:schemeClr val="tx1"/>
                </a:solidFill>
                <a:effectLst/>
                <a:latin typeface="Roboto" panose="02000000000000000000" pitchFamily="2" charset="0"/>
              </a:rPr>
              <a:t>(EXCLUSIVO)</a:t>
            </a:r>
            <a:endParaRPr lang="es-PE" sz="1400" dirty="0"/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id="{3B82EF4E-9D83-9E58-12F2-7F5192F9511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Texturizer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23808" t="39962" r="57346" b="25279"/>
          <a:stretch/>
        </p:blipFill>
        <p:spPr>
          <a:xfrm>
            <a:off x="67505" y="2516175"/>
            <a:ext cx="2177388" cy="2383795"/>
          </a:xfrm>
          <a:prstGeom prst="rect">
            <a:avLst/>
          </a:prstGeom>
        </p:spPr>
      </p:pic>
      <p:sp>
        <p:nvSpPr>
          <p:cNvPr id="5" name="Flecha: a la derecha con bandas 4">
            <a:extLst>
              <a:ext uri="{FF2B5EF4-FFF2-40B4-BE49-F238E27FC236}">
                <a16:creationId xmlns:a16="http://schemas.microsoft.com/office/drawing/2014/main" id="{4D1FD410-0F75-646E-F3C8-ED39735662F7}"/>
              </a:ext>
            </a:extLst>
          </p:cNvPr>
          <p:cNvSpPr/>
          <p:nvPr/>
        </p:nvSpPr>
        <p:spPr>
          <a:xfrm>
            <a:off x="5475912" y="2206305"/>
            <a:ext cx="547383" cy="327906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17" name="Flecha: a la derecha con bandas 16">
            <a:extLst>
              <a:ext uri="{FF2B5EF4-FFF2-40B4-BE49-F238E27FC236}">
                <a16:creationId xmlns:a16="http://schemas.microsoft.com/office/drawing/2014/main" id="{142C41BB-F5E4-8F1F-EB8E-76CA3855A54D}"/>
              </a:ext>
            </a:extLst>
          </p:cNvPr>
          <p:cNvSpPr/>
          <p:nvPr/>
        </p:nvSpPr>
        <p:spPr>
          <a:xfrm>
            <a:off x="5587070" y="4283772"/>
            <a:ext cx="547383" cy="327906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6E37D6B0-47ED-1B19-0537-584AD18DAF39}"/>
              </a:ext>
            </a:extLst>
          </p:cNvPr>
          <p:cNvSpPr/>
          <p:nvPr/>
        </p:nvSpPr>
        <p:spPr>
          <a:xfrm>
            <a:off x="2634536" y="1149292"/>
            <a:ext cx="2768673" cy="508575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PROGRAMAS ESPECIFICOS CMSM</a:t>
            </a:r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248989043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BB192C38-695F-6AC5-0FED-CC522CBB7F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05" y="71314"/>
            <a:ext cx="2567031" cy="508575"/>
          </a:xfrm>
          <a:prstGeom prst="rect">
            <a:avLst/>
          </a:prstGeom>
        </p:spPr>
      </p:pic>
      <p:pic>
        <p:nvPicPr>
          <p:cNvPr id="3" name="Imagen 2" descr="LOGO GRJ 2023">
            <a:extLst>
              <a:ext uri="{FF2B5EF4-FFF2-40B4-BE49-F238E27FC236}">
                <a16:creationId xmlns:a16="http://schemas.microsoft.com/office/drawing/2014/main" id="{EBA4D441-B002-691C-E65F-BF06762C9A6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8829" y="97411"/>
            <a:ext cx="1476915" cy="754736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3EB70181-671C-35D5-521D-BBF9A8AB621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4946" y="6160514"/>
            <a:ext cx="1884680" cy="600075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2A8F1BC4-60F6-79C7-67BB-897B6D1D3D31}"/>
              </a:ext>
            </a:extLst>
          </p:cNvPr>
          <p:cNvSpPr txBox="1"/>
          <p:nvPr/>
        </p:nvSpPr>
        <p:spPr>
          <a:xfrm>
            <a:off x="2634536" y="1666512"/>
            <a:ext cx="2567031" cy="646330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s-PE" b="1" i="0" dirty="0">
                <a:solidFill>
                  <a:schemeClr val="tx1"/>
                </a:solidFill>
                <a:effectLst/>
                <a:latin typeface="Roboto" panose="02000000000000000000" pitchFamily="2" charset="0"/>
              </a:rPr>
              <a:t>Rehabilitación psicosocial (5005197)</a:t>
            </a:r>
            <a:endParaRPr lang="es-PE" b="1" dirty="0">
              <a:solidFill>
                <a:schemeClr val="tx1"/>
              </a:solidFill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C89FBB5C-EF61-29D7-F0AE-54DC858DA79B}"/>
              </a:ext>
            </a:extLst>
          </p:cNvPr>
          <p:cNvSpPr txBox="1"/>
          <p:nvPr/>
        </p:nvSpPr>
        <p:spPr>
          <a:xfrm>
            <a:off x="3601324" y="340741"/>
            <a:ext cx="5509120" cy="646331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s-MX" b="1" i="0" dirty="0">
                <a:solidFill>
                  <a:schemeClr val="tx1"/>
                </a:solidFill>
                <a:effectLst/>
                <a:latin typeface="Roboto" panose="02000000000000000000" pitchFamily="2" charset="0"/>
              </a:rPr>
              <a:t>PERSONAS CON TRASTORNOS Y SÍNDROMES PSICÓTICOS TRATADAS OPORTUNAMENTE</a:t>
            </a:r>
            <a:endParaRPr lang="es-PE" b="1" dirty="0">
              <a:solidFill>
                <a:schemeClr val="tx1"/>
              </a:solidFill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2DB7B250-E4E8-3BF2-21A1-00530CD1BE40}"/>
              </a:ext>
            </a:extLst>
          </p:cNvPr>
          <p:cNvSpPr txBox="1"/>
          <p:nvPr/>
        </p:nvSpPr>
        <p:spPr>
          <a:xfrm>
            <a:off x="815831" y="2585100"/>
            <a:ext cx="4989352" cy="64633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MX" b="0" i="0" dirty="0">
                <a:effectLst/>
                <a:latin typeface="Roboto" panose="02000000000000000000" pitchFamily="2" charset="0"/>
              </a:rPr>
              <a:t>Se debe realizar como mínimo 10 sesiones de rehabilitación psicosocial</a:t>
            </a:r>
            <a:endParaRPr lang="es-PE" dirty="0"/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C40F46D1-E26B-F364-97A4-B2D496ED30AA}"/>
              </a:ext>
            </a:extLst>
          </p:cNvPr>
          <p:cNvSpPr txBox="1"/>
          <p:nvPr/>
        </p:nvSpPr>
        <p:spPr>
          <a:xfrm>
            <a:off x="2727862" y="3584637"/>
            <a:ext cx="2380377" cy="646331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s-PE" b="1" i="0" dirty="0">
                <a:solidFill>
                  <a:schemeClr val="tx1"/>
                </a:solidFill>
                <a:effectLst/>
                <a:latin typeface="Roboto" panose="02000000000000000000" pitchFamily="2" charset="0"/>
              </a:rPr>
              <a:t>Rehabilitación laboral</a:t>
            </a:r>
            <a:endParaRPr lang="es-PE" b="1" dirty="0">
              <a:solidFill>
                <a:schemeClr val="tx1"/>
              </a:solidFill>
            </a:endParaRP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D1A70718-AC3D-30B3-C029-8A104DF54A35}"/>
              </a:ext>
            </a:extLst>
          </p:cNvPr>
          <p:cNvSpPr txBox="1"/>
          <p:nvPr/>
        </p:nvSpPr>
        <p:spPr>
          <a:xfrm>
            <a:off x="815831" y="4364726"/>
            <a:ext cx="4989352" cy="64633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MX" b="0" i="0" dirty="0">
                <a:effectLst/>
                <a:latin typeface="Roboto" panose="02000000000000000000" pitchFamily="2" charset="0"/>
              </a:rPr>
              <a:t>Se debe realizar como mínimo 10 sesiones de rehabilitación laboral</a:t>
            </a:r>
            <a:endParaRPr lang="es-PE" dirty="0"/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022981B1-856A-DF49-B76A-97643E4A12C4}"/>
              </a:ext>
            </a:extLst>
          </p:cNvPr>
          <p:cNvSpPr txBox="1"/>
          <p:nvPr/>
        </p:nvSpPr>
        <p:spPr>
          <a:xfrm>
            <a:off x="2015456" y="6144353"/>
            <a:ext cx="8001000" cy="369332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s-MX" b="0" i="0" dirty="0">
                <a:solidFill>
                  <a:schemeClr val="tx1"/>
                </a:solidFill>
                <a:effectLst/>
                <a:latin typeface="Roboto" panose="02000000000000000000" pitchFamily="2" charset="0"/>
              </a:rPr>
              <a:t>Subproducto a desarrollar SOLO en los Centros de salud mental comunitaria.</a:t>
            </a:r>
            <a:endParaRPr lang="es-PE" dirty="0">
              <a:solidFill>
                <a:schemeClr val="tx1"/>
              </a:solidFill>
            </a:endParaRP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E3815B2E-3666-2887-A8A2-51363324BF9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Texturizer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45275" t="26084" r="5665" b="17554"/>
          <a:stretch/>
        </p:blipFill>
        <p:spPr>
          <a:xfrm>
            <a:off x="6743854" y="1701899"/>
            <a:ext cx="5151890" cy="372762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AE534687-9099-A395-CAE4-79382D007A61}"/>
              </a:ext>
            </a:extLst>
          </p:cNvPr>
          <p:cNvSpPr/>
          <p:nvPr/>
        </p:nvSpPr>
        <p:spPr>
          <a:xfrm>
            <a:off x="271044" y="816760"/>
            <a:ext cx="2676088" cy="442569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200" dirty="0"/>
              <a:t>SOLO SON DESARROLLADOS POR LOS CSMC</a:t>
            </a:r>
            <a:endParaRPr lang="es-PE" sz="1200" dirty="0"/>
          </a:p>
        </p:txBody>
      </p:sp>
    </p:spTree>
    <p:extLst>
      <p:ext uri="{BB962C8B-B14F-4D97-AF65-F5344CB8AC3E}">
        <p14:creationId xmlns:p14="http://schemas.microsoft.com/office/powerpoint/2010/main" val="178245695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BB192C38-695F-6AC5-0FED-CC522CBB7F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05" y="71314"/>
            <a:ext cx="2567031" cy="508575"/>
          </a:xfrm>
          <a:prstGeom prst="rect">
            <a:avLst/>
          </a:prstGeom>
        </p:spPr>
      </p:pic>
      <p:pic>
        <p:nvPicPr>
          <p:cNvPr id="3" name="Imagen 2" descr="LOGO GRJ 2023">
            <a:extLst>
              <a:ext uri="{FF2B5EF4-FFF2-40B4-BE49-F238E27FC236}">
                <a16:creationId xmlns:a16="http://schemas.microsoft.com/office/drawing/2014/main" id="{EBA4D441-B002-691C-E65F-BF06762C9A6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8829" y="97411"/>
            <a:ext cx="1476915" cy="754736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3EB70181-671C-35D5-521D-BBF9A8AB621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4946" y="6160514"/>
            <a:ext cx="1884680" cy="600075"/>
          </a:xfrm>
          <a:prstGeom prst="rect">
            <a:avLst/>
          </a:prstGeom>
        </p:spPr>
      </p:pic>
      <p:graphicFrame>
        <p:nvGraphicFramePr>
          <p:cNvPr id="5" name="Tabla 6">
            <a:extLst>
              <a:ext uri="{FF2B5EF4-FFF2-40B4-BE49-F238E27FC236}">
                <a16:creationId xmlns:a16="http://schemas.microsoft.com/office/drawing/2014/main" id="{DD1A6F5A-E6F2-9EF3-34F0-599CBB45C94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52200403"/>
              </p:ext>
            </p:extLst>
          </p:nvPr>
        </p:nvGraphicFramePr>
        <p:xfrm>
          <a:off x="488662" y="674464"/>
          <a:ext cx="5467760" cy="609649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00327">
                  <a:extLst>
                    <a:ext uri="{9D8B030D-6E8A-4147-A177-3AD203B41FA5}">
                      <a16:colId xmlns:a16="http://schemas.microsoft.com/office/drawing/2014/main" val="3151001145"/>
                    </a:ext>
                  </a:extLst>
                </a:gridCol>
                <a:gridCol w="799357">
                  <a:extLst>
                    <a:ext uri="{9D8B030D-6E8A-4147-A177-3AD203B41FA5}">
                      <a16:colId xmlns:a16="http://schemas.microsoft.com/office/drawing/2014/main" val="214428170"/>
                    </a:ext>
                  </a:extLst>
                </a:gridCol>
                <a:gridCol w="3368076">
                  <a:extLst>
                    <a:ext uri="{9D8B030D-6E8A-4147-A177-3AD203B41FA5}">
                      <a16:colId xmlns:a16="http://schemas.microsoft.com/office/drawing/2014/main" val="1473085746"/>
                    </a:ext>
                  </a:extLst>
                </a:gridCol>
              </a:tblGrid>
              <a:tr h="249263">
                <a:tc>
                  <a:txBody>
                    <a:bodyPr/>
                    <a:lstStyle/>
                    <a:p>
                      <a:r>
                        <a:rPr lang="es-PE" sz="1100" b="0" i="0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DESCRIPCIÓN DE LA ACTIVIDAD</a:t>
                      </a:r>
                      <a:endParaRPr lang="es-PE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PE" sz="1100" b="0" i="0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CÓDIGO</a:t>
                      </a:r>
                      <a:endParaRPr lang="es-PE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PE" sz="1100" b="0" i="0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DENOMINACIÓN DEL PROCEDIMIENTO</a:t>
                      </a:r>
                      <a:endParaRPr lang="es-PE" sz="11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0711999"/>
                  </a:ext>
                </a:extLst>
              </a:tr>
              <a:tr h="407884">
                <a:tc>
                  <a:txBody>
                    <a:bodyPr/>
                    <a:lstStyle/>
                    <a:p>
                      <a:r>
                        <a:rPr lang="es-PE" sz="1050" dirty="0"/>
                        <a:t>Consulta médica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PE" sz="1050" dirty="0"/>
                        <a:t>99215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sz="1050" dirty="0"/>
                        <a:t>Consulta ambulatoria especializada para la evaluación y manejo de un paciente</a:t>
                      </a:r>
                      <a:endParaRPr lang="es-PE" sz="105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87837211"/>
                  </a:ext>
                </a:extLst>
              </a:tr>
              <a:tr h="407884">
                <a:tc>
                  <a:txBody>
                    <a:bodyPr/>
                    <a:lstStyle/>
                    <a:p>
                      <a:r>
                        <a:rPr lang="es-PE" sz="1050" dirty="0"/>
                        <a:t>Evaluación Integral interdisciplinaria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PE" sz="1050" dirty="0"/>
                        <a:t>99366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sz="1050" dirty="0"/>
                        <a:t>Reunión de equipo interdisciplinario (Plan Individualizado formulado)</a:t>
                      </a:r>
                      <a:endParaRPr lang="es-PE" sz="105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854022"/>
                  </a:ext>
                </a:extLst>
              </a:tr>
              <a:tr h="343355">
                <a:tc>
                  <a:txBody>
                    <a:bodyPr/>
                    <a:lstStyle/>
                    <a:p>
                      <a:r>
                        <a:rPr lang="es-PE" sz="1050" dirty="0"/>
                        <a:t>Psicoeducación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PE" sz="1050" dirty="0"/>
                        <a:t>99207.04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PE" sz="1050" dirty="0"/>
                        <a:t>Psicoeducación a paciente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39670914"/>
                  </a:ext>
                </a:extLst>
              </a:tr>
              <a:tr h="407884">
                <a:tc>
                  <a:txBody>
                    <a:bodyPr/>
                    <a:lstStyle/>
                    <a:p>
                      <a:r>
                        <a:rPr lang="es-PE" sz="1050" dirty="0"/>
                        <a:t>Intervención individual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PE" sz="1050" dirty="0"/>
                        <a:t>99207.01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sz="1050" dirty="0"/>
                        <a:t>Intervención individual en salud mental</a:t>
                      </a:r>
                      <a:endParaRPr lang="es-PE" sz="105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24886442"/>
                  </a:ext>
                </a:extLst>
              </a:tr>
              <a:tr h="407884">
                <a:tc rowSpan="3">
                  <a:txBody>
                    <a:bodyPr/>
                    <a:lstStyle/>
                    <a:p>
                      <a:r>
                        <a:rPr lang="es-PE" sz="1050" dirty="0"/>
                        <a:t>Psicoterapia individual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s-PE" sz="1050" dirty="0"/>
                        <a:t>90834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sz="1050" dirty="0"/>
                        <a:t>Psicoterapia, 45 minutos con el paciente y/o miembro de la familia</a:t>
                      </a:r>
                      <a:endParaRPr lang="es-PE" sz="105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52070399"/>
                  </a:ext>
                </a:extLst>
              </a:tr>
              <a:tr h="725128">
                <a:tc vMerge="1">
                  <a:txBody>
                    <a:bodyPr/>
                    <a:lstStyle/>
                    <a:p>
                      <a:endParaRPr lang="es-PE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PE" sz="1050" dirty="0"/>
                        <a:t>90806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PE" sz="1050" dirty="0"/>
                        <a:t>Psicoterapia individual, de soporte, psicodinámica o psicoeducativa o de afronte cognitivo conductual de 45-60 minutos de duración, cara a cara realizado por psicólogo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03850457"/>
                  </a:ext>
                </a:extLst>
              </a:tr>
              <a:tr h="304630">
                <a:tc vMerge="1">
                  <a:txBody>
                    <a:bodyPr/>
                    <a:lstStyle/>
                    <a:p>
                      <a:endParaRPr lang="es-PE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PE" sz="1050" dirty="0"/>
                        <a:t>90860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PE" sz="1050" dirty="0"/>
                        <a:t>Psicoterapia cognitivo conductual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04518182"/>
                  </a:ext>
                </a:extLst>
              </a:tr>
              <a:tr h="304630">
                <a:tc rowSpan="3">
                  <a:txBody>
                    <a:bodyPr/>
                    <a:lstStyle/>
                    <a:p>
                      <a:r>
                        <a:rPr lang="es-PE" sz="1050" dirty="0"/>
                        <a:t>Intervención familiar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s-PE" sz="1050" dirty="0"/>
                        <a:t>C2111.01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PE" sz="1050" dirty="0"/>
                        <a:t>Intervención familiar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41723183"/>
                  </a:ext>
                </a:extLst>
              </a:tr>
              <a:tr h="407884">
                <a:tc vMerge="1">
                  <a:txBody>
                    <a:bodyPr/>
                    <a:lstStyle/>
                    <a:p>
                      <a:endParaRPr lang="es-PE" sz="105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PE" sz="1050" dirty="0"/>
                        <a:t>96100.01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sz="1050" dirty="0"/>
                        <a:t>Sesión de psicoterapia de familia (realizado por el psicólogo)</a:t>
                      </a:r>
                      <a:endParaRPr lang="es-PE" sz="105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31639529"/>
                  </a:ext>
                </a:extLst>
              </a:tr>
              <a:tr h="407884">
                <a:tc vMerge="1">
                  <a:txBody>
                    <a:bodyPr/>
                    <a:lstStyle/>
                    <a:p>
                      <a:endParaRPr lang="es-PE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PE" sz="1050" dirty="0"/>
                        <a:t>90847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sz="1050" dirty="0"/>
                        <a:t>Psicoterapia de la familia (psicoterapia conjunta) (con el paciente presente)</a:t>
                      </a:r>
                      <a:endParaRPr lang="es-PE" sz="105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30422201"/>
                  </a:ext>
                </a:extLst>
              </a:tr>
              <a:tr h="304630">
                <a:tc>
                  <a:txBody>
                    <a:bodyPr/>
                    <a:lstStyle/>
                    <a:p>
                      <a:r>
                        <a:rPr lang="es-PE" sz="1050" dirty="0"/>
                        <a:t>Visita domiciliaria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PE" sz="1050" dirty="0"/>
                        <a:t>C0011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PE" sz="1050" dirty="0"/>
                        <a:t>Visita familiar integral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35305891"/>
                  </a:ext>
                </a:extLst>
              </a:tr>
              <a:tr h="304630">
                <a:tc rowSpan="4">
                  <a:txBody>
                    <a:bodyPr/>
                    <a:lstStyle/>
                    <a:p>
                      <a:r>
                        <a:rPr lang="es-PE" sz="1050" dirty="0"/>
                        <a:t>Intervención Social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s-PE" sz="1050" dirty="0"/>
                        <a:t>99210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PE" sz="1050" dirty="0"/>
                        <a:t>Atención de servicio social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23495928"/>
                  </a:ext>
                </a:extLst>
              </a:tr>
              <a:tr h="304630">
                <a:tc vMerge="1">
                  <a:txBody>
                    <a:bodyPr/>
                    <a:lstStyle/>
                    <a:p>
                      <a:endParaRPr lang="es-PE" sz="105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PE" sz="1000" dirty="0"/>
                        <a:t>99210.01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PE" sz="1000" dirty="0"/>
                        <a:t>Evaluación socioeconómica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3254829"/>
                  </a:ext>
                </a:extLst>
              </a:tr>
              <a:tr h="304630">
                <a:tc vMerge="1">
                  <a:txBody>
                    <a:bodyPr/>
                    <a:lstStyle/>
                    <a:p>
                      <a:endParaRPr lang="es-PE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PE" sz="1000" dirty="0"/>
                        <a:t>99210.02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PE" sz="1000" dirty="0"/>
                        <a:t>Evaluación sociofamiliar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6429506"/>
                  </a:ext>
                </a:extLst>
              </a:tr>
              <a:tr h="304630">
                <a:tc vMerge="1">
                  <a:txBody>
                    <a:bodyPr/>
                    <a:lstStyle/>
                    <a:p>
                      <a:endParaRPr lang="es-PE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PE" sz="1000" dirty="0"/>
                        <a:t>99210.03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PE" sz="1000" dirty="0"/>
                        <a:t>Consulta </a:t>
                      </a:r>
                      <a:r>
                        <a:rPr lang="es-PE" sz="1000" dirty="0" err="1"/>
                        <a:t>ambulat</a:t>
                      </a:r>
                      <a:endParaRPr lang="es-PE" sz="1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5878899"/>
                  </a:ext>
                </a:extLst>
              </a:tr>
            </a:tbl>
          </a:graphicData>
        </a:graphic>
      </p:graphicFrame>
      <p:graphicFrame>
        <p:nvGraphicFramePr>
          <p:cNvPr id="13" name="Tabla 6">
            <a:extLst>
              <a:ext uri="{FF2B5EF4-FFF2-40B4-BE49-F238E27FC236}">
                <a16:creationId xmlns:a16="http://schemas.microsoft.com/office/drawing/2014/main" id="{360D94F0-433C-9519-FD16-F287C75FC66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17738330"/>
              </p:ext>
            </p:extLst>
          </p:nvPr>
        </p:nvGraphicFramePr>
        <p:xfrm>
          <a:off x="6195428" y="677908"/>
          <a:ext cx="5700316" cy="578369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1484">
                  <a:extLst>
                    <a:ext uri="{9D8B030D-6E8A-4147-A177-3AD203B41FA5}">
                      <a16:colId xmlns:a16="http://schemas.microsoft.com/office/drawing/2014/main" val="3151001145"/>
                    </a:ext>
                  </a:extLst>
                </a:gridCol>
                <a:gridCol w="1398827">
                  <a:extLst>
                    <a:ext uri="{9D8B030D-6E8A-4147-A177-3AD203B41FA5}">
                      <a16:colId xmlns:a16="http://schemas.microsoft.com/office/drawing/2014/main" val="214428170"/>
                    </a:ext>
                  </a:extLst>
                </a:gridCol>
                <a:gridCol w="3090005">
                  <a:extLst>
                    <a:ext uri="{9D8B030D-6E8A-4147-A177-3AD203B41FA5}">
                      <a16:colId xmlns:a16="http://schemas.microsoft.com/office/drawing/2014/main" val="1473085746"/>
                    </a:ext>
                  </a:extLst>
                </a:gridCol>
              </a:tblGrid>
              <a:tr h="347540">
                <a:tc>
                  <a:txBody>
                    <a:bodyPr/>
                    <a:lstStyle/>
                    <a:p>
                      <a:r>
                        <a:rPr lang="es-PE" sz="1100" b="0" i="0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DESCRIPCIÓN DE LA ACTIVIDAD</a:t>
                      </a:r>
                      <a:endParaRPr lang="es-PE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PE" sz="1100" b="0" i="0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CÓDIGO</a:t>
                      </a:r>
                      <a:endParaRPr lang="es-PE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PE" sz="1100" b="0" i="0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DENOMINACIÓN DEL PROCEDIMIENTO</a:t>
                      </a:r>
                      <a:endParaRPr lang="es-PE" sz="11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0711999"/>
                  </a:ext>
                </a:extLst>
              </a:tr>
              <a:tr h="323751"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PE" sz="1000" dirty="0"/>
                        <a:t>Intervención Social</a:t>
                      </a:r>
                    </a:p>
                    <a:p>
                      <a:endParaRPr lang="es-PE" sz="1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s-PE" sz="1000" dirty="0"/>
                        <a:t>99210.04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PE" sz="1000" dirty="0"/>
                        <a:t>Seguimiento social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52070399"/>
                  </a:ext>
                </a:extLst>
              </a:tr>
              <a:tr h="396269">
                <a:tc vMerge="1">
                  <a:txBody>
                    <a:bodyPr/>
                    <a:lstStyle/>
                    <a:p>
                      <a:endParaRPr lang="es-PE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sz="1000" dirty="0"/>
                        <a:t>C</a:t>
                      </a:r>
                      <a:r>
                        <a:rPr lang="es-PE" sz="1000" dirty="0"/>
                        <a:t>1043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sz="1000" dirty="0"/>
                        <a:t>Reunión de equipo interdisciplinario (Plan Individualizado formulado)</a:t>
                      </a:r>
                      <a:endParaRPr lang="es-PE" sz="1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03850457"/>
                  </a:ext>
                </a:extLst>
              </a:tr>
              <a:tr h="323751">
                <a:tc rowSpan="6">
                  <a:txBody>
                    <a:bodyPr/>
                    <a:lstStyle/>
                    <a:p>
                      <a:r>
                        <a:rPr lang="es-MX" sz="105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Intervenciones de integración socio comunitaria</a:t>
                      </a:r>
                      <a:endParaRPr lang="es-PE" sz="5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s-MX" sz="1000" dirty="0"/>
                        <a:t>C0012</a:t>
                      </a:r>
                      <a:endParaRPr lang="es-PE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sz="1000" dirty="0"/>
                        <a:t>SESION DE AYUDA MUTUA</a:t>
                      </a:r>
                      <a:endParaRPr lang="es-PE" sz="1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04518182"/>
                  </a:ext>
                </a:extLst>
              </a:tr>
              <a:tr h="396269">
                <a:tc vMerge="1">
                  <a:txBody>
                    <a:bodyPr/>
                    <a:lstStyle/>
                    <a:p>
                      <a:endParaRPr lang="es-PE" sz="1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sz="1000" dirty="0"/>
                        <a:t>99401.21</a:t>
                      </a:r>
                      <a:endParaRPr lang="es-PE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sz="1000" dirty="0"/>
                        <a:t>CONSEJERIA EN FOMENTO DE LA INTEGRACION SOCIAL</a:t>
                      </a:r>
                      <a:endParaRPr lang="es-PE" sz="1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41723183"/>
                  </a:ext>
                </a:extLst>
              </a:tr>
              <a:tr h="323751">
                <a:tc vMerge="1">
                  <a:txBody>
                    <a:bodyPr/>
                    <a:lstStyle/>
                    <a:p>
                      <a:endParaRPr lang="es-PE" sz="1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PE" sz="10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99207.02</a:t>
                      </a:r>
                      <a:endParaRPr lang="es-PE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sz="10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Intervención en grupo de salud mental</a:t>
                      </a:r>
                      <a:endParaRPr lang="es-PE" sz="1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31639529"/>
                  </a:ext>
                </a:extLst>
              </a:tr>
              <a:tr h="396269">
                <a:tc vMerge="1">
                  <a:txBody>
                    <a:bodyPr/>
                    <a:lstStyle/>
                    <a:p>
                      <a:endParaRPr lang="es-PE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PE" sz="10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C3121</a:t>
                      </a:r>
                      <a:endParaRPr lang="es-PE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sz="10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Sesiones educativas en derechos de las personas con discapacidad en adaptaciones arquitectónicas y otros</a:t>
                      </a:r>
                      <a:endParaRPr lang="es-PE" sz="1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30422201"/>
                  </a:ext>
                </a:extLst>
              </a:tr>
              <a:tr h="396269">
                <a:tc vMerge="1">
                  <a:txBody>
                    <a:bodyPr/>
                    <a:lstStyle/>
                    <a:p>
                      <a:endParaRPr lang="es-PE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PE" sz="10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C3131</a:t>
                      </a:r>
                      <a:endParaRPr lang="es-PE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sz="10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Sesiones educativas para el empoderamiento de los derechos en salud de la población</a:t>
                      </a:r>
                      <a:endParaRPr lang="es-PE" sz="1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35305891"/>
                  </a:ext>
                </a:extLst>
              </a:tr>
              <a:tr h="396269">
                <a:tc vMerge="1">
                  <a:txBody>
                    <a:bodyPr/>
                    <a:lstStyle/>
                    <a:p>
                      <a:endParaRPr lang="es-PE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PE" sz="10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C3031</a:t>
                      </a:r>
                      <a:endParaRPr lang="es-PE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sz="10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Desarrollo de encuentros de participación comunitaria y empoderamiento social</a:t>
                      </a:r>
                      <a:endParaRPr lang="es-PE" sz="1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23495928"/>
                  </a:ext>
                </a:extLst>
              </a:tr>
              <a:tr h="323751">
                <a:tc rowSpan="7">
                  <a:txBody>
                    <a:bodyPr/>
                    <a:lstStyle/>
                    <a:p>
                      <a:endParaRPr lang="es-PE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PE" sz="10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96100.05</a:t>
                      </a:r>
                      <a:endParaRPr lang="es-PE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sz="10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Terapia de rehabilitación del deterioro cognitivo</a:t>
                      </a:r>
                      <a:endParaRPr lang="es-PE" sz="1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55683161"/>
                  </a:ext>
                </a:extLst>
              </a:tr>
              <a:tr h="323751">
                <a:tc vMerge="1">
                  <a:txBody>
                    <a:bodyPr/>
                    <a:lstStyle/>
                    <a:p>
                      <a:endParaRPr lang="es-PE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PE" sz="10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97535.01</a:t>
                      </a:r>
                      <a:endParaRPr lang="es-PE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PE" sz="10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Terapia ocupacional grupal</a:t>
                      </a:r>
                      <a:endParaRPr lang="es-PE" sz="1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39318325"/>
                  </a:ext>
                </a:extLst>
              </a:tr>
              <a:tr h="389350">
                <a:tc vMerge="1">
                  <a:txBody>
                    <a:bodyPr/>
                    <a:lstStyle/>
                    <a:p>
                      <a:endParaRPr lang="es-PE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PE" sz="10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99374</a:t>
                      </a:r>
                      <a:endParaRPr lang="es-PE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sz="10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Supervisión médica del cuidado de un paciente en casa</a:t>
                      </a:r>
                      <a:endParaRPr lang="es-PE" sz="1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35583312"/>
                  </a:ext>
                </a:extLst>
              </a:tr>
              <a:tr h="396269">
                <a:tc vMerge="1">
                  <a:txBody>
                    <a:bodyPr/>
                    <a:lstStyle/>
                    <a:p>
                      <a:endParaRPr lang="es-PE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PE" sz="10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2736</a:t>
                      </a:r>
                      <a:endParaRPr lang="es-PE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sz="10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Problemas relacionados con la limitación de las actividades debido a discapacidad</a:t>
                      </a:r>
                      <a:endParaRPr lang="es-PE" sz="1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74099202"/>
                  </a:ext>
                </a:extLst>
              </a:tr>
              <a:tr h="323751">
                <a:tc vMerge="1">
                  <a:txBody>
                    <a:bodyPr/>
                    <a:lstStyle/>
                    <a:p>
                      <a:endParaRPr lang="es-PE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PE" sz="10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C7002</a:t>
                      </a:r>
                      <a:endParaRPr lang="es-PE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PE" sz="10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Supervisión</a:t>
                      </a:r>
                      <a:endParaRPr lang="es-PE" sz="1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53796920"/>
                  </a:ext>
                </a:extLst>
              </a:tr>
              <a:tr h="323751">
                <a:tc vMerge="1">
                  <a:txBody>
                    <a:bodyPr/>
                    <a:lstStyle/>
                    <a:p>
                      <a:endParaRPr lang="es-PE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PE" sz="10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97009</a:t>
                      </a:r>
                      <a:endParaRPr lang="es-PE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PE" sz="10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Terapia de lenguaje</a:t>
                      </a:r>
                      <a:endParaRPr lang="es-PE" sz="1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0853540"/>
                  </a:ext>
                </a:extLst>
              </a:tr>
              <a:tr h="323751">
                <a:tc vMerge="1">
                  <a:txBody>
                    <a:bodyPr/>
                    <a:lstStyle/>
                    <a:p>
                      <a:endParaRPr lang="es-PE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PE" sz="10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99207</a:t>
                      </a:r>
                      <a:endParaRPr lang="es-PE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PE" sz="10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Atención en salud mental</a:t>
                      </a:r>
                      <a:endParaRPr lang="es-PE" sz="1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80849809"/>
                  </a:ext>
                </a:extLst>
              </a:tr>
            </a:tbl>
          </a:graphicData>
        </a:graphic>
      </p:graphicFrame>
      <p:sp>
        <p:nvSpPr>
          <p:cNvPr id="6" name="Rectángulo 5">
            <a:extLst>
              <a:ext uri="{FF2B5EF4-FFF2-40B4-BE49-F238E27FC236}">
                <a16:creationId xmlns:a16="http://schemas.microsoft.com/office/drawing/2014/main" id="{5CDF3B6A-17A5-2AF0-87B4-ED10FFDDF9FD}"/>
              </a:ext>
            </a:extLst>
          </p:cNvPr>
          <p:cNvSpPr/>
          <p:nvPr/>
        </p:nvSpPr>
        <p:spPr>
          <a:xfrm>
            <a:off x="3615655" y="62925"/>
            <a:ext cx="6803173" cy="470299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b="1" dirty="0">
                <a:solidFill>
                  <a:schemeClr val="tx1"/>
                </a:solidFill>
              </a:rPr>
              <a:t>TRANSTORNOS Y SINDROMES PSICOTICOS: </a:t>
            </a:r>
            <a:r>
              <a:rPr lang="es-PE" b="1" dirty="0">
                <a:solidFill>
                  <a:schemeClr val="tx1"/>
                </a:solidFill>
              </a:rPr>
              <a:t>Los códigos a utilizar son:</a:t>
            </a:r>
            <a:r>
              <a:rPr lang="es-ES" b="1" dirty="0">
                <a:solidFill>
                  <a:schemeClr val="tx1"/>
                </a:solidFill>
              </a:rPr>
              <a:t> </a:t>
            </a:r>
            <a:endParaRPr lang="es-PE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538365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BB192C38-695F-6AC5-0FED-CC522CBB7F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05" y="71314"/>
            <a:ext cx="2567031" cy="508575"/>
          </a:xfrm>
          <a:prstGeom prst="rect">
            <a:avLst/>
          </a:prstGeom>
        </p:spPr>
      </p:pic>
      <p:pic>
        <p:nvPicPr>
          <p:cNvPr id="3" name="Imagen 2" descr="LOGO GRJ 2023">
            <a:extLst>
              <a:ext uri="{FF2B5EF4-FFF2-40B4-BE49-F238E27FC236}">
                <a16:creationId xmlns:a16="http://schemas.microsoft.com/office/drawing/2014/main" id="{EBA4D441-B002-691C-E65F-BF06762C9A6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8829" y="97411"/>
            <a:ext cx="1476915" cy="754736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3EB70181-671C-35D5-521D-BBF9A8AB621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4946" y="6160514"/>
            <a:ext cx="1884680" cy="600075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ECC9F519-7347-3244-7C24-EAFECB6A7243}"/>
              </a:ext>
            </a:extLst>
          </p:cNvPr>
          <p:cNvSpPr txBox="1"/>
          <p:nvPr/>
        </p:nvSpPr>
        <p:spPr>
          <a:xfrm>
            <a:off x="664827" y="682267"/>
            <a:ext cx="9116736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b="1" u="sng" dirty="0">
                <a:solidFill>
                  <a:srgbClr val="00B050"/>
                </a:solidFill>
              </a:rPr>
              <a:t>Sesión de movilización de redes de apoyo: </a:t>
            </a:r>
          </a:p>
          <a:p>
            <a:r>
              <a:rPr lang="es-MX" dirty="0"/>
              <a:t>En el Ítem: Ficha Familiar/Historia Clínica, anote DNI del usuario </a:t>
            </a:r>
          </a:p>
          <a:p>
            <a:r>
              <a:rPr lang="es-MX" dirty="0"/>
              <a:t>En el ítem: Diagnóstico motivo de consulta y/o actividad de salud, anote claramente: </a:t>
            </a:r>
          </a:p>
          <a:p>
            <a:r>
              <a:rPr lang="es-MX" dirty="0"/>
              <a:t>• En el 1º casillero anote diagnóstico que corresponda a la persona usuaria según manual CIE 10, por ejemplo </a:t>
            </a:r>
            <a:r>
              <a:rPr lang="es-PE" dirty="0"/>
              <a:t>Trastorno psicótico agudo de tipo esquizofrénico.</a:t>
            </a:r>
            <a:endParaRPr lang="es-MX" dirty="0"/>
          </a:p>
          <a:p>
            <a:r>
              <a:rPr lang="es-MX" dirty="0"/>
              <a:t>• En el 2º casillero anote la intervención realizada con el usuario: sesión de movilización de redes de apoyo </a:t>
            </a:r>
          </a:p>
          <a:p>
            <a:r>
              <a:rPr lang="es-MX" dirty="0"/>
              <a:t>En el ítem: Tipo de Diagnóstico marque “R” </a:t>
            </a:r>
          </a:p>
          <a:p>
            <a:r>
              <a:rPr lang="es-MX" dirty="0"/>
              <a:t>En el ítem </a:t>
            </a:r>
            <a:r>
              <a:rPr lang="es-MX" dirty="0" err="1"/>
              <a:t>Lab</a:t>
            </a:r>
            <a:r>
              <a:rPr lang="es-MX" dirty="0"/>
              <a:t> anote: </a:t>
            </a:r>
          </a:p>
          <a:p>
            <a:r>
              <a:rPr lang="es-MX" dirty="0"/>
              <a:t>• En el 1º casillero </a:t>
            </a:r>
            <a:r>
              <a:rPr lang="es-MX" dirty="0" err="1"/>
              <a:t>lab</a:t>
            </a:r>
            <a:r>
              <a:rPr lang="es-MX" dirty="0"/>
              <a:t> de la 2da actividad se registra número de sesión (1, 2 ò 3) según corresponda.</a:t>
            </a:r>
            <a:endParaRPr lang="es-PE" dirty="0"/>
          </a:p>
        </p:txBody>
      </p:sp>
      <p:sp>
        <p:nvSpPr>
          <p:cNvPr id="7" name="Rectángulo: esquinas diagonales redondeadas 6">
            <a:extLst>
              <a:ext uri="{FF2B5EF4-FFF2-40B4-BE49-F238E27FC236}">
                <a16:creationId xmlns:a16="http://schemas.microsoft.com/office/drawing/2014/main" id="{C32719D8-AE0A-7B37-9584-91F36130CD6E}"/>
              </a:ext>
            </a:extLst>
          </p:cNvPr>
          <p:cNvSpPr/>
          <p:nvPr/>
        </p:nvSpPr>
        <p:spPr>
          <a:xfrm>
            <a:off x="5629013" y="220491"/>
            <a:ext cx="4152550" cy="508575"/>
          </a:xfrm>
          <a:prstGeom prst="round2Diag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/>
              <a:t>EJEMPLOS DE REGISTROS A CONSIDERAR</a:t>
            </a:r>
            <a:endParaRPr lang="es-PE" dirty="0"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12342180-F96E-B5D7-90D2-4AFF3E80605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15"/>
          <a:stretch/>
        </p:blipFill>
        <p:spPr>
          <a:xfrm>
            <a:off x="67505" y="3821588"/>
            <a:ext cx="9529501" cy="1989667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603F04D1-C186-671C-3873-404F7898B2CD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46170" t="52337" r="17087" b="44492"/>
          <a:stretch/>
        </p:blipFill>
        <p:spPr>
          <a:xfrm>
            <a:off x="4395831" y="4678942"/>
            <a:ext cx="5201175" cy="355653"/>
          </a:xfrm>
          <a:prstGeom prst="rect">
            <a:avLst/>
          </a:prstGeom>
        </p:spPr>
      </p:pic>
      <p:sp>
        <p:nvSpPr>
          <p:cNvPr id="10" name="Rectángulo 9">
            <a:extLst>
              <a:ext uri="{FF2B5EF4-FFF2-40B4-BE49-F238E27FC236}">
                <a16:creationId xmlns:a16="http://schemas.microsoft.com/office/drawing/2014/main" id="{DD16E980-2F04-E317-ADA6-4807445F6DA3}"/>
              </a:ext>
            </a:extLst>
          </p:cNvPr>
          <p:cNvSpPr/>
          <p:nvPr/>
        </p:nvSpPr>
        <p:spPr>
          <a:xfrm>
            <a:off x="7999372" y="5034595"/>
            <a:ext cx="204732" cy="2749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>
                <a:solidFill>
                  <a:schemeClr val="tx1"/>
                </a:solidFill>
              </a:rPr>
              <a:t>2</a:t>
            </a:r>
            <a:endParaRPr lang="es-PE" dirty="0">
              <a:solidFill>
                <a:schemeClr val="tx1"/>
              </a:solidFill>
            </a:endParaRPr>
          </a:p>
        </p:txBody>
      </p:sp>
      <p:sp>
        <p:nvSpPr>
          <p:cNvPr id="11" name="Rectángulo: esquinas redondeadas 10">
            <a:extLst>
              <a:ext uri="{FF2B5EF4-FFF2-40B4-BE49-F238E27FC236}">
                <a16:creationId xmlns:a16="http://schemas.microsoft.com/office/drawing/2014/main" id="{66525998-02A7-0FD6-316A-8A0506D22694}"/>
              </a:ext>
            </a:extLst>
          </p:cNvPr>
          <p:cNvSpPr/>
          <p:nvPr/>
        </p:nvSpPr>
        <p:spPr>
          <a:xfrm>
            <a:off x="9857064" y="3791467"/>
            <a:ext cx="2242562" cy="2049908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s-ES" sz="1100" b="0" i="0" dirty="0">
                <a:effectLst/>
                <a:latin typeface="Roboto" panose="02000000000000000000" pitchFamily="2" charset="0"/>
              </a:rPr>
              <a:t>04 consulta médica 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s-ES" sz="1100" b="0" i="0" dirty="0">
                <a:effectLst/>
                <a:latin typeface="Roboto" panose="02000000000000000000" pitchFamily="2" charset="0"/>
              </a:rPr>
              <a:t>06 Intervención individual O 06 psicoterapias individuales 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s-ES" sz="1100" b="0" i="0" dirty="0">
                <a:effectLst/>
                <a:latin typeface="Roboto" panose="02000000000000000000" pitchFamily="2" charset="0"/>
              </a:rPr>
              <a:t>04 Psicoeducación 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s-ES" sz="1100" b="0" i="0" dirty="0">
                <a:effectLst/>
                <a:latin typeface="Roboto" panose="02000000000000000000" pitchFamily="2" charset="0"/>
              </a:rPr>
              <a:t>01 Visita domiciliaria O 01 movilización de redes de apoyo</a:t>
            </a:r>
            <a:endParaRPr lang="es-PE" sz="1100" dirty="0"/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F4FB1AD8-F395-2DC1-A33B-0350CE24EDEB}"/>
              </a:ext>
            </a:extLst>
          </p:cNvPr>
          <p:cNvSpPr/>
          <p:nvPr/>
        </p:nvSpPr>
        <p:spPr>
          <a:xfrm>
            <a:off x="7306813" y="5034595"/>
            <a:ext cx="2265028" cy="35565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13" name="Flecha: a la derecha 12">
            <a:extLst>
              <a:ext uri="{FF2B5EF4-FFF2-40B4-BE49-F238E27FC236}">
                <a16:creationId xmlns:a16="http://schemas.microsoft.com/office/drawing/2014/main" id="{6C9E5B78-EDB0-4EB4-6FAC-56399A9F2360}"/>
              </a:ext>
            </a:extLst>
          </p:cNvPr>
          <p:cNvSpPr/>
          <p:nvPr/>
        </p:nvSpPr>
        <p:spPr>
          <a:xfrm rot="10800000">
            <a:off x="9538209" y="5126447"/>
            <a:ext cx="302152" cy="171948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55702263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BB192C38-695F-6AC5-0FED-CC522CBB7F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05" y="71314"/>
            <a:ext cx="2567031" cy="508575"/>
          </a:xfrm>
          <a:prstGeom prst="rect">
            <a:avLst/>
          </a:prstGeom>
        </p:spPr>
      </p:pic>
      <p:pic>
        <p:nvPicPr>
          <p:cNvPr id="3" name="Imagen 2" descr="LOGO GRJ 2023">
            <a:extLst>
              <a:ext uri="{FF2B5EF4-FFF2-40B4-BE49-F238E27FC236}">
                <a16:creationId xmlns:a16="http://schemas.microsoft.com/office/drawing/2014/main" id="{EBA4D441-B002-691C-E65F-BF06762C9A6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8829" y="97411"/>
            <a:ext cx="1476915" cy="754736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3EB70181-671C-35D5-521D-BBF9A8AB621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4946" y="6160514"/>
            <a:ext cx="1884680" cy="600075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06538CE5-A025-2DAC-A9DC-B341E4482A64}"/>
              </a:ext>
            </a:extLst>
          </p:cNvPr>
          <p:cNvSpPr txBox="1"/>
          <p:nvPr/>
        </p:nvSpPr>
        <p:spPr>
          <a:xfrm>
            <a:off x="589676" y="643960"/>
            <a:ext cx="9351627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b="1" u="sng" dirty="0">
                <a:solidFill>
                  <a:srgbClr val="00B050"/>
                </a:solidFill>
              </a:rPr>
              <a:t>Consulta médica: </a:t>
            </a:r>
          </a:p>
          <a:p>
            <a:r>
              <a:rPr lang="es-MX" dirty="0"/>
              <a:t>En el Ítem: Ficha Familiar/Historia Clínica, anote DNI del usuario </a:t>
            </a:r>
          </a:p>
          <a:p>
            <a:r>
              <a:rPr lang="es-MX" dirty="0"/>
              <a:t>En el ítem: Diagnóstico motivo de consulta y/o actividad de salud, anote claramente: </a:t>
            </a:r>
          </a:p>
          <a:p>
            <a:r>
              <a:rPr lang="es-MX" dirty="0"/>
              <a:t>•En el 1º casillero anote diagnóstico de Otros trastornos psicóticos agudos y transitorios (F238) según manual CIE 10 </a:t>
            </a:r>
          </a:p>
          <a:p>
            <a:r>
              <a:rPr lang="es-MX" dirty="0"/>
              <a:t>•En el 2º casillero anote la intervención realizada con el usuario: Consultas médica </a:t>
            </a:r>
          </a:p>
          <a:p>
            <a:r>
              <a:rPr lang="es-MX" dirty="0"/>
              <a:t>En el ítem: Tipo de Diagnóstico marque “D” cuando se define el diagnóstico del usuario (a). Para la continuidad de las prestaciones se marcarán “R”. </a:t>
            </a:r>
          </a:p>
          <a:p>
            <a:r>
              <a:rPr lang="es-MX" dirty="0"/>
              <a:t>En el ítem </a:t>
            </a:r>
            <a:r>
              <a:rPr lang="es-MX" dirty="0" err="1"/>
              <a:t>Lab</a:t>
            </a:r>
            <a:r>
              <a:rPr lang="es-MX" dirty="0"/>
              <a:t> anote: </a:t>
            </a:r>
          </a:p>
          <a:p>
            <a:r>
              <a:rPr lang="es-MX" dirty="0"/>
              <a:t>•En el 1º casillero </a:t>
            </a:r>
            <a:r>
              <a:rPr lang="es-MX" dirty="0" err="1"/>
              <a:t>lab</a:t>
            </a:r>
            <a:r>
              <a:rPr lang="es-MX" dirty="0"/>
              <a:t> de la 1era actividad anote siempre “1” </a:t>
            </a:r>
          </a:p>
          <a:p>
            <a:r>
              <a:rPr lang="es-MX" dirty="0"/>
              <a:t>•En el 1º casillero </a:t>
            </a:r>
            <a:r>
              <a:rPr lang="es-MX" dirty="0" err="1"/>
              <a:t>lab</a:t>
            </a:r>
            <a:r>
              <a:rPr lang="es-MX" dirty="0"/>
              <a:t> de la 2da actividad anote el número de sesión (1, 2, …</a:t>
            </a:r>
            <a:r>
              <a:rPr lang="es-MX" dirty="0" err="1"/>
              <a:t>ó</a:t>
            </a:r>
            <a:r>
              <a:rPr lang="es-MX" dirty="0"/>
              <a:t> 6) según corresponda</a:t>
            </a:r>
            <a:endParaRPr lang="es-PE" dirty="0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49A8EA50-AF54-02CB-89AF-6A6F3543C6B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227" t="50718" r="3446" b="24083"/>
          <a:stretch/>
        </p:blipFill>
        <p:spPr>
          <a:xfrm>
            <a:off x="590026" y="3847353"/>
            <a:ext cx="11012647" cy="1728132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EC9836DF-0AEC-7775-81E0-151F9D5A4BDE}"/>
              </a:ext>
            </a:extLst>
          </p:cNvPr>
          <p:cNvSpPr txBox="1"/>
          <p:nvPr/>
        </p:nvSpPr>
        <p:spPr>
          <a:xfrm>
            <a:off x="252062" y="5865365"/>
            <a:ext cx="9823115" cy="646331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s-MX" dirty="0"/>
              <a:t>Para el identificación de una persona con primer episodio psicótico, en el registro se colocará “siempre” el valor numérico “1” en el 1° </a:t>
            </a:r>
            <a:r>
              <a:rPr lang="es-MX" dirty="0" err="1"/>
              <a:t>lab</a:t>
            </a:r>
            <a:r>
              <a:rPr lang="es-MX" dirty="0"/>
              <a:t> del diagnóstico y debe registrarse </a:t>
            </a:r>
            <a:r>
              <a:rPr lang="es-MX" dirty="0" err="1"/>
              <a:t>asi</a:t>
            </a:r>
            <a:r>
              <a:rPr lang="es-MX" dirty="0"/>
              <a:t> durante todo el tratamiento.</a:t>
            </a:r>
            <a:endParaRPr lang="es-PE" dirty="0"/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EFAED57D-41A3-2260-6D76-C99F581508ED}"/>
              </a:ext>
            </a:extLst>
          </p:cNvPr>
          <p:cNvSpPr txBox="1"/>
          <p:nvPr/>
        </p:nvSpPr>
        <p:spPr>
          <a:xfrm>
            <a:off x="3479381" y="151613"/>
            <a:ext cx="6094602" cy="646331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s-MX" b="1" dirty="0">
                <a:solidFill>
                  <a:schemeClr val="tx1"/>
                </a:solidFill>
              </a:rPr>
              <a:t>Tratamiento ambulatorio de personas con primer episodio psicótico </a:t>
            </a:r>
            <a:endParaRPr lang="es-PE" b="1" dirty="0">
              <a:solidFill>
                <a:schemeClr val="tx1"/>
              </a:solidFill>
            </a:endParaRPr>
          </a:p>
        </p:txBody>
      </p:sp>
      <p:sp>
        <p:nvSpPr>
          <p:cNvPr id="7" name="Elipse 6">
            <a:extLst>
              <a:ext uri="{FF2B5EF4-FFF2-40B4-BE49-F238E27FC236}">
                <a16:creationId xmlns:a16="http://schemas.microsoft.com/office/drawing/2014/main" id="{C1F9B84A-824D-0A4E-2601-E850923C33B7}"/>
              </a:ext>
            </a:extLst>
          </p:cNvPr>
          <p:cNvSpPr/>
          <p:nvPr/>
        </p:nvSpPr>
        <p:spPr>
          <a:xfrm>
            <a:off x="9573983" y="4552627"/>
            <a:ext cx="434083" cy="46399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9" name="Elipse 8">
            <a:extLst>
              <a:ext uri="{FF2B5EF4-FFF2-40B4-BE49-F238E27FC236}">
                <a16:creationId xmlns:a16="http://schemas.microsoft.com/office/drawing/2014/main" id="{6B60BEB2-149C-1C22-31A8-1B6CFFAB9F9A}"/>
              </a:ext>
            </a:extLst>
          </p:cNvPr>
          <p:cNvSpPr/>
          <p:nvPr/>
        </p:nvSpPr>
        <p:spPr>
          <a:xfrm>
            <a:off x="1966566" y="6152732"/>
            <a:ext cx="434083" cy="46399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94768322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BB192C38-695F-6AC5-0FED-CC522CBB7F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05" y="71314"/>
            <a:ext cx="2567031" cy="508575"/>
          </a:xfrm>
          <a:prstGeom prst="rect">
            <a:avLst/>
          </a:prstGeom>
        </p:spPr>
      </p:pic>
      <p:pic>
        <p:nvPicPr>
          <p:cNvPr id="3" name="Imagen 2" descr="LOGO GRJ 2023">
            <a:extLst>
              <a:ext uri="{FF2B5EF4-FFF2-40B4-BE49-F238E27FC236}">
                <a16:creationId xmlns:a16="http://schemas.microsoft.com/office/drawing/2014/main" id="{EBA4D441-B002-691C-E65F-BF06762C9A6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8829" y="97411"/>
            <a:ext cx="1476915" cy="754736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3EB70181-671C-35D5-521D-BBF9A8AB621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4946" y="6160514"/>
            <a:ext cx="1884680" cy="600075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E090D600-D111-A325-CB92-86FBCA342A75}"/>
              </a:ext>
            </a:extLst>
          </p:cNvPr>
          <p:cNvSpPr txBox="1"/>
          <p:nvPr/>
        </p:nvSpPr>
        <p:spPr>
          <a:xfrm>
            <a:off x="302003" y="1071151"/>
            <a:ext cx="8386894" cy="24622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400" b="1" u="sng" dirty="0"/>
              <a:t>Intervenciones de integración socio comunitaria: </a:t>
            </a:r>
          </a:p>
          <a:p>
            <a:r>
              <a:rPr lang="es-ES" sz="1400" dirty="0"/>
              <a:t>En el Ítem: Ficha Familiar/Historia Clínica, anote DNI del usuario </a:t>
            </a:r>
          </a:p>
          <a:p>
            <a:r>
              <a:rPr lang="es-ES" sz="1400" dirty="0"/>
              <a:t>En el ítem: Diagnóstico motivo de consulta y/o actividad de salud, anote claramente: </a:t>
            </a:r>
          </a:p>
          <a:p>
            <a:r>
              <a:rPr lang="es-ES" sz="1400" dirty="0"/>
              <a:t>• En el 1º casillero anote diagnóstico que corresponda a la persona usuaria según manual CIE 10, por ejemplo Trastorno psicótico agudo de tipo esquizofrénico </a:t>
            </a:r>
          </a:p>
          <a:p>
            <a:r>
              <a:rPr lang="es-ES" sz="1400" dirty="0"/>
              <a:t>• En el 2º casillero anote Intervención en grupo de salud mental </a:t>
            </a:r>
          </a:p>
          <a:p>
            <a:r>
              <a:rPr lang="es-ES" sz="1400" dirty="0"/>
              <a:t>• En el 3º casillero anote la intervención realizada con el usuario: Sesión de Grupo de ayuda mutua según corresponda </a:t>
            </a:r>
          </a:p>
          <a:p>
            <a:r>
              <a:rPr lang="es-ES" sz="1400" dirty="0"/>
              <a:t>En el ítem: Tipo de Diagnóstico marque “R” En el ítem </a:t>
            </a:r>
            <a:r>
              <a:rPr lang="es-ES" sz="1400" dirty="0" err="1"/>
              <a:t>Lab</a:t>
            </a:r>
            <a:r>
              <a:rPr lang="es-ES" sz="1400" dirty="0"/>
              <a:t> anote: </a:t>
            </a:r>
          </a:p>
          <a:p>
            <a:r>
              <a:rPr lang="es-ES" sz="1400" dirty="0"/>
              <a:t>• En el 1º casillero </a:t>
            </a:r>
            <a:r>
              <a:rPr lang="es-ES" sz="1400" dirty="0" err="1"/>
              <a:t>lab</a:t>
            </a:r>
            <a:r>
              <a:rPr lang="es-ES" sz="1400" dirty="0"/>
              <a:t> de la 2da actividad se registra número de sesión (1, 2, … </a:t>
            </a:r>
            <a:r>
              <a:rPr lang="es-ES" sz="1400" dirty="0" err="1"/>
              <a:t>ó</a:t>
            </a:r>
            <a:r>
              <a:rPr lang="es-ES" sz="1400" dirty="0"/>
              <a:t> 10) según corresponda. </a:t>
            </a:r>
          </a:p>
          <a:p>
            <a:r>
              <a:rPr lang="es-ES" sz="1400" dirty="0"/>
              <a:t>• En el 1º casillero </a:t>
            </a:r>
            <a:r>
              <a:rPr lang="es-ES" sz="1400" dirty="0" err="1"/>
              <a:t>lab</a:t>
            </a:r>
            <a:r>
              <a:rPr lang="es-ES" sz="1400" dirty="0"/>
              <a:t> de la 3da actividad se registra número de sesión (1, 2, … </a:t>
            </a:r>
            <a:r>
              <a:rPr lang="es-ES" sz="1400" dirty="0" err="1"/>
              <a:t>ó</a:t>
            </a:r>
            <a:r>
              <a:rPr lang="es-ES" sz="1400" dirty="0"/>
              <a:t> 10) según corresponda</a:t>
            </a:r>
            <a:endParaRPr lang="es-PE" sz="1400" dirty="0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0D7163FB-6D75-3014-2466-07F9DF02CA3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47951" r="1537" b="22324"/>
          <a:stretch/>
        </p:blipFill>
        <p:spPr>
          <a:xfrm>
            <a:off x="67505" y="3849731"/>
            <a:ext cx="12004646" cy="2038525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BE332F5E-2994-A92E-2A5C-E272B8B05E77}"/>
              </a:ext>
            </a:extLst>
          </p:cNvPr>
          <p:cNvSpPr txBox="1"/>
          <p:nvPr/>
        </p:nvSpPr>
        <p:spPr>
          <a:xfrm>
            <a:off x="7239699" y="197226"/>
            <a:ext cx="3179130" cy="33855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s-ES" sz="1600" b="1" dirty="0">
                <a:solidFill>
                  <a:schemeClr val="tx1"/>
                </a:solidFill>
              </a:rPr>
              <a:t>CUMPLIMIENTO DE PAQUETE “TA”:</a:t>
            </a:r>
            <a:endParaRPr lang="es-PE" sz="1600" b="1" dirty="0">
              <a:solidFill>
                <a:schemeClr val="tx1"/>
              </a:solidFill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BCDC5C48-6271-D728-40E8-42ED4A0194A4}"/>
              </a:ext>
            </a:extLst>
          </p:cNvPr>
          <p:cNvSpPr txBox="1"/>
          <p:nvPr/>
        </p:nvSpPr>
        <p:spPr>
          <a:xfrm>
            <a:off x="3430800" y="575312"/>
            <a:ext cx="6988029" cy="33855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s-ES" sz="1600" b="1" dirty="0">
                <a:solidFill>
                  <a:schemeClr val="tx1"/>
                </a:solidFill>
              </a:rPr>
              <a:t>TRATAMIENTO AMBULATORIO DE PERSONAS CON PRIMER EPISODIO PSICOTICO.</a:t>
            </a:r>
            <a:endParaRPr lang="es-PE" sz="1600" b="1" dirty="0">
              <a:solidFill>
                <a:schemeClr val="tx1"/>
              </a:solidFill>
            </a:endParaRPr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439BEF8F-55C3-F1E9-4ADC-ED8505C7C009}"/>
              </a:ext>
            </a:extLst>
          </p:cNvPr>
          <p:cNvSpPr/>
          <p:nvPr/>
        </p:nvSpPr>
        <p:spPr>
          <a:xfrm>
            <a:off x="10083567" y="4773336"/>
            <a:ext cx="545284" cy="3385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>
                <a:solidFill>
                  <a:schemeClr val="tx1"/>
                </a:solidFill>
              </a:rPr>
              <a:t>TA</a:t>
            </a:r>
            <a:endParaRPr lang="es-PE" dirty="0">
              <a:solidFill>
                <a:schemeClr val="tx1"/>
              </a:solidFill>
            </a:endParaRPr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1D8FBC0D-6E6B-F09B-338D-3900722B3B27}"/>
              </a:ext>
            </a:extLst>
          </p:cNvPr>
          <p:cNvSpPr/>
          <p:nvPr/>
        </p:nvSpPr>
        <p:spPr>
          <a:xfrm>
            <a:off x="9749406" y="4800000"/>
            <a:ext cx="545284" cy="3385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>
                <a:solidFill>
                  <a:schemeClr val="tx1"/>
                </a:solidFill>
              </a:rPr>
              <a:t>1</a:t>
            </a:r>
            <a:endParaRPr lang="es-PE" dirty="0">
              <a:solidFill>
                <a:schemeClr val="tx1"/>
              </a:solidFill>
            </a:endParaRPr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id="{2767B6F4-978F-5EF9-B1D0-24C4F05B1AF7}"/>
              </a:ext>
            </a:extLst>
          </p:cNvPr>
          <p:cNvSpPr/>
          <p:nvPr/>
        </p:nvSpPr>
        <p:spPr>
          <a:xfrm>
            <a:off x="9800040" y="5165218"/>
            <a:ext cx="414906" cy="2372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 dirty="0">
                <a:solidFill>
                  <a:schemeClr val="tx1"/>
                </a:solidFill>
              </a:rPr>
              <a:t>10</a:t>
            </a:r>
            <a:endParaRPr lang="es-PE" sz="1600" dirty="0">
              <a:solidFill>
                <a:schemeClr val="tx1"/>
              </a:solidFill>
            </a:endParaRPr>
          </a:p>
        </p:txBody>
      </p:sp>
      <p:sp>
        <p:nvSpPr>
          <p:cNvPr id="15" name="Rectángulo: esquinas redondeadas 14">
            <a:extLst>
              <a:ext uri="{FF2B5EF4-FFF2-40B4-BE49-F238E27FC236}">
                <a16:creationId xmlns:a16="http://schemas.microsoft.com/office/drawing/2014/main" id="{8E6C56EB-CF94-6B70-EBA9-92FE21839D10}"/>
              </a:ext>
            </a:extLst>
          </p:cNvPr>
          <p:cNvSpPr/>
          <p:nvPr/>
        </p:nvSpPr>
        <p:spPr>
          <a:xfrm>
            <a:off x="939567" y="6078985"/>
            <a:ext cx="8860473" cy="580973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800" b="1" dirty="0">
                <a:solidFill>
                  <a:schemeClr val="tx1"/>
                </a:solidFill>
              </a:rPr>
              <a:t>PARA LA CULMINACION DE PAQUETE DE INTERVENCION MINIMA DE PERSONAS CON PRIMER EPISODIO PSICOTICO PRIMER LAB *1* Y *TA* EN EL 2DO LAB.</a:t>
            </a:r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2098164805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BB192C38-695F-6AC5-0FED-CC522CBB7F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05" y="71314"/>
            <a:ext cx="2567031" cy="508575"/>
          </a:xfrm>
          <a:prstGeom prst="rect">
            <a:avLst/>
          </a:prstGeom>
        </p:spPr>
      </p:pic>
      <p:pic>
        <p:nvPicPr>
          <p:cNvPr id="3" name="Imagen 2" descr="LOGO GRJ 2023">
            <a:extLst>
              <a:ext uri="{FF2B5EF4-FFF2-40B4-BE49-F238E27FC236}">
                <a16:creationId xmlns:a16="http://schemas.microsoft.com/office/drawing/2014/main" id="{EBA4D441-B002-691C-E65F-BF06762C9A6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8829" y="97411"/>
            <a:ext cx="1476915" cy="754736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3EB70181-671C-35D5-521D-BBF9A8AB621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4946" y="6160514"/>
            <a:ext cx="1884680" cy="600075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4DAC9814-3F3E-563C-1A01-9B1C9F1227A3}"/>
              </a:ext>
            </a:extLst>
          </p:cNvPr>
          <p:cNvSpPr txBox="1"/>
          <p:nvPr/>
        </p:nvSpPr>
        <p:spPr>
          <a:xfrm>
            <a:off x="3223470" y="463012"/>
            <a:ext cx="6094602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s-ES" b="1" i="0" dirty="0">
                <a:solidFill>
                  <a:schemeClr val="tx1"/>
                </a:solidFill>
                <a:effectLst/>
                <a:latin typeface="Roboto" panose="02000000000000000000" pitchFamily="2" charset="0"/>
              </a:rPr>
              <a:t>Continuidad de cuidados a personas con trastorno mental grave</a:t>
            </a:r>
            <a:endParaRPr lang="es-PE" b="1" dirty="0">
              <a:solidFill>
                <a:schemeClr val="tx1"/>
              </a:solidFill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65277C82-AD2F-813C-02CA-BCC8A9168D44}"/>
              </a:ext>
            </a:extLst>
          </p:cNvPr>
          <p:cNvSpPr txBox="1"/>
          <p:nvPr/>
        </p:nvSpPr>
        <p:spPr>
          <a:xfrm>
            <a:off x="248873" y="1175312"/>
            <a:ext cx="11694253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400" b="1" i="0" u="sng" dirty="0">
                <a:solidFill>
                  <a:srgbClr val="00B050"/>
                </a:solidFill>
                <a:effectLst/>
                <a:latin typeface="Roboto" panose="02000000000000000000" pitchFamily="2" charset="0"/>
              </a:rPr>
              <a:t>INGRESO: </a:t>
            </a:r>
          </a:p>
          <a:p>
            <a:r>
              <a:rPr lang="es-ES" sz="1400" b="0" i="0" dirty="0">
                <a:effectLst/>
                <a:latin typeface="Roboto" panose="02000000000000000000" pitchFamily="2" charset="0"/>
              </a:rPr>
              <a:t>En el </a:t>
            </a:r>
            <a:r>
              <a:rPr lang="es-ES" sz="1400" b="0" i="0" dirty="0" err="1">
                <a:effectLst/>
                <a:latin typeface="Roboto" panose="02000000000000000000" pitchFamily="2" charset="0"/>
              </a:rPr>
              <a:t>Item</a:t>
            </a:r>
            <a:r>
              <a:rPr lang="es-ES" sz="1400" b="0" i="0" dirty="0">
                <a:effectLst/>
                <a:latin typeface="Roboto" panose="02000000000000000000" pitchFamily="2" charset="0"/>
              </a:rPr>
              <a:t>: Ficha Familiar/Historia Clínica, anote DNI del usuario </a:t>
            </a:r>
          </a:p>
          <a:p>
            <a:r>
              <a:rPr lang="es-ES" sz="1400" b="0" i="0" dirty="0">
                <a:effectLst/>
                <a:latin typeface="Roboto" panose="02000000000000000000" pitchFamily="2" charset="0"/>
              </a:rPr>
              <a:t>En el ítem: Diagnóstico motivo de consulta y/o actividad de salud, anote claramente: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b="0" i="0" dirty="0">
                <a:effectLst/>
                <a:latin typeface="Roboto" panose="02000000000000000000" pitchFamily="2" charset="0"/>
              </a:rPr>
              <a:t>En el 1º casillero anote diagnóstico que corresponda a la persona usuaria según manual CIE 10, por ejemplo de Dependencia de alcohol (F102) </a:t>
            </a:r>
          </a:p>
          <a:p>
            <a:r>
              <a:rPr lang="es-ES" sz="1400" b="0" i="0" dirty="0">
                <a:effectLst/>
                <a:latin typeface="Roboto" panose="02000000000000000000" pitchFamily="2" charset="0"/>
              </a:rPr>
              <a:t>En el </a:t>
            </a:r>
            <a:r>
              <a:rPr lang="es-ES" sz="1400" b="0" i="0" dirty="0" err="1">
                <a:effectLst/>
                <a:latin typeface="Roboto" panose="02000000000000000000" pitchFamily="2" charset="0"/>
              </a:rPr>
              <a:t>item</a:t>
            </a:r>
            <a:r>
              <a:rPr lang="es-ES" sz="1400" b="0" i="0" dirty="0">
                <a:effectLst/>
                <a:latin typeface="Roboto" panose="02000000000000000000" pitchFamily="2" charset="0"/>
              </a:rPr>
              <a:t>: Tipo de Diagnóstico marque "R"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b="0" i="0" dirty="0">
                <a:effectLst/>
                <a:latin typeface="Roboto" panose="02000000000000000000" pitchFamily="2" charset="0"/>
              </a:rPr>
              <a:t>En el 2º casillero anote la intervención realizada con el usuario: Continuidad de cuidados a personas con trastorno mental grave (99207.09) </a:t>
            </a:r>
          </a:p>
          <a:p>
            <a:r>
              <a:rPr lang="es-ES" sz="1400" b="0" i="0" dirty="0">
                <a:effectLst/>
                <a:latin typeface="Roboto" panose="02000000000000000000" pitchFamily="2" charset="0"/>
              </a:rPr>
              <a:t>En el </a:t>
            </a:r>
            <a:r>
              <a:rPr lang="es-ES" sz="1400" b="0" i="0" dirty="0" err="1">
                <a:effectLst/>
                <a:latin typeface="Roboto" panose="02000000000000000000" pitchFamily="2" charset="0"/>
              </a:rPr>
              <a:t>item</a:t>
            </a:r>
            <a:r>
              <a:rPr lang="es-ES" sz="1400" b="0" i="0" dirty="0">
                <a:effectLst/>
                <a:latin typeface="Roboto" panose="02000000000000000000" pitchFamily="2" charset="0"/>
              </a:rPr>
              <a:t>: Tipo de Diagnóstico marque "D"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b="0" i="0" dirty="0">
                <a:effectLst/>
                <a:latin typeface="Roboto" panose="02000000000000000000" pitchFamily="2" charset="0"/>
              </a:rPr>
              <a:t>En el </a:t>
            </a:r>
            <a:r>
              <a:rPr lang="es-ES" sz="1400" b="0" i="0" dirty="0" err="1">
                <a:effectLst/>
                <a:latin typeface="Roboto" panose="02000000000000000000" pitchFamily="2" charset="0"/>
              </a:rPr>
              <a:t>item</a:t>
            </a:r>
            <a:r>
              <a:rPr lang="es-ES" sz="1400" b="0" i="0" dirty="0">
                <a:effectLst/>
                <a:latin typeface="Roboto" panose="02000000000000000000" pitchFamily="2" charset="0"/>
              </a:rPr>
              <a:t> </a:t>
            </a:r>
            <a:r>
              <a:rPr lang="es-ES" sz="1400" b="0" i="0" dirty="0" err="1">
                <a:effectLst/>
                <a:latin typeface="Roboto" panose="02000000000000000000" pitchFamily="2" charset="0"/>
              </a:rPr>
              <a:t>Lab</a:t>
            </a:r>
            <a:r>
              <a:rPr lang="es-ES" sz="1400" b="0" i="0" dirty="0">
                <a:effectLst/>
                <a:latin typeface="Roboto" panose="02000000000000000000" pitchFamily="2" charset="0"/>
              </a:rPr>
              <a:t> anote: En el 1º casillero </a:t>
            </a:r>
            <a:r>
              <a:rPr lang="es-ES" sz="1400" b="0" i="0" dirty="0" err="1">
                <a:effectLst/>
                <a:latin typeface="Roboto" panose="02000000000000000000" pitchFamily="2" charset="0"/>
              </a:rPr>
              <a:t>lab</a:t>
            </a:r>
            <a:r>
              <a:rPr lang="es-ES" sz="1400" b="0" i="0" dirty="0">
                <a:effectLst/>
                <a:latin typeface="Roboto" panose="02000000000000000000" pitchFamily="2" charset="0"/>
              </a:rPr>
              <a:t> de la 2da actividad anote IA (Inicio de Actividad).</a:t>
            </a:r>
            <a:endParaRPr lang="es-PE" sz="1400" dirty="0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B036AFD4-40DC-56A8-DEC8-DCC0F3D41E25}"/>
              </a:ext>
            </a:extLst>
          </p:cNvPr>
          <p:cNvSpPr txBox="1"/>
          <p:nvPr/>
        </p:nvSpPr>
        <p:spPr>
          <a:xfrm>
            <a:off x="248873" y="3565205"/>
            <a:ext cx="3120705" cy="2643737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s-ES" sz="1400" b="0" i="0" dirty="0">
                <a:solidFill>
                  <a:schemeClr val="tx1"/>
                </a:solidFill>
                <a:effectLst/>
                <a:latin typeface="Roboto" panose="02000000000000000000" pitchFamily="2" charset="0"/>
              </a:rPr>
              <a:t>Cuando el usuario(a) ingresa al programa de continuidad de cuidados, el coordinador(a) del programa registrará "Continuidad de cuidados a personas con trastorno mental grave" con el código 99207.09 y en el 1er casillero </a:t>
            </a:r>
            <a:r>
              <a:rPr lang="es-ES" sz="1400" b="0" i="0" dirty="0" err="1">
                <a:solidFill>
                  <a:schemeClr val="tx1"/>
                </a:solidFill>
                <a:effectLst/>
                <a:latin typeface="Roboto" panose="02000000000000000000" pitchFamily="2" charset="0"/>
              </a:rPr>
              <a:t>lab</a:t>
            </a:r>
            <a:r>
              <a:rPr lang="es-ES" sz="1400" b="0" i="0" dirty="0">
                <a:solidFill>
                  <a:schemeClr val="tx1"/>
                </a:solidFill>
                <a:effectLst/>
                <a:latin typeface="Roboto" panose="02000000000000000000" pitchFamily="2" charset="0"/>
              </a:rPr>
              <a:t> registrará "IA".</a:t>
            </a:r>
            <a:endParaRPr lang="es-PE" sz="1400" dirty="0">
              <a:solidFill>
                <a:schemeClr val="tx1"/>
              </a:solidFill>
            </a:endParaRPr>
          </a:p>
        </p:txBody>
      </p:sp>
      <p:sp>
        <p:nvSpPr>
          <p:cNvPr id="12" name="Elipse 11">
            <a:extLst>
              <a:ext uri="{FF2B5EF4-FFF2-40B4-BE49-F238E27FC236}">
                <a16:creationId xmlns:a16="http://schemas.microsoft.com/office/drawing/2014/main" id="{4EEDCDDE-0BC7-4859-2452-D3C552CFCDAE}"/>
              </a:ext>
            </a:extLst>
          </p:cNvPr>
          <p:cNvSpPr/>
          <p:nvPr/>
        </p:nvSpPr>
        <p:spPr>
          <a:xfrm>
            <a:off x="1965169" y="5744952"/>
            <a:ext cx="434083" cy="46399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0845FEF4-EC5F-E681-82AD-D8C805F5989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554" t="17273" r="11514" b="53230"/>
          <a:stretch/>
        </p:blipFill>
        <p:spPr>
          <a:xfrm>
            <a:off x="3422613" y="3651364"/>
            <a:ext cx="8677013" cy="1699699"/>
          </a:xfrm>
          <a:prstGeom prst="rect">
            <a:avLst/>
          </a:prstGeom>
        </p:spPr>
      </p:pic>
      <p:sp>
        <p:nvSpPr>
          <p:cNvPr id="17" name="Elipse 16">
            <a:extLst>
              <a:ext uri="{FF2B5EF4-FFF2-40B4-BE49-F238E27FC236}">
                <a16:creationId xmlns:a16="http://schemas.microsoft.com/office/drawing/2014/main" id="{A41D919C-BF29-95BC-DEBE-12DA7EA73E10}"/>
              </a:ext>
            </a:extLst>
          </p:cNvPr>
          <p:cNvSpPr/>
          <p:nvPr/>
        </p:nvSpPr>
        <p:spPr>
          <a:xfrm>
            <a:off x="10685405" y="4722547"/>
            <a:ext cx="400825" cy="32905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18" name="Elipse 17">
            <a:extLst>
              <a:ext uri="{FF2B5EF4-FFF2-40B4-BE49-F238E27FC236}">
                <a16:creationId xmlns:a16="http://schemas.microsoft.com/office/drawing/2014/main" id="{78F59E20-5A05-6752-E4BC-389B079E76A4}"/>
              </a:ext>
            </a:extLst>
          </p:cNvPr>
          <p:cNvSpPr/>
          <p:nvPr/>
        </p:nvSpPr>
        <p:spPr>
          <a:xfrm>
            <a:off x="10718961" y="4577791"/>
            <a:ext cx="220283" cy="113448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56499652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BB192C38-695F-6AC5-0FED-CC522CBB7F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05" y="71314"/>
            <a:ext cx="2567031" cy="508575"/>
          </a:xfrm>
          <a:prstGeom prst="rect">
            <a:avLst/>
          </a:prstGeom>
        </p:spPr>
      </p:pic>
      <p:pic>
        <p:nvPicPr>
          <p:cNvPr id="3" name="Imagen 2" descr="LOGO GRJ 2023">
            <a:extLst>
              <a:ext uri="{FF2B5EF4-FFF2-40B4-BE49-F238E27FC236}">
                <a16:creationId xmlns:a16="http://schemas.microsoft.com/office/drawing/2014/main" id="{EBA4D441-B002-691C-E65F-BF06762C9A6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8829" y="97411"/>
            <a:ext cx="1476915" cy="754736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3EB70181-671C-35D5-521D-BBF9A8AB621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4946" y="6160514"/>
            <a:ext cx="1884680" cy="600075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9D6047E9-B125-2478-6620-2F88DDB65F4F}"/>
              </a:ext>
            </a:extLst>
          </p:cNvPr>
          <p:cNvSpPr txBox="1"/>
          <p:nvPr/>
        </p:nvSpPr>
        <p:spPr>
          <a:xfrm>
            <a:off x="631270" y="1212874"/>
            <a:ext cx="9410054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600" dirty="0"/>
              <a:t>En el Ítem: Ficha Familiar/Historia Clínica, anote DNI del usuario </a:t>
            </a:r>
          </a:p>
          <a:p>
            <a:r>
              <a:rPr lang="es-ES" sz="1600" dirty="0"/>
              <a:t>En el ítem: Diagnóstico motivo de consulta y/o actividad de salud, anote claramente: </a:t>
            </a:r>
          </a:p>
          <a:p>
            <a:r>
              <a:rPr lang="es-ES" sz="1600" dirty="0"/>
              <a:t>• En el 1º casillero anote diagnóstico que corresponda a la persona usuaria según manual CIE 10, por ejemplo de Dependencia de alcohol (F102) </a:t>
            </a:r>
          </a:p>
          <a:p>
            <a:r>
              <a:rPr lang="es-ES" sz="1600" dirty="0"/>
              <a:t>• En el 2º casillero anote la intervención realizada con el usuario: Intervención individual de salud mental </a:t>
            </a:r>
          </a:p>
          <a:p>
            <a:r>
              <a:rPr lang="es-ES" sz="1600" dirty="0"/>
              <a:t>• En el 3º casillero anote Continuidad de cuidados a personas con trastorno mental grave </a:t>
            </a:r>
          </a:p>
          <a:p>
            <a:r>
              <a:rPr lang="es-ES" sz="1600" dirty="0"/>
              <a:t>En el ítem: Tipo de Diagnóstico marque “R” </a:t>
            </a:r>
          </a:p>
          <a:p>
            <a:r>
              <a:rPr lang="es-ES" sz="1600" dirty="0"/>
              <a:t>En el ítem </a:t>
            </a:r>
            <a:r>
              <a:rPr lang="es-ES" sz="1600" dirty="0" err="1"/>
              <a:t>Lab</a:t>
            </a:r>
            <a:r>
              <a:rPr lang="es-ES" sz="1600" dirty="0"/>
              <a:t> anote: </a:t>
            </a:r>
          </a:p>
          <a:p>
            <a:r>
              <a:rPr lang="es-ES" sz="1600" dirty="0"/>
              <a:t>• En el 1º casillero </a:t>
            </a:r>
            <a:r>
              <a:rPr lang="es-ES" sz="1600" dirty="0" err="1"/>
              <a:t>lab</a:t>
            </a:r>
            <a:r>
              <a:rPr lang="es-ES" sz="1600" dirty="0"/>
              <a:t> de la 2da actividad anote el número de sesión (1, 2, …</a:t>
            </a:r>
            <a:r>
              <a:rPr lang="es-ES" sz="1600" dirty="0" err="1"/>
              <a:t>ó</a:t>
            </a:r>
            <a:r>
              <a:rPr lang="es-ES" sz="1600" dirty="0"/>
              <a:t> 6) según corresponda.</a:t>
            </a:r>
            <a:endParaRPr lang="es-PE" sz="1600" dirty="0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D3FB5E78-D880-FE5F-111E-6DD80850FEF5}"/>
              </a:ext>
            </a:extLst>
          </p:cNvPr>
          <p:cNvSpPr txBox="1"/>
          <p:nvPr/>
        </p:nvSpPr>
        <p:spPr>
          <a:xfrm>
            <a:off x="4120344" y="325601"/>
            <a:ext cx="6094602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s-ES" b="1" i="0" dirty="0">
                <a:solidFill>
                  <a:schemeClr val="tx1"/>
                </a:solidFill>
                <a:effectLst/>
                <a:latin typeface="Roboto" panose="02000000000000000000" pitchFamily="2" charset="0"/>
              </a:rPr>
              <a:t>Continuidad de cuidados a personas con trastorno mental grave</a:t>
            </a:r>
            <a:endParaRPr lang="es-PE" b="1" dirty="0">
              <a:solidFill>
                <a:schemeClr val="tx1"/>
              </a:solidFill>
            </a:endParaRP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D87B810F-64C9-FE0B-3CA6-21E80C3177A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3784" t="34128" r="10550" b="40673"/>
          <a:stretch/>
        </p:blipFill>
        <p:spPr>
          <a:xfrm>
            <a:off x="712992" y="4040338"/>
            <a:ext cx="10444294" cy="1728133"/>
          </a:xfrm>
          <a:prstGeom prst="rect">
            <a:avLst/>
          </a:prstGeom>
        </p:spPr>
      </p:pic>
      <p:sp>
        <p:nvSpPr>
          <p:cNvPr id="10" name="Elipse 9">
            <a:extLst>
              <a:ext uri="{FF2B5EF4-FFF2-40B4-BE49-F238E27FC236}">
                <a16:creationId xmlns:a16="http://schemas.microsoft.com/office/drawing/2014/main" id="{3B88C945-D539-BB05-A18B-0BA1AD64A8C0}"/>
              </a:ext>
            </a:extLst>
          </p:cNvPr>
          <p:cNvSpPr/>
          <p:nvPr/>
        </p:nvSpPr>
        <p:spPr>
          <a:xfrm>
            <a:off x="9429226" y="4857226"/>
            <a:ext cx="100668" cy="15100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0A44FAD8-6149-879A-B2A2-294629F2750A}"/>
              </a:ext>
            </a:extLst>
          </p:cNvPr>
          <p:cNvSpPr/>
          <p:nvPr/>
        </p:nvSpPr>
        <p:spPr>
          <a:xfrm>
            <a:off x="9034944" y="4753402"/>
            <a:ext cx="307548" cy="3020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000" b="1" dirty="0">
                <a:solidFill>
                  <a:srgbClr val="FF0000"/>
                </a:solidFill>
              </a:rPr>
              <a:t>x</a:t>
            </a:r>
            <a:endParaRPr lang="es-PE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1312429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BB192C38-695F-6AC5-0FED-CC522CBB7F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05" y="71314"/>
            <a:ext cx="2567031" cy="508575"/>
          </a:xfrm>
          <a:prstGeom prst="rect">
            <a:avLst/>
          </a:prstGeom>
        </p:spPr>
      </p:pic>
      <p:pic>
        <p:nvPicPr>
          <p:cNvPr id="3" name="Imagen 2" descr="LOGO GRJ 2023">
            <a:extLst>
              <a:ext uri="{FF2B5EF4-FFF2-40B4-BE49-F238E27FC236}">
                <a16:creationId xmlns:a16="http://schemas.microsoft.com/office/drawing/2014/main" id="{EBA4D441-B002-691C-E65F-BF06762C9A6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8829" y="97411"/>
            <a:ext cx="1476915" cy="754736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3EB70181-671C-35D5-521D-BBF9A8AB621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4946" y="6160514"/>
            <a:ext cx="1884680" cy="600075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4DAC9814-3F3E-563C-1A01-9B1C9F1227A3}"/>
              </a:ext>
            </a:extLst>
          </p:cNvPr>
          <p:cNvSpPr txBox="1"/>
          <p:nvPr/>
        </p:nvSpPr>
        <p:spPr>
          <a:xfrm>
            <a:off x="3223470" y="463012"/>
            <a:ext cx="6094602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s-ES" b="1" i="0" dirty="0">
                <a:solidFill>
                  <a:schemeClr val="tx1"/>
                </a:solidFill>
                <a:effectLst/>
                <a:latin typeface="Roboto" panose="02000000000000000000" pitchFamily="2" charset="0"/>
              </a:rPr>
              <a:t>Continuidad de cuidados a personas con trastorno mental grave</a:t>
            </a:r>
            <a:endParaRPr lang="es-PE" b="1" dirty="0">
              <a:solidFill>
                <a:schemeClr val="tx1"/>
              </a:solidFill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65277C82-AD2F-813C-02CA-BCC8A9168D44}"/>
              </a:ext>
            </a:extLst>
          </p:cNvPr>
          <p:cNvSpPr txBox="1"/>
          <p:nvPr/>
        </p:nvSpPr>
        <p:spPr>
          <a:xfrm>
            <a:off x="248873" y="1175312"/>
            <a:ext cx="11694253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400" b="1" u="sng" dirty="0">
                <a:solidFill>
                  <a:srgbClr val="00B050"/>
                </a:solidFill>
                <a:latin typeface="Roboto" panose="02000000000000000000" pitchFamily="2" charset="0"/>
              </a:rPr>
              <a:t>ALTA</a:t>
            </a:r>
            <a:r>
              <a:rPr lang="es-ES" sz="1400" b="1" i="0" u="sng" dirty="0">
                <a:solidFill>
                  <a:srgbClr val="00B050"/>
                </a:solidFill>
                <a:effectLst/>
                <a:latin typeface="Roboto" panose="02000000000000000000" pitchFamily="2" charset="0"/>
              </a:rPr>
              <a:t>: </a:t>
            </a:r>
          </a:p>
          <a:p>
            <a:r>
              <a:rPr lang="es-ES" sz="1400" b="0" i="0" dirty="0">
                <a:effectLst/>
                <a:latin typeface="Roboto" panose="02000000000000000000" pitchFamily="2" charset="0"/>
              </a:rPr>
              <a:t>En el </a:t>
            </a:r>
            <a:r>
              <a:rPr lang="es-ES" sz="1400" b="0" i="0" dirty="0" err="1">
                <a:effectLst/>
                <a:latin typeface="Roboto" panose="02000000000000000000" pitchFamily="2" charset="0"/>
              </a:rPr>
              <a:t>Item</a:t>
            </a:r>
            <a:r>
              <a:rPr lang="es-ES" sz="1400" b="0" i="0" dirty="0">
                <a:effectLst/>
                <a:latin typeface="Roboto" panose="02000000000000000000" pitchFamily="2" charset="0"/>
              </a:rPr>
              <a:t>: Ficha Familiar/Historia Clínica, anote DNI del usuario </a:t>
            </a:r>
          </a:p>
          <a:p>
            <a:r>
              <a:rPr lang="es-ES" sz="1400" b="0" i="0" dirty="0">
                <a:effectLst/>
                <a:latin typeface="Roboto" panose="02000000000000000000" pitchFamily="2" charset="0"/>
              </a:rPr>
              <a:t>En el ítem: Diagnóstico motivo de consulta y/o actividad de salud, anote claramente: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b="0" i="0" dirty="0">
                <a:effectLst/>
                <a:latin typeface="Roboto" panose="02000000000000000000" pitchFamily="2" charset="0"/>
              </a:rPr>
              <a:t>En el 1º casillero anote diagnóstico que corresponda a la persona usuaria según manual CIE 10, por ejemplo de Dependencia de alcohol (F102) </a:t>
            </a:r>
          </a:p>
          <a:p>
            <a:r>
              <a:rPr lang="es-ES" sz="1400" b="0" i="0" dirty="0">
                <a:effectLst/>
                <a:latin typeface="Roboto" panose="02000000000000000000" pitchFamily="2" charset="0"/>
              </a:rPr>
              <a:t>En el </a:t>
            </a:r>
            <a:r>
              <a:rPr lang="es-ES" sz="1400" b="0" i="0" dirty="0" err="1">
                <a:effectLst/>
                <a:latin typeface="Roboto" panose="02000000000000000000" pitchFamily="2" charset="0"/>
              </a:rPr>
              <a:t>item</a:t>
            </a:r>
            <a:r>
              <a:rPr lang="es-ES" sz="1400" b="0" i="0" dirty="0">
                <a:effectLst/>
                <a:latin typeface="Roboto" panose="02000000000000000000" pitchFamily="2" charset="0"/>
              </a:rPr>
              <a:t>: Tipo de Diagnóstico marque "R"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b="0" i="0" dirty="0">
                <a:effectLst/>
                <a:latin typeface="Roboto" panose="02000000000000000000" pitchFamily="2" charset="0"/>
              </a:rPr>
              <a:t>En el 2º casillero anote la intervención realizada con el usuario: Continuidad de cuidados a personas con trastorno mental grave (99207.09) </a:t>
            </a:r>
          </a:p>
          <a:p>
            <a:r>
              <a:rPr lang="es-ES" sz="1400" b="0" i="0" dirty="0">
                <a:effectLst/>
                <a:latin typeface="Roboto" panose="02000000000000000000" pitchFamily="2" charset="0"/>
              </a:rPr>
              <a:t>En el </a:t>
            </a:r>
            <a:r>
              <a:rPr lang="es-ES" sz="1400" b="0" i="0" dirty="0" err="1">
                <a:effectLst/>
                <a:latin typeface="Roboto" panose="02000000000000000000" pitchFamily="2" charset="0"/>
              </a:rPr>
              <a:t>item</a:t>
            </a:r>
            <a:r>
              <a:rPr lang="es-ES" sz="1400" b="0" i="0" dirty="0">
                <a:effectLst/>
                <a:latin typeface="Roboto" panose="02000000000000000000" pitchFamily="2" charset="0"/>
              </a:rPr>
              <a:t>: Tipo de Diagnóstico marque "D" </a:t>
            </a:r>
          </a:p>
          <a:p>
            <a:endParaRPr lang="es-ES" sz="1400" dirty="0">
              <a:latin typeface="Roboto" panose="02000000000000000000" pitchFamily="2" charset="0"/>
            </a:endParaRPr>
          </a:p>
          <a:p>
            <a:endParaRPr lang="es-ES" sz="1400" b="0" i="0" dirty="0">
              <a:effectLst/>
              <a:latin typeface="Roboto" panose="02000000000000000000" pitchFamily="2" charset="0"/>
            </a:endParaRPr>
          </a:p>
          <a:p>
            <a:endParaRPr lang="es-ES" sz="1400" b="0" i="0" dirty="0">
              <a:effectLst/>
              <a:latin typeface="Roboto" panose="020000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b="0" i="0" dirty="0">
                <a:effectLst/>
                <a:latin typeface="Roboto" panose="02000000000000000000" pitchFamily="2" charset="0"/>
              </a:rPr>
              <a:t>En el </a:t>
            </a:r>
            <a:r>
              <a:rPr lang="es-ES" sz="1400" b="0" i="0" dirty="0" err="1">
                <a:effectLst/>
                <a:latin typeface="Roboto" panose="02000000000000000000" pitchFamily="2" charset="0"/>
              </a:rPr>
              <a:t>item</a:t>
            </a:r>
            <a:r>
              <a:rPr lang="es-ES" sz="1400" b="0" i="0" dirty="0">
                <a:effectLst/>
                <a:latin typeface="Roboto" panose="02000000000000000000" pitchFamily="2" charset="0"/>
              </a:rPr>
              <a:t> </a:t>
            </a:r>
            <a:r>
              <a:rPr lang="es-ES" sz="1400" b="0" i="0" dirty="0" err="1">
                <a:effectLst/>
                <a:latin typeface="Roboto" panose="02000000000000000000" pitchFamily="2" charset="0"/>
              </a:rPr>
              <a:t>Lab</a:t>
            </a:r>
            <a:r>
              <a:rPr lang="es-ES" sz="1400" b="0" i="0" dirty="0">
                <a:effectLst/>
                <a:latin typeface="Roboto" panose="02000000000000000000" pitchFamily="2" charset="0"/>
              </a:rPr>
              <a:t> anote: En el 1º casillero </a:t>
            </a:r>
            <a:r>
              <a:rPr lang="es-ES" sz="1400" b="0" i="0" dirty="0" err="1">
                <a:effectLst/>
                <a:latin typeface="Roboto" panose="02000000000000000000" pitchFamily="2" charset="0"/>
              </a:rPr>
              <a:t>lab</a:t>
            </a:r>
            <a:r>
              <a:rPr lang="es-ES" sz="1400" b="0" i="0" dirty="0">
                <a:effectLst/>
                <a:latin typeface="Roboto" panose="02000000000000000000" pitchFamily="2" charset="0"/>
              </a:rPr>
              <a:t> de la 2da actividad anote TA (termino de Actividad).</a:t>
            </a:r>
            <a:endParaRPr lang="es-PE" sz="1400" dirty="0"/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0845FEF4-EC5F-E681-82AD-D8C805F5989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554" t="17273" r="11514" b="53230"/>
          <a:stretch/>
        </p:blipFill>
        <p:spPr>
          <a:xfrm>
            <a:off x="720150" y="4460815"/>
            <a:ext cx="9698679" cy="1699699"/>
          </a:xfrm>
          <a:prstGeom prst="rect">
            <a:avLst/>
          </a:prstGeom>
        </p:spPr>
      </p:pic>
      <p:sp>
        <p:nvSpPr>
          <p:cNvPr id="17" name="Elipse 16">
            <a:extLst>
              <a:ext uri="{FF2B5EF4-FFF2-40B4-BE49-F238E27FC236}">
                <a16:creationId xmlns:a16="http://schemas.microsoft.com/office/drawing/2014/main" id="{A41D919C-BF29-95BC-DEBE-12DA7EA73E10}"/>
              </a:ext>
            </a:extLst>
          </p:cNvPr>
          <p:cNvSpPr/>
          <p:nvPr/>
        </p:nvSpPr>
        <p:spPr>
          <a:xfrm>
            <a:off x="8759657" y="5570004"/>
            <a:ext cx="483316" cy="309657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100" dirty="0">
                <a:solidFill>
                  <a:schemeClr val="tx1"/>
                </a:solidFill>
              </a:rPr>
              <a:t>TA</a:t>
            </a:r>
            <a:endParaRPr lang="es-PE" sz="1100" dirty="0">
              <a:solidFill>
                <a:schemeClr val="tx1"/>
              </a:solidFill>
            </a:endParaRPr>
          </a:p>
        </p:txBody>
      </p:sp>
      <p:sp>
        <p:nvSpPr>
          <p:cNvPr id="5" name="Elipse 4">
            <a:extLst>
              <a:ext uri="{FF2B5EF4-FFF2-40B4-BE49-F238E27FC236}">
                <a16:creationId xmlns:a16="http://schemas.microsoft.com/office/drawing/2014/main" id="{E0007A1D-87E9-EBAF-3AE1-3F5549A29CF2}"/>
              </a:ext>
            </a:extLst>
          </p:cNvPr>
          <p:cNvSpPr/>
          <p:nvPr/>
        </p:nvSpPr>
        <p:spPr>
          <a:xfrm>
            <a:off x="9001315" y="5381627"/>
            <a:ext cx="220283" cy="113448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E9F1E557-B56F-1F1F-F990-00C37A7897A4}"/>
              </a:ext>
            </a:extLst>
          </p:cNvPr>
          <p:cNvSpPr/>
          <p:nvPr/>
        </p:nvSpPr>
        <p:spPr>
          <a:xfrm>
            <a:off x="9242973" y="5634896"/>
            <a:ext cx="201336" cy="1604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>
                <a:solidFill>
                  <a:schemeClr val="tx1"/>
                </a:solidFill>
              </a:rPr>
              <a:t>1</a:t>
            </a:r>
            <a:endParaRPr lang="es-PE" dirty="0">
              <a:solidFill>
                <a:schemeClr val="tx1"/>
              </a:solidFill>
            </a:endParaRPr>
          </a:p>
        </p:txBody>
      </p:sp>
      <p:graphicFrame>
        <p:nvGraphicFramePr>
          <p:cNvPr id="9" name="Tabla 8">
            <a:extLst>
              <a:ext uri="{FF2B5EF4-FFF2-40B4-BE49-F238E27FC236}">
                <a16:creationId xmlns:a16="http://schemas.microsoft.com/office/drawing/2014/main" id="{35864AC2-82DF-0873-FA68-6CF9BB1AAEB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86307910"/>
              </p:ext>
            </p:extLst>
          </p:nvPr>
        </p:nvGraphicFramePr>
        <p:xfrm>
          <a:off x="8900645" y="2848925"/>
          <a:ext cx="2265101" cy="152760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13806">
                  <a:extLst>
                    <a:ext uri="{9D8B030D-6E8A-4147-A177-3AD203B41FA5}">
                      <a16:colId xmlns:a16="http://schemas.microsoft.com/office/drawing/2014/main" val="3629289515"/>
                    </a:ext>
                  </a:extLst>
                </a:gridCol>
                <a:gridCol w="1451295">
                  <a:extLst>
                    <a:ext uri="{9D8B030D-6E8A-4147-A177-3AD203B41FA5}">
                      <a16:colId xmlns:a16="http://schemas.microsoft.com/office/drawing/2014/main" val="3919778228"/>
                    </a:ext>
                  </a:extLst>
                </a:gridCol>
              </a:tblGrid>
              <a:tr h="402182">
                <a:tc>
                  <a:txBody>
                    <a:bodyPr/>
                    <a:lstStyle/>
                    <a:p>
                      <a:r>
                        <a:rPr lang="es-ES" sz="1050" dirty="0"/>
                        <a:t>VALOR LAB</a:t>
                      </a:r>
                      <a:endParaRPr lang="es-PE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050" dirty="0"/>
                        <a:t>DESCRIPCION</a:t>
                      </a:r>
                      <a:endParaRPr lang="es-PE" sz="105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81289250"/>
                  </a:ext>
                </a:extLst>
              </a:tr>
              <a:tr h="281356">
                <a:tc>
                  <a:txBody>
                    <a:bodyPr/>
                    <a:lstStyle/>
                    <a:p>
                      <a:r>
                        <a:rPr lang="es-ES" sz="1050" dirty="0"/>
                        <a:t>1</a:t>
                      </a:r>
                      <a:endParaRPr lang="es-PE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050" dirty="0"/>
                        <a:t>Alta por recuperación</a:t>
                      </a:r>
                      <a:endParaRPr lang="es-PE" sz="105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51103122"/>
                  </a:ext>
                </a:extLst>
              </a:tr>
              <a:tr h="281356">
                <a:tc>
                  <a:txBody>
                    <a:bodyPr/>
                    <a:lstStyle/>
                    <a:p>
                      <a:r>
                        <a:rPr lang="es-ES" sz="1050" dirty="0"/>
                        <a:t>2</a:t>
                      </a:r>
                      <a:endParaRPr lang="es-PE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050" dirty="0"/>
                        <a:t>Alta voluntaria</a:t>
                      </a:r>
                      <a:endParaRPr lang="es-PE" sz="105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39579162"/>
                  </a:ext>
                </a:extLst>
              </a:tr>
              <a:tr h="281356">
                <a:tc>
                  <a:txBody>
                    <a:bodyPr/>
                    <a:lstStyle/>
                    <a:p>
                      <a:r>
                        <a:rPr lang="es-ES" sz="1050" dirty="0"/>
                        <a:t>3</a:t>
                      </a:r>
                      <a:endParaRPr lang="es-PE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050" dirty="0"/>
                        <a:t>Alta por abandono</a:t>
                      </a:r>
                      <a:endParaRPr lang="es-PE" sz="105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75147781"/>
                  </a:ext>
                </a:extLst>
              </a:tr>
              <a:tr h="281356">
                <a:tc>
                  <a:txBody>
                    <a:bodyPr/>
                    <a:lstStyle/>
                    <a:p>
                      <a:r>
                        <a:rPr lang="es-ES" sz="1050" dirty="0"/>
                        <a:t>4</a:t>
                      </a:r>
                      <a:endParaRPr lang="es-PE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050" dirty="0"/>
                        <a:t>Alta por traslado</a:t>
                      </a:r>
                      <a:endParaRPr lang="es-PE" sz="105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10774323"/>
                  </a:ext>
                </a:extLst>
              </a:tr>
            </a:tbl>
          </a:graphicData>
        </a:graphic>
      </p:graphicFrame>
      <p:sp>
        <p:nvSpPr>
          <p:cNvPr id="11" name="Flecha: a la derecha 10">
            <a:extLst>
              <a:ext uri="{FF2B5EF4-FFF2-40B4-BE49-F238E27FC236}">
                <a16:creationId xmlns:a16="http://schemas.microsoft.com/office/drawing/2014/main" id="{21851A9B-8A39-0793-C912-008F2EBD6227}"/>
              </a:ext>
            </a:extLst>
          </p:cNvPr>
          <p:cNvSpPr/>
          <p:nvPr/>
        </p:nvSpPr>
        <p:spPr>
          <a:xfrm>
            <a:off x="8221211" y="3640822"/>
            <a:ext cx="469783" cy="170201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504645851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BB192C38-695F-6AC5-0FED-CC522CBB7F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05" y="71314"/>
            <a:ext cx="2567031" cy="508575"/>
          </a:xfrm>
          <a:prstGeom prst="rect">
            <a:avLst/>
          </a:prstGeom>
        </p:spPr>
      </p:pic>
      <p:pic>
        <p:nvPicPr>
          <p:cNvPr id="3" name="Imagen 2" descr="LOGO GRJ 2023">
            <a:extLst>
              <a:ext uri="{FF2B5EF4-FFF2-40B4-BE49-F238E27FC236}">
                <a16:creationId xmlns:a16="http://schemas.microsoft.com/office/drawing/2014/main" id="{EBA4D441-B002-691C-E65F-BF06762C9A6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8829" y="97411"/>
            <a:ext cx="1476915" cy="754736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3EB70181-671C-35D5-521D-BBF9A8AB621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4946" y="6160514"/>
            <a:ext cx="1884680" cy="600075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ED7971D3-CE1B-A91F-DE67-BEC9CDCDD7E1}"/>
              </a:ext>
            </a:extLst>
          </p:cNvPr>
          <p:cNvSpPr txBox="1"/>
          <p:nvPr/>
        </p:nvSpPr>
        <p:spPr>
          <a:xfrm>
            <a:off x="4762150" y="185888"/>
            <a:ext cx="2667700" cy="36933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PE" b="1" dirty="0"/>
              <a:t>Rehabilitación psicosocial. 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50C8B3C8-6736-8C41-E3C0-4D67EADEE714}"/>
              </a:ext>
            </a:extLst>
          </p:cNvPr>
          <p:cNvSpPr txBox="1"/>
          <p:nvPr/>
        </p:nvSpPr>
        <p:spPr>
          <a:xfrm>
            <a:off x="342644" y="899883"/>
            <a:ext cx="6334992" cy="28931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ES" sz="1400" b="1" u="sng" dirty="0"/>
              <a:t>Intervenciones de rehabilitación psicosocial: </a:t>
            </a:r>
          </a:p>
          <a:p>
            <a:r>
              <a:rPr lang="es-ES" sz="1400" dirty="0"/>
              <a:t>En el Ítem: Ficha Familiar/Historia Clínica, anote DNI del usuario </a:t>
            </a:r>
          </a:p>
          <a:p>
            <a:r>
              <a:rPr lang="es-ES" sz="1400" dirty="0"/>
              <a:t>En el ítem: Diagnóstico motivo de consulta y/o actividad de salud, anote claramente: </a:t>
            </a:r>
          </a:p>
          <a:p>
            <a:r>
              <a:rPr lang="es-ES" sz="1400" dirty="0"/>
              <a:t>• En el 1º casillero anote diagnóstico de Esquizofrenia </a:t>
            </a:r>
            <a:r>
              <a:rPr lang="es-ES" sz="1400" dirty="0" err="1"/>
              <a:t>hebefrenica</a:t>
            </a:r>
            <a:r>
              <a:rPr lang="es-ES" sz="1400" dirty="0"/>
              <a:t> (F201) según manual CIE 10 </a:t>
            </a:r>
          </a:p>
          <a:p>
            <a:r>
              <a:rPr lang="es-ES" sz="1400" dirty="0"/>
              <a:t>• En el 2º casillero anote Atención en salud mental </a:t>
            </a:r>
          </a:p>
          <a:p>
            <a:r>
              <a:rPr lang="es-ES" sz="1400" dirty="0"/>
              <a:t>• En el 3º casillero anote la intervención de rehabilitación psicosocial realizada con el usuario, por ejemplo terapia del lenguaje </a:t>
            </a:r>
          </a:p>
          <a:p>
            <a:r>
              <a:rPr lang="es-ES" sz="1400" dirty="0"/>
              <a:t>En el ítem: Tipo de Diagnóstico marque “R” En el ítem </a:t>
            </a:r>
            <a:r>
              <a:rPr lang="es-ES" sz="1400" dirty="0" err="1"/>
              <a:t>Lab</a:t>
            </a:r>
            <a:r>
              <a:rPr lang="es-ES" sz="1400" dirty="0"/>
              <a:t> anote: </a:t>
            </a:r>
          </a:p>
          <a:p>
            <a:r>
              <a:rPr lang="es-ES" sz="1400" dirty="0"/>
              <a:t>• En el 1º casillero </a:t>
            </a:r>
            <a:r>
              <a:rPr lang="es-ES" sz="1400" dirty="0" err="1"/>
              <a:t>lab</a:t>
            </a:r>
            <a:r>
              <a:rPr lang="es-ES" sz="1400" dirty="0"/>
              <a:t> de la 2da actividad anote el número de sesión (1, 2, …) según corresponda. </a:t>
            </a:r>
          </a:p>
          <a:p>
            <a:r>
              <a:rPr lang="es-ES" sz="1400" dirty="0"/>
              <a:t>• En el 1º casillero </a:t>
            </a:r>
            <a:r>
              <a:rPr lang="es-ES" sz="1400" dirty="0" err="1"/>
              <a:t>lab</a:t>
            </a:r>
            <a:r>
              <a:rPr lang="es-ES" sz="1400" dirty="0"/>
              <a:t> de la 3era actividad anote el número de sesión (1, 2, …) según corresponda. Cuando se ha finalizado el proceso de rehabilitación se colocará “TA”</a:t>
            </a:r>
            <a:endParaRPr lang="es-PE" sz="1400" dirty="0"/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5117C3A6-A547-F157-5425-F32C0DB370F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3165" t="33150" r="10344" b="42752"/>
          <a:stretch/>
        </p:blipFill>
        <p:spPr>
          <a:xfrm>
            <a:off x="535590" y="4069617"/>
            <a:ext cx="10823104" cy="1908484"/>
          </a:xfrm>
          <a:prstGeom prst="rect">
            <a:avLst/>
          </a:prstGeom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7264BD10-0EFE-53FB-7E28-59122F980632}"/>
              </a:ext>
            </a:extLst>
          </p:cNvPr>
          <p:cNvSpPr txBox="1"/>
          <p:nvPr/>
        </p:nvSpPr>
        <p:spPr>
          <a:xfrm>
            <a:off x="767637" y="6114258"/>
            <a:ext cx="9447309" cy="646331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s-ES" dirty="0">
                <a:solidFill>
                  <a:schemeClr val="tx1"/>
                </a:solidFill>
              </a:rPr>
              <a:t>*Se debe realizar como mínimo 10 sesiones de rehabilitación psicosocial. Cuando las intervenciones programadas se hayan cumplido, se colocará en el valor del 1° </a:t>
            </a:r>
            <a:r>
              <a:rPr lang="es-ES" dirty="0" err="1">
                <a:solidFill>
                  <a:schemeClr val="tx1"/>
                </a:solidFill>
              </a:rPr>
              <a:t>lab</a:t>
            </a:r>
            <a:r>
              <a:rPr lang="es-ES" dirty="0">
                <a:solidFill>
                  <a:schemeClr val="tx1"/>
                </a:solidFill>
              </a:rPr>
              <a:t> de la segunda actividad TA*</a:t>
            </a:r>
            <a:endParaRPr lang="es-PE" dirty="0">
              <a:solidFill>
                <a:schemeClr val="tx1"/>
              </a:solidFill>
            </a:endParaRPr>
          </a:p>
        </p:txBody>
      </p:sp>
      <p:sp>
        <p:nvSpPr>
          <p:cNvPr id="13" name="Flecha: curvada hacia arriba 12">
            <a:extLst>
              <a:ext uri="{FF2B5EF4-FFF2-40B4-BE49-F238E27FC236}">
                <a16:creationId xmlns:a16="http://schemas.microsoft.com/office/drawing/2014/main" id="{18BDA1E2-2656-0764-3543-A5D40C0C29FA}"/>
              </a:ext>
            </a:extLst>
          </p:cNvPr>
          <p:cNvSpPr/>
          <p:nvPr/>
        </p:nvSpPr>
        <p:spPr>
          <a:xfrm rot="15645416">
            <a:off x="9271007" y="5797543"/>
            <a:ext cx="1526796" cy="361117"/>
          </a:xfrm>
          <a:prstGeom prst="curvedUp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>
              <a:solidFill>
                <a:schemeClr val="tx1"/>
              </a:solidFill>
            </a:endParaRPr>
          </a:p>
        </p:txBody>
      </p:sp>
      <p:sp>
        <p:nvSpPr>
          <p:cNvPr id="14" name="Elipse 13">
            <a:extLst>
              <a:ext uri="{FF2B5EF4-FFF2-40B4-BE49-F238E27FC236}">
                <a16:creationId xmlns:a16="http://schemas.microsoft.com/office/drawing/2014/main" id="{582BC415-91F3-3C3D-610C-822CC6372B0A}"/>
              </a:ext>
            </a:extLst>
          </p:cNvPr>
          <p:cNvSpPr/>
          <p:nvPr/>
        </p:nvSpPr>
        <p:spPr>
          <a:xfrm>
            <a:off x="9415693" y="5169507"/>
            <a:ext cx="400825" cy="32905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1B63BD17-4303-85F6-3393-A636A26AC07C}"/>
              </a:ext>
            </a:extLst>
          </p:cNvPr>
          <p:cNvSpPr txBox="1"/>
          <p:nvPr/>
        </p:nvSpPr>
        <p:spPr>
          <a:xfrm>
            <a:off x="7246263" y="892995"/>
            <a:ext cx="4112431" cy="3108543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ES" sz="1400" b="1" dirty="0"/>
              <a:t>Intervenciones de rehabilitación psicosocial: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/>
              <a:t>Entrenamiento para la autosuficiencia.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/>
              <a:t> Entrenamiento en habilidades de la vida diaria (auto cuidado y manejo del hogar).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/>
              <a:t>Taller de habilidades sociales.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/>
              <a:t>Visita domiciliaria para el entrenamiento en habilidades de la vida diaria y cuidado : Rehabilitación cognitiva.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/>
              <a:t>Terapia de lenguaje.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/>
              <a:t>Actividad física.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/>
              <a:t>Intervenciones con el uso de arte y otros recursos expresivos.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/>
              <a:t>Intervenciones para la reducción del estigma hacia las personas con trastornos mentales.</a:t>
            </a:r>
            <a:endParaRPr lang="es-PE" sz="1400" dirty="0"/>
          </a:p>
        </p:txBody>
      </p:sp>
    </p:spTree>
    <p:extLst>
      <p:ext uri="{BB962C8B-B14F-4D97-AF65-F5344CB8AC3E}">
        <p14:creationId xmlns:p14="http://schemas.microsoft.com/office/powerpoint/2010/main" val="15687063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589DF929-4430-9CC8-D349-52B7681F02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05" y="71314"/>
            <a:ext cx="2567031" cy="508575"/>
          </a:xfrm>
          <a:prstGeom prst="rect">
            <a:avLst/>
          </a:prstGeom>
        </p:spPr>
      </p:pic>
      <p:pic>
        <p:nvPicPr>
          <p:cNvPr id="5" name="Imagen 4" descr="LOGO GRJ 2023">
            <a:extLst>
              <a:ext uri="{FF2B5EF4-FFF2-40B4-BE49-F238E27FC236}">
                <a16:creationId xmlns:a16="http://schemas.microsoft.com/office/drawing/2014/main" id="{84C46934-5593-662B-00CA-A781169AFC9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8829" y="97411"/>
            <a:ext cx="1476915" cy="75473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C2C7F83D-D9B9-BA88-202C-0AA4A67C82F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4946" y="6160514"/>
            <a:ext cx="1884680" cy="600075"/>
          </a:xfrm>
          <a:prstGeom prst="rect">
            <a:avLst/>
          </a:prstGeom>
        </p:spPr>
      </p:pic>
      <p:sp>
        <p:nvSpPr>
          <p:cNvPr id="2" name="Rectángulo: esquinas redondeadas 1">
            <a:extLst>
              <a:ext uri="{FF2B5EF4-FFF2-40B4-BE49-F238E27FC236}">
                <a16:creationId xmlns:a16="http://schemas.microsoft.com/office/drawing/2014/main" id="{89B50A85-DE56-C744-8631-794AF930B18B}"/>
              </a:ext>
            </a:extLst>
          </p:cNvPr>
          <p:cNvSpPr/>
          <p:nvPr/>
        </p:nvSpPr>
        <p:spPr>
          <a:xfrm>
            <a:off x="3405931" y="149432"/>
            <a:ext cx="4874003" cy="352337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MX" b="1" dirty="0"/>
              <a:t>TAMIZAJE DE VIOLENCIA</a:t>
            </a:r>
            <a:endParaRPr lang="es-PE" b="1" dirty="0"/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B98C613E-E232-06F6-CAA7-DC68B72F7C72}"/>
              </a:ext>
            </a:extLst>
          </p:cNvPr>
          <p:cNvSpPr/>
          <p:nvPr/>
        </p:nvSpPr>
        <p:spPr>
          <a:xfrm>
            <a:off x="296256" y="798281"/>
            <a:ext cx="8045043" cy="2008499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s-MX" b="1" u="sng" dirty="0">
                <a:solidFill>
                  <a:srgbClr val="00B050"/>
                </a:solidFill>
              </a:rPr>
              <a:t>Tamizaje negativo:</a:t>
            </a:r>
          </a:p>
          <a:p>
            <a:pPr algn="just"/>
            <a:r>
              <a:rPr lang="es-MX" dirty="0"/>
              <a:t>En el Ítem: Ficha Familiar/Historia Clínica, anote DNI del usuario </a:t>
            </a:r>
          </a:p>
          <a:p>
            <a:pPr algn="just"/>
            <a:r>
              <a:rPr lang="es-MX" dirty="0"/>
              <a:t>En el ítem: Diagnóstico motivo de consulta y/o actividad de salud, anote claramente: </a:t>
            </a:r>
          </a:p>
          <a:p>
            <a:pPr algn="just"/>
            <a:r>
              <a:rPr lang="es-MX" dirty="0"/>
              <a:t>• En el 1º casillero anote </a:t>
            </a:r>
            <a:r>
              <a:rPr lang="es-MX" dirty="0">
                <a:highlight>
                  <a:srgbClr val="FFFF00"/>
                </a:highlight>
              </a:rPr>
              <a:t>Tamizaje en Violencia </a:t>
            </a:r>
          </a:p>
          <a:p>
            <a:pPr algn="just"/>
            <a:r>
              <a:rPr lang="es-MX" dirty="0"/>
              <a:t>• En el 2º casillero anote Consejería de Prevención de riesgos en salud mental En el ítem: Tipo de Diagnóstico marque siempre “D” en ambas.</a:t>
            </a:r>
            <a:endParaRPr lang="es-PE" dirty="0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C4FC804E-69C3-E2A5-8782-5766DDBBD33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345" y="3103293"/>
            <a:ext cx="9910194" cy="2008499"/>
          </a:xfrm>
          <a:prstGeom prst="rect">
            <a:avLst/>
          </a:prstGeom>
        </p:spPr>
      </p:pic>
      <p:sp>
        <p:nvSpPr>
          <p:cNvPr id="9" name="Rectángulo: esquinas redondeadas 8">
            <a:extLst>
              <a:ext uri="{FF2B5EF4-FFF2-40B4-BE49-F238E27FC236}">
                <a16:creationId xmlns:a16="http://schemas.microsoft.com/office/drawing/2014/main" id="{51F82508-0990-2E81-BDB9-2497208F0F9A}"/>
              </a:ext>
            </a:extLst>
          </p:cNvPr>
          <p:cNvSpPr/>
          <p:nvPr/>
        </p:nvSpPr>
        <p:spPr>
          <a:xfrm>
            <a:off x="1669409" y="5478011"/>
            <a:ext cx="8011486" cy="581707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MX" b="1" dirty="0"/>
              <a:t>SI LA USUARIA/O ES VICTIMA DE VIOLENCIA POLITICA (RUV) SE ADICIONARA EL CODIGO Z654</a:t>
            </a:r>
            <a:endParaRPr lang="es-PE" b="1" dirty="0"/>
          </a:p>
        </p:txBody>
      </p:sp>
      <p:sp>
        <p:nvSpPr>
          <p:cNvPr id="10" name="Flecha: curvada hacia arriba 9">
            <a:extLst>
              <a:ext uri="{FF2B5EF4-FFF2-40B4-BE49-F238E27FC236}">
                <a16:creationId xmlns:a16="http://schemas.microsoft.com/office/drawing/2014/main" id="{0AB6900E-030C-8EF9-881E-E86D227BA1FA}"/>
              </a:ext>
            </a:extLst>
          </p:cNvPr>
          <p:cNvSpPr/>
          <p:nvPr/>
        </p:nvSpPr>
        <p:spPr>
          <a:xfrm rot="18673532">
            <a:off x="9868119" y="5234373"/>
            <a:ext cx="1101421" cy="603916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>
              <a:solidFill>
                <a:schemeClr val="tx1"/>
              </a:solidFill>
            </a:endParaRPr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D7435E73-936A-6352-8865-B603FC677C1D}"/>
              </a:ext>
            </a:extLst>
          </p:cNvPr>
          <p:cNvSpPr/>
          <p:nvPr/>
        </p:nvSpPr>
        <p:spPr>
          <a:xfrm>
            <a:off x="10214946" y="4798896"/>
            <a:ext cx="662730" cy="226503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MX" dirty="0">
                <a:solidFill>
                  <a:srgbClr val="FF0000"/>
                </a:solidFill>
              </a:rPr>
              <a:t>Z654</a:t>
            </a:r>
            <a:endParaRPr lang="es-PE" dirty="0">
              <a:solidFill>
                <a:srgbClr val="FF0000"/>
              </a:solidFill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A24B8801-1A07-B50F-0A88-D775B961B6C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Texturizer/>
                    </a14:imgEffect>
                  </a14:imgLayer>
                </a14:imgProps>
              </a:ext>
            </a:extLst>
          </a:blip>
          <a:srcRect l="7294" t="14190" r="66214" b="52171"/>
          <a:stretch/>
        </p:blipFill>
        <p:spPr>
          <a:xfrm>
            <a:off x="8499397" y="883206"/>
            <a:ext cx="2985131" cy="2132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8150386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BB192C38-695F-6AC5-0FED-CC522CBB7F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05" y="71314"/>
            <a:ext cx="2567031" cy="508575"/>
          </a:xfrm>
          <a:prstGeom prst="rect">
            <a:avLst/>
          </a:prstGeom>
        </p:spPr>
      </p:pic>
      <p:pic>
        <p:nvPicPr>
          <p:cNvPr id="3" name="Imagen 2" descr="LOGO GRJ 2023">
            <a:extLst>
              <a:ext uri="{FF2B5EF4-FFF2-40B4-BE49-F238E27FC236}">
                <a16:creationId xmlns:a16="http://schemas.microsoft.com/office/drawing/2014/main" id="{EBA4D441-B002-691C-E65F-BF06762C9A6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8829" y="97411"/>
            <a:ext cx="1476915" cy="754736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3EB70181-671C-35D5-521D-BBF9A8AB621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4946" y="6160514"/>
            <a:ext cx="1884680" cy="600075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1ABF9530-A11F-34D0-1483-EFE9D5CA218A}"/>
              </a:ext>
            </a:extLst>
          </p:cNvPr>
          <p:cNvSpPr txBox="1"/>
          <p:nvPr/>
        </p:nvSpPr>
        <p:spPr>
          <a:xfrm>
            <a:off x="296256" y="739447"/>
            <a:ext cx="6576970" cy="329320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s-ES" sz="1600" b="1" u="sng" dirty="0"/>
              <a:t>Registro de acciones desarrolladas: </a:t>
            </a:r>
          </a:p>
          <a:p>
            <a:r>
              <a:rPr lang="es-ES" sz="1600" dirty="0"/>
              <a:t>En el Ítem: Ficha Familiar/Historia Clínica, anote DNI del usuario </a:t>
            </a:r>
          </a:p>
          <a:p>
            <a:r>
              <a:rPr lang="es-ES" sz="1600" dirty="0"/>
              <a:t>En el ítem: Diagnóstico motivo de consulta y/o actividad de salud, anote claramente: </a:t>
            </a:r>
          </a:p>
          <a:p>
            <a:r>
              <a:rPr lang="es-ES" sz="1600" dirty="0"/>
              <a:t>• En el 1º casillero anote diagnóstico de Esquizofrenia </a:t>
            </a:r>
            <a:r>
              <a:rPr lang="es-ES" sz="1600" dirty="0" err="1"/>
              <a:t>hebefrenica</a:t>
            </a:r>
            <a:r>
              <a:rPr lang="es-ES" sz="1600" dirty="0"/>
              <a:t> (F201) según manual CIE 10 </a:t>
            </a:r>
          </a:p>
          <a:p>
            <a:r>
              <a:rPr lang="es-ES" sz="1600" dirty="0"/>
              <a:t>• En el 2º casillero anote la intervención realizada con el usuario: Entrenamiento para la inserción laboral En el ítem: Tipo de Diagnóstico marque “R” </a:t>
            </a:r>
          </a:p>
          <a:p>
            <a:r>
              <a:rPr lang="es-ES" sz="1600" dirty="0"/>
              <a:t>En el ítem </a:t>
            </a:r>
            <a:r>
              <a:rPr lang="es-ES" sz="1600" dirty="0" err="1"/>
              <a:t>Lab</a:t>
            </a:r>
            <a:r>
              <a:rPr lang="es-ES" sz="1600" dirty="0"/>
              <a:t> anote: </a:t>
            </a:r>
          </a:p>
          <a:p>
            <a:r>
              <a:rPr lang="es-ES" sz="1600" dirty="0"/>
              <a:t>• En el 1º casillero </a:t>
            </a:r>
            <a:r>
              <a:rPr lang="es-ES" sz="1600" dirty="0" err="1"/>
              <a:t>lab</a:t>
            </a:r>
            <a:r>
              <a:rPr lang="es-ES" sz="1600" dirty="0"/>
              <a:t> de la 1era actividad anote el número de sesión (1, 2, …) según corresponda. Cuando se ha finalizado el proceso de rehabilitación se colocará “TA”</a:t>
            </a:r>
            <a:endParaRPr lang="es-PE" sz="1600" dirty="0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80E63609-D5A2-FBBF-DFC7-B1B5C54066F5}"/>
              </a:ext>
            </a:extLst>
          </p:cNvPr>
          <p:cNvSpPr txBox="1"/>
          <p:nvPr/>
        </p:nvSpPr>
        <p:spPr>
          <a:xfrm>
            <a:off x="5474213" y="187785"/>
            <a:ext cx="2798026" cy="36933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s-PE" b="1" dirty="0"/>
              <a:t>Rehabilitación laboral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554F05BC-592F-978D-13D4-D363C64CDFD1}"/>
              </a:ext>
            </a:extLst>
          </p:cNvPr>
          <p:cNvSpPr txBox="1"/>
          <p:nvPr/>
        </p:nvSpPr>
        <p:spPr>
          <a:xfrm>
            <a:off x="897622" y="6010048"/>
            <a:ext cx="9185945" cy="64633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s-ES" dirty="0">
                <a:solidFill>
                  <a:schemeClr val="tx1"/>
                </a:solidFill>
              </a:rPr>
              <a:t>*Se debe realizar como mínimo 10 sesiones de rehabilitación laboral. Cuando las intervenciones programadas se hayan cumplido, se colocará en el valor del 1° </a:t>
            </a:r>
            <a:r>
              <a:rPr lang="es-ES" dirty="0" err="1">
                <a:solidFill>
                  <a:schemeClr val="tx1"/>
                </a:solidFill>
              </a:rPr>
              <a:t>lab</a:t>
            </a:r>
            <a:r>
              <a:rPr lang="es-ES" dirty="0">
                <a:solidFill>
                  <a:schemeClr val="tx1"/>
                </a:solidFill>
              </a:rPr>
              <a:t> de la segunda actividad TA*</a:t>
            </a:r>
            <a:endParaRPr lang="es-PE" dirty="0">
              <a:solidFill>
                <a:schemeClr val="tx1"/>
              </a:solidFill>
            </a:endParaRP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8FEB5770-8932-AD39-D297-6EBB2B2E3FB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3303" t="37798" r="10481" b="37493"/>
          <a:stretch/>
        </p:blipFill>
        <p:spPr>
          <a:xfrm>
            <a:off x="645881" y="4174064"/>
            <a:ext cx="10511405" cy="1694576"/>
          </a:xfrm>
          <a:prstGeom prst="rect">
            <a:avLst/>
          </a:prstGeom>
        </p:spPr>
      </p:pic>
      <p:sp>
        <p:nvSpPr>
          <p:cNvPr id="13" name="Flecha: curvada hacia arriba 12">
            <a:extLst>
              <a:ext uri="{FF2B5EF4-FFF2-40B4-BE49-F238E27FC236}">
                <a16:creationId xmlns:a16="http://schemas.microsoft.com/office/drawing/2014/main" id="{088D65A1-7E20-20B6-41EC-EA8979C74F56}"/>
              </a:ext>
            </a:extLst>
          </p:cNvPr>
          <p:cNvSpPr/>
          <p:nvPr/>
        </p:nvSpPr>
        <p:spPr>
          <a:xfrm rot="15645416">
            <a:off x="9102129" y="5721590"/>
            <a:ext cx="1440196" cy="361117"/>
          </a:xfrm>
          <a:prstGeom prst="curvedUp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>
              <a:solidFill>
                <a:schemeClr val="tx1"/>
              </a:solidFill>
            </a:endParaRP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24F11DBA-C414-A7C8-6A2D-658A30ECA293}"/>
              </a:ext>
            </a:extLst>
          </p:cNvPr>
          <p:cNvSpPr txBox="1"/>
          <p:nvPr/>
        </p:nvSpPr>
        <p:spPr>
          <a:xfrm>
            <a:off x="7545847" y="947082"/>
            <a:ext cx="4073059" cy="2862322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ES" sz="1200" b="1" u="sng" dirty="0"/>
              <a:t>Intervenciones de rehabilitación laboral: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sz="1200" dirty="0"/>
              <a:t>Entrenamiento para la reintegración a la comunidad y al trabajo.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sz="1200" dirty="0"/>
              <a:t>Orientación Vocacional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sz="1200" dirty="0"/>
              <a:t>Entrenamiento en hábitos básicos de trabajo y habilidades sociales en ambiente laboral.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sz="1200" dirty="0"/>
              <a:t>Entrenamiento en asertividad laboral.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sz="1200" dirty="0"/>
              <a:t>Entrenamiento para la inserción: Técnicas de Búsqueda de Empleo.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sz="1200" dirty="0"/>
              <a:t>Asesoría para empleadores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sz="1200" dirty="0"/>
              <a:t>Reinserción socio productiva y seguimiento comunitario: Búsqueda activa de empleo, trabajo protegido, autoempleo y mantenimiento en el mercado laboral comunitario.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sz="1200" dirty="0"/>
              <a:t>Acompañamiento de incorporación a espacios laborales Intervención con familias en el proceso de rehabilitación.</a:t>
            </a:r>
            <a:endParaRPr lang="es-PE" sz="1200" dirty="0"/>
          </a:p>
        </p:txBody>
      </p:sp>
      <p:sp>
        <p:nvSpPr>
          <p:cNvPr id="16" name="Elipse 15">
            <a:extLst>
              <a:ext uri="{FF2B5EF4-FFF2-40B4-BE49-F238E27FC236}">
                <a16:creationId xmlns:a16="http://schemas.microsoft.com/office/drawing/2014/main" id="{C1B044A7-E3FE-0389-ED2C-F3D3C3FEA985}"/>
              </a:ext>
            </a:extLst>
          </p:cNvPr>
          <p:cNvSpPr/>
          <p:nvPr/>
        </p:nvSpPr>
        <p:spPr>
          <a:xfrm>
            <a:off x="9281488" y="5169507"/>
            <a:ext cx="400825" cy="32905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186371408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BB192C38-695F-6AC5-0FED-CC522CBB7F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05" y="71314"/>
            <a:ext cx="2567031" cy="508575"/>
          </a:xfrm>
          <a:prstGeom prst="rect">
            <a:avLst/>
          </a:prstGeom>
        </p:spPr>
      </p:pic>
      <p:pic>
        <p:nvPicPr>
          <p:cNvPr id="3" name="Imagen 2" descr="LOGO GRJ 2023">
            <a:extLst>
              <a:ext uri="{FF2B5EF4-FFF2-40B4-BE49-F238E27FC236}">
                <a16:creationId xmlns:a16="http://schemas.microsoft.com/office/drawing/2014/main" id="{EBA4D441-B002-691C-E65F-BF06762C9A6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8829" y="97411"/>
            <a:ext cx="1476915" cy="754736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3EB70181-671C-35D5-521D-BBF9A8AB621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4946" y="6160514"/>
            <a:ext cx="1884680" cy="600075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A05FCF1A-C31F-F644-5105-62CE25CB2A44}"/>
              </a:ext>
            </a:extLst>
          </p:cNvPr>
          <p:cNvSpPr txBox="1"/>
          <p:nvPr/>
        </p:nvSpPr>
        <p:spPr>
          <a:xfrm>
            <a:off x="572549" y="1099006"/>
            <a:ext cx="3195165" cy="584775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s-MX" sz="1600" b="1" i="0" dirty="0">
                <a:solidFill>
                  <a:sysClr val="windowText" lastClr="000000"/>
                </a:solidFill>
                <a:effectLst/>
                <a:latin typeface="Roboto" panose="02000000000000000000" pitchFamily="2" charset="0"/>
              </a:rPr>
              <a:t>Fortalecimiento de redes de apoyo psicosocial</a:t>
            </a:r>
            <a:endParaRPr lang="es-PE" sz="1600" b="1" dirty="0">
              <a:solidFill>
                <a:sysClr val="windowText" lastClr="000000"/>
              </a:solidFill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46BDE8EB-CF42-319F-B032-718F5F515D77}"/>
              </a:ext>
            </a:extLst>
          </p:cNvPr>
          <p:cNvSpPr txBox="1"/>
          <p:nvPr/>
        </p:nvSpPr>
        <p:spPr>
          <a:xfrm>
            <a:off x="563810" y="2945592"/>
            <a:ext cx="3195165" cy="584775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s-PE" sz="1600" b="1" i="0" dirty="0">
                <a:solidFill>
                  <a:sysClr val="windowText" lastClr="000000"/>
                </a:solidFill>
                <a:effectLst/>
                <a:latin typeface="Roboto" panose="02000000000000000000" pitchFamily="2" charset="0"/>
              </a:rPr>
              <a:t>Acompañamiento psicosocial a victimas de violencia política</a:t>
            </a:r>
            <a:endParaRPr lang="es-PE" sz="1600" b="1" dirty="0">
              <a:solidFill>
                <a:sysClr val="windowText" lastClr="000000"/>
              </a:solidFill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DF85D565-79A2-3145-91F8-789E109B33A5}"/>
              </a:ext>
            </a:extLst>
          </p:cNvPr>
          <p:cNvSpPr txBox="1"/>
          <p:nvPr/>
        </p:nvSpPr>
        <p:spPr>
          <a:xfrm>
            <a:off x="572549" y="4790005"/>
            <a:ext cx="3195165" cy="584775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s-MX" sz="1600" b="1" i="0" dirty="0">
                <a:solidFill>
                  <a:sysClr val="windowText" lastClr="000000"/>
                </a:solidFill>
                <a:effectLst/>
                <a:latin typeface="Roboto" panose="02000000000000000000" pitchFamily="2" charset="0"/>
              </a:rPr>
              <a:t>Reconstrucción de la identidad colectiva</a:t>
            </a:r>
            <a:endParaRPr lang="es-PE" sz="1600" b="1" dirty="0">
              <a:solidFill>
                <a:sysClr val="windowText" lastClr="000000"/>
              </a:solidFill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982E22CB-A94D-EB35-3E75-60676B14A449}"/>
              </a:ext>
            </a:extLst>
          </p:cNvPr>
          <p:cNvSpPr txBox="1"/>
          <p:nvPr/>
        </p:nvSpPr>
        <p:spPr>
          <a:xfrm>
            <a:off x="4230500" y="3098393"/>
            <a:ext cx="1175165" cy="276999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PE" sz="1200" b="0" i="0" dirty="0">
                <a:effectLst/>
                <a:latin typeface="Roboto" panose="02000000000000000000" pitchFamily="2" charset="0"/>
              </a:rPr>
              <a:t>06 reuniones</a:t>
            </a:r>
            <a:endParaRPr lang="es-PE" sz="1200" dirty="0"/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768BE4D4-085A-1A51-D647-93C954B39521}"/>
              </a:ext>
            </a:extLst>
          </p:cNvPr>
          <p:cNvSpPr txBox="1"/>
          <p:nvPr/>
        </p:nvSpPr>
        <p:spPr>
          <a:xfrm>
            <a:off x="4230501" y="4928504"/>
            <a:ext cx="1175165" cy="276999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PE" sz="1200" b="0" i="0" dirty="0">
                <a:effectLst/>
                <a:latin typeface="Roboto" panose="02000000000000000000" pitchFamily="2" charset="0"/>
              </a:rPr>
              <a:t>06 reuniones</a:t>
            </a:r>
            <a:endParaRPr lang="es-PE" sz="1200" dirty="0"/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AAF75756-887E-63BB-27FC-1690540964E1}"/>
              </a:ext>
            </a:extLst>
          </p:cNvPr>
          <p:cNvSpPr txBox="1"/>
          <p:nvPr/>
        </p:nvSpPr>
        <p:spPr>
          <a:xfrm>
            <a:off x="4230502" y="1237505"/>
            <a:ext cx="1175165" cy="276999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PE" sz="1200" b="0" i="0" dirty="0">
                <a:effectLst/>
                <a:latin typeface="Roboto" panose="02000000000000000000" pitchFamily="2" charset="0"/>
              </a:rPr>
              <a:t>06 reuniones</a:t>
            </a:r>
            <a:endParaRPr lang="es-PE" sz="1200" dirty="0"/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DD615BEE-504B-2A38-0C95-AE107F8BFA6D}"/>
              </a:ext>
            </a:extLst>
          </p:cNvPr>
          <p:cNvSpPr txBox="1"/>
          <p:nvPr/>
        </p:nvSpPr>
        <p:spPr>
          <a:xfrm>
            <a:off x="5833619" y="2945592"/>
            <a:ext cx="1175165" cy="4616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s-PE" sz="1200" b="1" i="0" dirty="0">
                <a:solidFill>
                  <a:sysClr val="windowText" lastClr="000000"/>
                </a:solidFill>
                <a:effectLst/>
                <a:latin typeface="Roboto" panose="02000000000000000000" pitchFamily="2" charset="0"/>
              </a:rPr>
              <a:t>COMUNIDAD INTERVENIDA</a:t>
            </a:r>
            <a:endParaRPr lang="es-PE" sz="1200" b="1" dirty="0">
              <a:solidFill>
                <a:sysClr val="windowText" lastClr="000000"/>
              </a:solidFill>
            </a:endParaRP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25F0BB9E-4E67-9A26-CA8A-A00CDC6C5B52}"/>
              </a:ext>
            </a:extLst>
          </p:cNvPr>
          <p:cNvSpPr txBox="1"/>
          <p:nvPr/>
        </p:nvSpPr>
        <p:spPr>
          <a:xfrm>
            <a:off x="3753387" y="198536"/>
            <a:ext cx="5838737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s-MX" b="1" i="0" dirty="0">
                <a:solidFill>
                  <a:sysClr val="windowText" lastClr="000000"/>
                </a:solidFill>
                <a:effectLst/>
                <a:latin typeface="Roboto" panose="02000000000000000000" pitchFamily="2" charset="0"/>
              </a:rPr>
              <a:t>COMUNIDADES CON POBLACIONES VÍCTIMAS DE VIOLENCIA POLÍTICA ATENDIDAS</a:t>
            </a:r>
            <a:endParaRPr lang="es-PE" b="1" dirty="0">
              <a:solidFill>
                <a:sysClr val="windowText" lastClr="000000"/>
              </a:solidFill>
            </a:endParaRPr>
          </a:p>
        </p:txBody>
      </p:sp>
      <p:graphicFrame>
        <p:nvGraphicFramePr>
          <p:cNvPr id="19" name="Tabla 19">
            <a:extLst>
              <a:ext uri="{FF2B5EF4-FFF2-40B4-BE49-F238E27FC236}">
                <a16:creationId xmlns:a16="http://schemas.microsoft.com/office/drawing/2014/main" id="{153CE236-D1B1-2F8C-BC4D-F64786041AB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17752765"/>
              </p:ext>
            </p:extLst>
          </p:nvPr>
        </p:nvGraphicFramePr>
        <p:xfrm>
          <a:off x="7099104" y="1884941"/>
          <a:ext cx="4796640" cy="2839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49278">
                  <a:extLst>
                    <a:ext uri="{9D8B030D-6E8A-4147-A177-3AD203B41FA5}">
                      <a16:colId xmlns:a16="http://schemas.microsoft.com/office/drawing/2014/main" val="1997784215"/>
                    </a:ext>
                  </a:extLst>
                </a:gridCol>
                <a:gridCol w="838899">
                  <a:extLst>
                    <a:ext uri="{9D8B030D-6E8A-4147-A177-3AD203B41FA5}">
                      <a16:colId xmlns:a16="http://schemas.microsoft.com/office/drawing/2014/main" val="3495976164"/>
                    </a:ext>
                  </a:extLst>
                </a:gridCol>
                <a:gridCol w="2508463">
                  <a:extLst>
                    <a:ext uri="{9D8B030D-6E8A-4147-A177-3AD203B41FA5}">
                      <a16:colId xmlns:a16="http://schemas.microsoft.com/office/drawing/2014/main" val="257886164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s-PE" sz="1100" b="0" i="0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DESCRIPCIÓN DE LA ACTIVIDAD</a:t>
                      </a:r>
                      <a:endParaRPr lang="es-PE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PE" sz="1100" b="0" i="0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CÓDIGO</a:t>
                      </a:r>
                      <a:endParaRPr lang="es-PE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PE" sz="1100" b="0" i="0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DENOMINACIÓN DEL PROCEDIMIENTO</a:t>
                      </a:r>
                      <a:endParaRPr lang="es-PE" sz="11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191463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MX" sz="11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Análisis de la Situación de salud</a:t>
                      </a:r>
                      <a:endParaRPr lang="es-PE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PE" sz="11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C0071</a:t>
                      </a:r>
                      <a:endParaRPr lang="es-PE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sz="11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Análisis de la situación de salud.. Identificación de necesidades de salud de la población con participación de la comunidad</a:t>
                      </a:r>
                      <a:endParaRPr lang="es-PE" sz="11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231520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PE" sz="11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Acompañamiento psicosocial</a:t>
                      </a:r>
                      <a:endParaRPr lang="es-PE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PE" sz="11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99207.07</a:t>
                      </a:r>
                      <a:endParaRPr lang="es-PE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sz="11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Acompañamiento psicosocial a víctimas de violencia política</a:t>
                      </a:r>
                      <a:endParaRPr lang="es-PE" sz="11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327188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MX" sz="11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Reconstrucción de la identidad colectiva</a:t>
                      </a:r>
                      <a:endParaRPr lang="es-PE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PE" sz="11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C0006</a:t>
                      </a:r>
                      <a:endParaRPr lang="es-PE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PE" sz="11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Taller comunitario</a:t>
                      </a:r>
                      <a:endParaRPr lang="es-PE" sz="11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148875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PE" sz="11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Intervención en grupo</a:t>
                      </a:r>
                      <a:endParaRPr lang="es-PE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PE" sz="11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99207.02</a:t>
                      </a:r>
                      <a:endParaRPr lang="es-PE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sz="11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Intervención en grupo de salud mental</a:t>
                      </a:r>
                      <a:endParaRPr lang="es-PE" sz="11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57115167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es-PE" sz="11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2654</a:t>
                      </a:r>
                      <a:endParaRPr lang="es-PE" sz="11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s-P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PE" sz="11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Victima de crimen a terrorismo, incluyendo tortura</a:t>
                      </a:r>
                      <a:endParaRPr lang="es-PE" sz="11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31928021"/>
                  </a:ext>
                </a:extLst>
              </a:tr>
            </a:tbl>
          </a:graphicData>
        </a:graphic>
      </p:graphicFrame>
      <p:sp>
        <p:nvSpPr>
          <p:cNvPr id="5" name="Flecha: a la derecha 4">
            <a:extLst>
              <a:ext uri="{FF2B5EF4-FFF2-40B4-BE49-F238E27FC236}">
                <a16:creationId xmlns:a16="http://schemas.microsoft.com/office/drawing/2014/main" id="{C0AA4342-6416-C6C5-EC29-D61CF0EDBEAB}"/>
              </a:ext>
            </a:extLst>
          </p:cNvPr>
          <p:cNvSpPr/>
          <p:nvPr/>
        </p:nvSpPr>
        <p:spPr>
          <a:xfrm>
            <a:off x="3767713" y="1237505"/>
            <a:ext cx="462788" cy="276999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9" name="Flecha: a la derecha 8">
            <a:extLst>
              <a:ext uri="{FF2B5EF4-FFF2-40B4-BE49-F238E27FC236}">
                <a16:creationId xmlns:a16="http://schemas.microsoft.com/office/drawing/2014/main" id="{FED1C473-AA97-6274-471A-89DE25CCC096}"/>
              </a:ext>
            </a:extLst>
          </p:cNvPr>
          <p:cNvSpPr/>
          <p:nvPr/>
        </p:nvSpPr>
        <p:spPr>
          <a:xfrm>
            <a:off x="3776450" y="4943892"/>
            <a:ext cx="462788" cy="276999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11" name="Flecha: a la derecha 10">
            <a:extLst>
              <a:ext uri="{FF2B5EF4-FFF2-40B4-BE49-F238E27FC236}">
                <a16:creationId xmlns:a16="http://schemas.microsoft.com/office/drawing/2014/main" id="{4E19D42F-90B7-040D-9997-026296C761B7}"/>
              </a:ext>
            </a:extLst>
          </p:cNvPr>
          <p:cNvSpPr/>
          <p:nvPr/>
        </p:nvSpPr>
        <p:spPr>
          <a:xfrm>
            <a:off x="3753387" y="3093527"/>
            <a:ext cx="462788" cy="276999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15" name="Cerrar llave 14">
            <a:extLst>
              <a:ext uri="{FF2B5EF4-FFF2-40B4-BE49-F238E27FC236}">
                <a16:creationId xmlns:a16="http://schemas.microsoft.com/office/drawing/2014/main" id="{F40DD96C-A963-BF16-0E78-D5C09E7E14CF}"/>
              </a:ext>
            </a:extLst>
          </p:cNvPr>
          <p:cNvSpPr/>
          <p:nvPr/>
        </p:nvSpPr>
        <p:spPr>
          <a:xfrm>
            <a:off x="5443053" y="1263387"/>
            <a:ext cx="300247" cy="3888431"/>
          </a:xfrm>
          <a:prstGeom prst="rightBrac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BC9B9FEE-3D10-E79D-542E-1176B467AD4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39152" t="30278" r="45298" b="44832"/>
          <a:stretch/>
        </p:blipFill>
        <p:spPr>
          <a:xfrm>
            <a:off x="5531466" y="4977662"/>
            <a:ext cx="1895912" cy="170701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47039690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BB192C38-695F-6AC5-0FED-CC522CBB7F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05" y="71314"/>
            <a:ext cx="2567031" cy="508575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3EB70181-671C-35D5-521D-BBF9A8AB621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4946" y="6160514"/>
            <a:ext cx="1884680" cy="600075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E11D0EDB-D868-DB73-AF64-360D2EAFCF8E}"/>
              </a:ext>
            </a:extLst>
          </p:cNvPr>
          <p:cNvSpPr txBox="1"/>
          <p:nvPr/>
        </p:nvSpPr>
        <p:spPr>
          <a:xfrm>
            <a:off x="255810" y="1468989"/>
            <a:ext cx="2835479" cy="646331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es-PE"/>
            </a:defPPr>
            <a:lvl1pPr>
              <a:defRPr b="1" i="0">
                <a:solidFill>
                  <a:schemeClr val="tx1"/>
                </a:solidFill>
                <a:effectLst/>
                <a:latin typeface="Roboto" panose="02000000000000000000" pitchFamily="2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s-MX" dirty="0"/>
              <a:t>Fortalecimiento de redes de apoyo psicosocial</a:t>
            </a:r>
            <a:endParaRPr lang="es-PE" dirty="0"/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CD8D4B17-AB74-6F90-263C-6A4E31FDB0A0}"/>
              </a:ext>
            </a:extLst>
          </p:cNvPr>
          <p:cNvSpPr txBox="1"/>
          <p:nvPr/>
        </p:nvSpPr>
        <p:spPr>
          <a:xfrm>
            <a:off x="5791509" y="890788"/>
            <a:ext cx="6094602" cy="646331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MX" b="0" i="0" dirty="0">
                <a:effectLst/>
                <a:latin typeface="Roboto" panose="02000000000000000000" pitchFamily="2" charset="0"/>
              </a:rPr>
              <a:t>Presentación sensibilización a líderes, organizaciones de base y población en general.</a:t>
            </a:r>
            <a:endParaRPr lang="es-PE" dirty="0"/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CC844EFC-5B86-9FE9-F218-05B598A5480E}"/>
              </a:ext>
            </a:extLst>
          </p:cNvPr>
          <p:cNvSpPr txBox="1"/>
          <p:nvPr/>
        </p:nvSpPr>
        <p:spPr>
          <a:xfrm>
            <a:off x="5791509" y="1976177"/>
            <a:ext cx="6094602" cy="646331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MX" b="0" i="0" dirty="0">
                <a:effectLst/>
                <a:latin typeface="Roboto" panose="02000000000000000000" pitchFamily="2" charset="0"/>
              </a:rPr>
              <a:t>Diagnóstico comunitario con todos los actores sociales a través de lluvia de ideas, trabajo en grupo o collage</a:t>
            </a:r>
            <a:endParaRPr lang="es-PE" dirty="0"/>
          </a:p>
        </p:txBody>
      </p:sp>
      <p:sp>
        <p:nvSpPr>
          <p:cNvPr id="26" name="CuadroTexto 25">
            <a:extLst>
              <a:ext uri="{FF2B5EF4-FFF2-40B4-BE49-F238E27FC236}">
                <a16:creationId xmlns:a16="http://schemas.microsoft.com/office/drawing/2014/main" id="{F3A50177-9E11-F422-78AD-85C04C832079}"/>
              </a:ext>
            </a:extLst>
          </p:cNvPr>
          <p:cNvSpPr txBox="1"/>
          <p:nvPr/>
        </p:nvSpPr>
        <p:spPr>
          <a:xfrm>
            <a:off x="5791509" y="3079551"/>
            <a:ext cx="6094602" cy="369332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MX" b="0" i="0" dirty="0">
                <a:effectLst/>
                <a:latin typeface="Roboto" panose="02000000000000000000" pitchFamily="2" charset="0"/>
              </a:rPr>
              <a:t>Priorización de necesidades con actores sociales.</a:t>
            </a:r>
            <a:endParaRPr lang="es-PE" dirty="0"/>
          </a:p>
        </p:txBody>
      </p:sp>
      <p:sp>
        <p:nvSpPr>
          <p:cNvPr id="28" name="CuadroTexto 27">
            <a:extLst>
              <a:ext uri="{FF2B5EF4-FFF2-40B4-BE49-F238E27FC236}">
                <a16:creationId xmlns:a16="http://schemas.microsoft.com/office/drawing/2014/main" id="{8B1EC0DD-8A36-6C17-3022-AD129AC3B924}"/>
              </a:ext>
            </a:extLst>
          </p:cNvPr>
          <p:cNvSpPr txBox="1"/>
          <p:nvPr/>
        </p:nvSpPr>
        <p:spPr>
          <a:xfrm>
            <a:off x="5801142" y="3925585"/>
            <a:ext cx="6094602" cy="369332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MX" b="0" i="0" dirty="0">
                <a:effectLst/>
                <a:latin typeface="Roboto" panose="02000000000000000000" pitchFamily="2" charset="0"/>
              </a:rPr>
              <a:t>Análisis FODA con los actores sociales.</a:t>
            </a:r>
            <a:endParaRPr lang="es-PE" dirty="0"/>
          </a:p>
        </p:txBody>
      </p:sp>
      <p:sp>
        <p:nvSpPr>
          <p:cNvPr id="30" name="CuadroTexto 29">
            <a:extLst>
              <a:ext uri="{FF2B5EF4-FFF2-40B4-BE49-F238E27FC236}">
                <a16:creationId xmlns:a16="http://schemas.microsoft.com/office/drawing/2014/main" id="{43D51AC6-0F17-4299-1CFE-9E191A2B24EB}"/>
              </a:ext>
            </a:extLst>
          </p:cNvPr>
          <p:cNvSpPr txBox="1"/>
          <p:nvPr/>
        </p:nvSpPr>
        <p:spPr>
          <a:xfrm>
            <a:off x="5791509" y="4835757"/>
            <a:ext cx="6094602" cy="369332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MX" b="0" i="0" dirty="0">
                <a:effectLst/>
                <a:latin typeface="Roboto" panose="02000000000000000000" pitchFamily="2" charset="0"/>
              </a:rPr>
              <a:t>Conformación de la red de apoyo psicosocial.</a:t>
            </a:r>
            <a:endParaRPr lang="es-PE" dirty="0"/>
          </a:p>
        </p:txBody>
      </p:sp>
      <p:sp>
        <p:nvSpPr>
          <p:cNvPr id="32" name="CuadroTexto 31">
            <a:extLst>
              <a:ext uri="{FF2B5EF4-FFF2-40B4-BE49-F238E27FC236}">
                <a16:creationId xmlns:a16="http://schemas.microsoft.com/office/drawing/2014/main" id="{AEC1A952-CFDB-0DAD-6259-8629189DB607}"/>
              </a:ext>
            </a:extLst>
          </p:cNvPr>
          <p:cNvSpPr txBox="1"/>
          <p:nvPr/>
        </p:nvSpPr>
        <p:spPr>
          <a:xfrm>
            <a:off x="5791509" y="5514183"/>
            <a:ext cx="6094602" cy="646331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MX" b="0" i="0" dirty="0">
                <a:effectLst/>
                <a:latin typeface="Roboto" panose="02000000000000000000" pitchFamily="2" charset="0"/>
              </a:rPr>
              <a:t>Presentación del diagnóstico comunitario a la comunidad y el informe al jefe del establecimiento.</a:t>
            </a:r>
            <a:endParaRPr lang="es-PE" dirty="0"/>
          </a:p>
        </p:txBody>
      </p:sp>
      <p:sp>
        <p:nvSpPr>
          <p:cNvPr id="40" name="CuadroTexto 39">
            <a:extLst>
              <a:ext uri="{FF2B5EF4-FFF2-40B4-BE49-F238E27FC236}">
                <a16:creationId xmlns:a16="http://schemas.microsoft.com/office/drawing/2014/main" id="{7A95E972-0024-87D4-33EA-E102F85C3701}"/>
              </a:ext>
            </a:extLst>
          </p:cNvPr>
          <p:cNvSpPr txBox="1"/>
          <p:nvPr/>
        </p:nvSpPr>
        <p:spPr>
          <a:xfrm>
            <a:off x="3286276" y="1026978"/>
            <a:ext cx="1965120" cy="369332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s-PE" b="0" i="0" dirty="0">
                <a:solidFill>
                  <a:schemeClr val="tx1"/>
                </a:solidFill>
                <a:effectLst/>
                <a:latin typeface="Roboto" panose="02000000000000000000" pitchFamily="2" charset="0"/>
              </a:rPr>
              <a:t>Primera reunión</a:t>
            </a:r>
            <a:endParaRPr lang="es-PE" dirty="0">
              <a:solidFill>
                <a:schemeClr val="tx1"/>
              </a:solidFill>
            </a:endParaRPr>
          </a:p>
        </p:txBody>
      </p:sp>
      <p:sp>
        <p:nvSpPr>
          <p:cNvPr id="41" name="CuadroTexto 40">
            <a:extLst>
              <a:ext uri="{FF2B5EF4-FFF2-40B4-BE49-F238E27FC236}">
                <a16:creationId xmlns:a16="http://schemas.microsoft.com/office/drawing/2014/main" id="{9104CF7C-1DEB-E950-F463-A3108E2FAC90}"/>
              </a:ext>
            </a:extLst>
          </p:cNvPr>
          <p:cNvSpPr txBox="1"/>
          <p:nvPr/>
        </p:nvSpPr>
        <p:spPr>
          <a:xfrm>
            <a:off x="3275779" y="2074528"/>
            <a:ext cx="1965120" cy="369332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s-MX" b="0" i="0" dirty="0">
                <a:solidFill>
                  <a:schemeClr val="tx1"/>
                </a:solidFill>
                <a:effectLst/>
                <a:latin typeface="Roboto" panose="02000000000000000000" pitchFamily="2" charset="0"/>
              </a:rPr>
              <a:t>Segunda reunión </a:t>
            </a:r>
            <a:endParaRPr lang="es-PE" dirty="0">
              <a:solidFill>
                <a:schemeClr val="tx1"/>
              </a:solidFill>
            </a:endParaRPr>
          </a:p>
        </p:txBody>
      </p:sp>
      <p:sp>
        <p:nvSpPr>
          <p:cNvPr id="42" name="CuadroTexto 41">
            <a:extLst>
              <a:ext uri="{FF2B5EF4-FFF2-40B4-BE49-F238E27FC236}">
                <a16:creationId xmlns:a16="http://schemas.microsoft.com/office/drawing/2014/main" id="{F2359108-D17E-61D0-A5BD-09127ADC2EAA}"/>
              </a:ext>
            </a:extLst>
          </p:cNvPr>
          <p:cNvSpPr txBox="1"/>
          <p:nvPr/>
        </p:nvSpPr>
        <p:spPr>
          <a:xfrm>
            <a:off x="3286276" y="3023261"/>
            <a:ext cx="1965120" cy="369332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s-MX" b="0" i="0" dirty="0">
                <a:solidFill>
                  <a:schemeClr val="tx1"/>
                </a:solidFill>
                <a:effectLst/>
                <a:latin typeface="Roboto" panose="02000000000000000000" pitchFamily="2" charset="0"/>
              </a:rPr>
              <a:t>Tercera reunión </a:t>
            </a:r>
            <a:endParaRPr lang="es-PE" dirty="0">
              <a:solidFill>
                <a:schemeClr val="tx1"/>
              </a:solidFill>
            </a:endParaRPr>
          </a:p>
        </p:txBody>
      </p:sp>
      <p:sp>
        <p:nvSpPr>
          <p:cNvPr id="43" name="CuadroTexto 42">
            <a:extLst>
              <a:ext uri="{FF2B5EF4-FFF2-40B4-BE49-F238E27FC236}">
                <a16:creationId xmlns:a16="http://schemas.microsoft.com/office/drawing/2014/main" id="{EC64938A-9259-DE98-527C-E5E7F2FFBA49}"/>
              </a:ext>
            </a:extLst>
          </p:cNvPr>
          <p:cNvSpPr txBox="1"/>
          <p:nvPr/>
        </p:nvSpPr>
        <p:spPr>
          <a:xfrm>
            <a:off x="3286276" y="3925585"/>
            <a:ext cx="1965120" cy="369332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s-MX" b="0" i="0" dirty="0">
                <a:solidFill>
                  <a:schemeClr val="tx1"/>
                </a:solidFill>
                <a:effectLst/>
                <a:latin typeface="Roboto" panose="02000000000000000000" pitchFamily="2" charset="0"/>
              </a:rPr>
              <a:t>Cuarta reunión </a:t>
            </a:r>
            <a:endParaRPr lang="es-PE" dirty="0">
              <a:solidFill>
                <a:schemeClr val="tx1"/>
              </a:solidFill>
            </a:endParaRPr>
          </a:p>
        </p:txBody>
      </p:sp>
      <p:sp>
        <p:nvSpPr>
          <p:cNvPr id="44" name="CuadroTexto 43">
            <a:extLst>
              <a:ext uri="{FF2B5EF4-FFF2-40B4-BE49-F238E27FC236}">
                <a16:creationId xmlns:a16="http://schemas.microsoft.com/office/drawing/2014/main" id="{3C2A05E7-7DDE-B2E7-5558-00B66441333A}"/>
              </a:ext>
            </a:extLst>
          </p:cNvPr>
          <p:cNvSpPr txBox="1"/>
          <p:nvPr/>
        </p:nvSpPr>
        <p:spPr>
          <a:xfrm>
            <a:off x="3286276" y="4820338"/>
            <a:ext cx="1965120" cy="369332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s-MX" b="0" i="0" dirty="0">
                <a:solidFill>
                  <a:schemeClr val="tx1"/>
                </a:solidFill>
                <a:effectLst/>
                <a:latin typeface="Roboto" panose="02000000000000000000" pitchFamily="2" charset="0"/>
              </a:rPr>
              <a:t>Quinta reunión </a:t>
            </a:r>
            <a:endParaRPr lang="es-PE" dirty="0">
              <a:solidFill>
                <a:schemeClr val="tx1"/>
              </a:solidFill>
            </a:endParaRPr>
          </a:p>
        </p:txBody>
      </p:sp>
      <p:sp>
        <p:nvSpPr>
          <p:cNvPr id="45" name="CuadroTexto 44">
            <a:extLst>
              <a:ext uri="{FF2B5EF4-FFF2-40B4-BE49-F238E27FC236}">
                <a16:creationId xmlns:a16="http://schemas.microsoft.com/office/drawing/2014/main" id="{6F57A5AA-0AE5-05E8-3873-75A2DD1DEC7E}"/>
              </a:ext>
            </a:extLst>
          </p:cNvPr>
          <p:cNvSpPr txBox="1"/>
          <p:nvPr/>
        </p:nvSpPr>
        <p:spPr>
          <a:xfrm>
            <a:off x="3286276" y="5722662"/>
            <a:ext cx="1965120" cy="369332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s-MX" b="0" i="0" dirty="0">
                <a:solidFill>
                  <a:schemeClr val="tx1"/>
                </a:solidFill>
                <a:effectLst/>
                <a:latin typeface="Roboto" panose="02000000000000000000" pitchFamily="2" charset="0"/>
              </a:rPr>
              <a:t>Sexta reunión </a:t>
            </a:r>
            <a:endParaRPr lang="es-PE" dirty="0">
              <a:solidFill>
                <a:schemeClr val="tx1"/>
              </a:solidFill>
            </a:endParaRPr>
          </a:p>
        </p:txBody>
      </p:sp>
      <p:sp>
        <p:nvSpPr>
          <p:cNvPr id="46" name="Flecha: a la derecha 45">
            <a:extLst>
              <a:ext uri="{FF2B5EF4-FFF2-40B4-BE49-F238E27FC236}">
                <a16:creationId xmlns:a16="http://schemas.microsoft.com/office/drawing/2014/main" id="{5D6FE9F1-7134-AE6C-42D7-10A8271FD522}"/>
              </a:ext>
            </a:extLst>
          </p:cNvPr>
          <p:cNvSpPr/>
          <p:nvPr/>
        </p:nvSpPr>
        <p:spPr>
          <a:xfrm>
            <a:off x="5408201" y="1026978"/>
            <a:ext cx="226503" cy="3693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s-PE" sz="1400"/>
          </a:p>
        </p:txBody>
      </p:sp>
      <p:sp>
        <p:nvSpPr>
          <p:cNvPr id="47" name="Flecha: a la derecha 46">
            <a:extLst>
              <a:ext uri="{FF2B5EF4-FFF2-40B4-BE49-F238E27FC236}">
                <a16:creationId xmlns:a16="http://schemas.microsoft.com/office/drawing/2014/main" id="{31F3B505-1EF3-82C5-6CA5-16BA5EFA8696}"/>
              </a:ext>
            </a:extLst>
          </p:cNvPr>
          <p:cNvSpPr/>
          <p:nvPr/>
        </p:nvSpPr>
        <p:spPr>
          <a:xfrm>
            <a:off x="5425389" y="2081149"/>
            <a:ext cx="226503" cy="3693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s-PE" sz="1400"/>
          </a:p>
        </p:txBody>
      </p:sp>
      <p:sp>
        <p:nvSpPr>
          <p:cNvPr id="48" name="Flecha: a la derecha 47">
            <a:extLst>
              <a:ext uri="{FF2B5EF4-FFF2-40B4-BE49-F238E27FC236}">
                <a16:creationId xmlns:a16="http://schemas.microsoft.com/office/drawing/2014/main" id="{EE78C2A1-5913-D350-3002-535BE38A146B}"/>
              </a:ext>
            </a:extLst>
          </p:cNvPr>
          <p:cNvSpPr/>
          <p:nvPr/>
        </p:nvSpPr>
        <p:spPr>
          <a:xfrm>
            <a:off x="5408201" y="3088762"/>
            <a:ext cx="226503" cy="3693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s-PE" sz="1400"/>
          </a:p>
        </p:txBody>
      </p:sp>
      <p:sp>
        <p:nvSpPr>
          <p:cNvPr id="49" name="Flecha: a la derecha 48">
            <a:extLst>
              <a:ext uri="{FF2B5EF4-FFF2-40B4-BE49-F238E27FC236}">
                <a16:creationId xmlns:a16="http://schemas.microsoft.com/office/drawing/2014/main" id="{91CEEF14-19D1-FAE0-A7AB-D6C699F8EBF6}"/>
              </a:ext>
            </a:extLst>
          </p:cNvPr>
          <p:cNvSpPr/>
          <p:nvPr/>
        </p:nvSpPr>
        <p:spPr>
          <a:xfrm>
            <a:off x="5408201" y="3912927"/>
            <a:ext cx="226503" cy="3693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s-PE" sz="1400"/>
          </a:p>
        </p:txBody>
      </p:sp>
      <p:sp>
        <p:nvSpPr>
          <p:cNvPr id="50" name="Flecha: a la derecha 49">
            <a:extLst>
              <a:ext uri="{FF2B5EF4-FFF2-40B4-BE49-F238E27FC236}">
                <a16:creationId xmlns:a16="http://schemas.microsoft.com/office/drawing/2014/main" id="{5A8815F7-B71A-28A7-E898-F0B72F12F07D}"/>
              </a:ext>
            </a:extLst>
          </p:cNvPr>
          <p:cNvSpPr/>
          <p:nvPr/>
        </p:nvSpPr>
        <p:spPr>
          <a:xfrm>
            <a:off x="5408201" y="4835757"/>
            <a:ext cx="226503" cy="3693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s-PE" sz="1400"/>
          </a:p>
        </p:txBody>
      </p:sp>
      <p:sp>
        <p:nvSpPr>
          <p:cNvPr id="51" name="Flecha: a la derecha 50">
            <a:extLst>
              <a:ext uri="{FF2B5EF4-FFF2-40B4-BE49-F238E27FC236}">
                <a16:creationId xmlns:a16="http://schemas.microsoft.com/office/drawing/2014/main" id="{20E7369F-768C-E345-DCED-B8A4A7B6080B}"/>
              </a:ext>
            </a:extLst>
          </p:cNvPr>
          <p:cNvSpPr/>
          <p:nvPr/>
        </p:nvSpPr>
        <p:spPr>
          <a:xfrm>
            <a:off x="5408201" y="5714175"/>
            <a:ext cx="226503" cy="3693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s-PE" sz="1400"/>
          </a:p>
        </p:txBody>
      </p:sp>
      <p:pic>
        <p:nvPicPr>
          <p:cNvPr id="52" name="Imagen 51">
            <a:extLst>
              <a:ext uri="{FF2B5EF4-FFF2-40B4-BE49-F238E27FC236}">
                <a16:creationId xmlns:a16="http://schemas.microsoft.com/office/drawing/2014/main" id="{689C30F8-1B24-16C4-BC97-5858F5A4DA0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02" t="37377" r="67798" b="22202"/>
          <a:stretch/>
        </p:blipFill>
        <p:spPr>
          <a:xfrm>
            <a:off x="220693" y="3004421"/>
            <a:ext cx="2824528" cy="2140704"/>
          </a:xfrm>
          <a:prstGeom prst="rect">
            <a:avLst/>
          </a:prstGeom>
        </p:spPr>
      </p:pic>
      <p:pic>
        <p:nvPicPr>
          <p:cNvPr id="53" name="Imagen 52" descr="LOGO GRJ 2023">
            <a:extLst>
              <a:ext uri="{FF2B5EF4-FFF2-40B4-BE49-F238E27FC236}">
                <a16:creationId xmlns:a16="http://schemas.microsoft.com/office/drawing/2014/main" id="{14DDFF88-0E72-42B7-E7F9-80DC7958055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8829" y="97411"/>
            <a:ext cx="1476915" cy="75473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2128127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BB192C38-695F-6AC5-0FED-CC522CBB7F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05" y="71314"/>
            <a:ext cx="2567031" cy="508575"/>
          </a:xfrm>
          <a:prstGeom prst="rect">
            <a:avLst/>
          </a:prstGeom>
        </p:spPr>
      </p:pic>
      <p:pic>
        <p:nvPicPr>
          <p:cNvPr id="3" name="Imagen 2" descr="LOGO GRJ 2023">
            <a:extLst>
              <a:ext uri="{FF2B5EF4-FFF2-40B4-BE49-F238E27FC236}">
                <a16:creationId xmlns:a16="http://schemas.microsoft.com/office/drawing/2014/main" id="{EBA4D441-B002-691C-E65F-BF06762C9A6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8829" y="97411"/>
            <a:ext cx="1476915" cy="754736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3EB70181-671C-35D5-521D-BBF9A8AB621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4946" y="6160514"/>
            <a:ext cx="1884680" cy="600075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DB314FFA-15B6-6D4A-2EAA-221E9BC5C08F}"/>
              </a:ext>
            </a:extLst>
          </p:cNvPr>
          <p:cNvSpPr txBox="1"/>
          <p:nvPr/>
        </p:nvSpPr>
        <p:spPr>
          <a:xfrm>
            <a:off x="3311901" y="203669"/>
            <a:ext cx="6041824" cy="461665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s-MX" sz="2400" b="1" dirty="0">
                <a:solidFill>
                  <a:schemeClr val="tx1"/>
                </a:solidFill>
              </a:rPr>
              <a:t>Fortalecimiento de redes de apoyo psicosocial</a:t>
            </a:r>
            <a:endParaRPr lang="es-PE" sz="2400" b="1" dirty="0">
              <a:solidFill>
                <a:schemeClr val="tx1"/>
              </a:solidFill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E4FE7AAF-2A55-3CC9-F229-CD5B3BF10801}"/>
              </a:ext>
            </a:extLst>
          </p:cNvPr>
          <p:cNvSpPr txBox="1"/>
          <p:nvPr/>
        </p:nvSpPr>
        <p:spPr>
          <a:xfrm>
            <a:off x="463491" y="948079"/>
            <a:ext cx="8051333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b="1" u="sng" dirty="0">
                <a:solidFill>
                  <a:srgbClr val="00B050"/>
                </a:solidFill>
              </a:rPr>
              <a:t>Registro de acciones desarrolladas:</a:t>
            </a:r>
          </a:p>
          <a:p>
            <a:r>
              <a:rPr lang="es-MX" dirty="0"/>
              <a:t> En el Ítem: Ficha Familiar/Historia Clínica, anote APP108 Actividades con la Comunidad </a:t>
            </a:r>
          </a:p>
          <a:p>
            <a:r>
              <a:rPr lang="es-MX" dirty="0"/>
              <a:t>En el ítem: Diagnóstico motivo de consulta y/o actividad de salud, anote claramente: </a:t>
            </a:r>
          </a:p>
          <a:p>
            <a:r>
              <a:rPr lang="es-MX" dirty="0"/>
              <a:t>• En el 1º casillero anote Análisis de la Situación de salud </a:t>
            </a:r>
          </a:p>
          <a:p>
            <a:r>
              <a:rPr lang="es-MX" dirty="0"/>
              <a:t>• En el 2º casillero anote Víctima de crimen o terrorismo, incluyendo tortura </a:t>
            </a:r>
          </a:p>
          <a:p>
            <a:r>
              <a:rPr lang="es-MX" dirty="0"/>
              <a:t>En el ítem: Tipo de Diagnóstico marque siempre “D” </a:t>
            </a:r>
          </a:p>
          <a:p>
            <a:r>
              <a:rPr lang="es-MX" dirty="0"/>
              <a:t>En el ítem </a:t>
            </a:r>
            <a:r>
              <a:rPr lang="es-MX" dirty="0" err="1"/>
              <a:t>Lab</a:t>
            </a:r>
            <a:r>
              <a:rPr lang="es-MX" dirty="0"/>
              <a:t> anote: </a:t>
            </a:r>
          </a:p>
          <a:p>
            <a:r>
              <a:rPr lang="es-MX" dirty="0"/>
              <a:t>• En el 1º casillero de la primera actividad anote número de reunión (1, 2, … </a:t>
            </a:r>
            <a:r>
              <a:rPr lang="es-MX" dirty="0" err="1"/>
              <a:t>ó</a:t>
            </a:r>
            <a:r>
              <a:rPr lang="es-MX" dirty="0"/>
              <a:t> 6)</a:t>
            </a:r>
          </a:p>
          <a:p>
            <a:r>
              <a:rPr lang="es-MX" dirty="0"/>
              <a:t>• En el 2º casillero de la primera actividad anote número de participantes.</a:t>
            </a:r>
            <a:endParaRPr lang="es-PE" dirty="0"/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E35CA61E-929E-EA9E-4F0E-F48C58ED1C1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156" y="3914227"/>
            <a:ext cx="10726721" cy="2461406"/>
          </a:xfrm>
          <a:prstGeom prst="rect">
            <a:avLst/>
          </a:prstGeom>
        </p:spPr>
      </p:pic>
      <p:sp>
        <p:nvSpPr>
          <p:cNvPr id="13" name="Rectángulo 12">
            <a:extLst>
              <a:ext uri="{FF2B5EF4-FFF2-40B4-BE49-F238E27FC236}">
                <a16:creationId xmlns:a16="http://schemas.microsoft.com/office/drawing/2014/main" id="{20174AF0-41A4-0DBB-350D-4F563C1B3EA0}"/>
              </a:ext>
            </a:extLst>
          </p:cNvPr>
          <p:cNvSpPr/>
          <p:nvPr/>
        </p:nvSpPr>
        <p:spPr>
          <a:xfrm>
            <a:off x="9739619" y="4985539"/>
            <a:ext cx="617940" cy="31878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>
                <a:solidFill>
                  <a:srgbClr val="FF0000"/>
                </a:solidFill>
              </a:rPr>
              <a:t>18</a:t>
            </a:r>
            <a:endParaRPr lang="es-PE" dirty="0">
              <a:solidFill>
                <a:srgbClr val="FF0000"/>
              </a:solidFill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E0A74376-DD9F-B34E-77A3-724B67D3B28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202" t="37377" r="67798" b="22202"/>
          <a:stretch/>
        </p:blipFill>
        <p:spPr>
          <a:xfrm>
            <a:off x="8816830" y="1200045"/>
            <a:ext cx="2704047" cy="2049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2210282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BB192C38-695F-6AC5-0FED-CC522CBB7F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05" y="71314"/>
            <a:ext cx="2567031" cy="508575"/>
          </a:xfrm>
          <a:prstGeom prst="rect">
            <a:avLst/>
          </a:prstGeom>
        </p:spPr>
      </p:pic>
      <p:pic>
        <p:nvPicPr>
          <p:cNvPr id="3" name="Imagen 2" descr="LOGO GRJ 2023">
            <a:extLst>
              <a:ext uri="{FF2B5EF4-FFF2-40B4-BE49-F238E27FC236}">
                <a16:creationId xmlns:a16="http://schemas.microsoft.com/office/drawing/2014/main" id="{EBA4D441-B002-691C-E65F-BF06762C9A6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8829" y="97411"/>
            <a:ext cx="1476915" cy="754736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3EB70181-671C-35D5-521D-BBF9A8AB621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4946" y="6160514"/>
            <a:ext cx="1884680" cy="600075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1D57C723-D82D-CE09-0497-F24F237ACC94}"/>
              </a:ext>
            </a:extLst>
          </p:cNvPr>
          <p:cNvSpPr txBox="1"/>
          <p:nvPr/>
        </p:nvSpPr>
        <p:spPr>
          <a:xfrm>
            <a:off x="349442" y="1396310"/>
            <a:ext cx="2567031" cy="923330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s-MX" b="1" i="0" dirty="0">
                <a:solidFill>
                  <a:schemeClr val="tx1"/>
                </a:solidFill>
                <a:effectLst/>
                <a:latin typeface="Roboto" panose="02000000000000000000" pitchFamily="2" charset="0"/>
              </a:rPr>
              <a:t>Acompañamiento psicosocial a víctimas de violencia política</a:t>
            </a:r>
            <a:endParaRPr lang="es-PE" b="1" dirty="0">
              <a:solidFill>
                <a:schemeClr val="tx1"/>
              </a:solidFill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35C123F3-AABD-60CB-DEBF-8EC4DD7DF672}"/>
              </a:ext>
            </a:extLst>
          </p:cNvPr>
          <p:cNvSpPr txBox="1"/>
          <p:nvPr/>
        </p:nvSpPr>
        <p:spPr>
          <a:xfrm>
            <a:off x="3286276" y="1026978"/>
            <a:ext cx="1965120" cy="369332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s-PE" b="0" i="0" dirty="0">
                <a:solidFill>
                  <a:schemeClr val="tx1"/>
                </a:solidFill>
                <a:effectLst/>
                <a:latin typeface="Roboto" panose="02000000000000000000" pitchFamily="2" charset="0"/>
              </a:rPr>
              <a:t>Primera reunión</a:t>
            </a:r>
            <a:endParaRPr lang="es-PE" dirty="0">
              <a:solidFill>
                <a:schemeClr val="tx1"/>
              </a:solidFill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23768727-C493-B954-081D-1E8D8815082A}"/>
              </a:ext>
            </a:extLst>
          </p:cNvPr>
          <p:cNvSpPr txBox="1"/>
          <p:nvPr/>
        </p:nvSpPr>
        <p:spPr>
          <a:xfrm>
            <a:off x="3275779" y="2074528"/>
            <a:ext cx="1965120" cy="369332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s-MX" b="0" i="0" dirty="0">
                <a:solidFill>
                  <a:schemeClr val="tx1"/>
                </a:solidFill>
                <a:effectLst/>
                <a:latin typeface="Roboto" panose="02000000000000000000" pitchFamily="2" charset="0"/>
              </a:rPr>
              <a:t>Segunda reunión </a:t>
            </a:r>
            <a:endParaRPr lang="es-PE" dirty="0">
              <a:solidFill>
                <a:schemeClr val="tx1"/>
              </a:solidFill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843873D1-9870-09BE-3E67-57BEDB9B48C7}"/>
              </a:ext>
            </a:extLst>
          </p:cNvPr>
          <p:cNvSpPr txBox="1"/>
          <p:nvPr/>
        </p:nvSpPr>
        <p:spPr>
          <a:xfrm>
            <a:off x="3286276" y="3023261"/>
            <a:ext cx="1965120" cy="369332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s-MX" b="0" i="0" dirty="0">
                <a:solidFill>
                  <a:schemeClr val="tx1"/>
                </a:solidFill>
                <a:effectLst/>
                <a:latin typeface="Roboto" panose="02000000000000000000" pitchFamily="2" charset="0"/>
              </a:rPr>
              <a:t>Tercera reunión </a:t>
            </a:r>
            <a:endParaRPr lang="es-PE" dirty="0">
              <a:solidFill>
                <a:schemeClr val="tx1"/>
              </a:solidFill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7864BEC3-1F81-4E7C-4ADF-29E3B1AD4595}"/>
              </a:ext>
            </a:extLst>
          </p:cNvPr>
          <p:cNvSpPr txBox="1"/>
          <p:nvPr/>
        </p:nvSpPr>
        <p:spPr>
          <a:xfrm>
            <a:off x="3286276" y="3925585"/>
            <a:ext cx="1965120" cy="369332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s-MX" b="0" i="0" dirty="0">
                <a:solidFill>
                  <a:schemeClr val="tx1"/>
                </a:solidFill>
                <a:effectLst/>
                <a:latin typeface="Roboto" panose="02000000000000000000" pitchFamily="2" charset="0"/>
              </a:rPr>
              <a:t>Cuarta reunión </a:t>
            </a:r>
            <a:endParaRPr lang="es-PE" dirty="0">
              <a:solidFill>
                <a:schemeClr val="tx1"/>
              </a:solidFill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F04D921E-802C-ED5E-027D-008B3E0215F0}"/>
              </a:ext>
            </a:extLst>
          </p:cNvPr>
          <p:cNvSpPr txBox="1"/>
          <p:nvPr/>
        </p:nvSpPr>
        <p:spPr>
          <a:xfrm>
            <a:off x="3286276" y="4820338"/>
            <a:ext cx="1965120" cy="369332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s-MX" b="0" i="0" dirty="0">
                <a:solidFill>
                  <a:schemeClr val="tx1"/>
                </a:solidFill>
                <a:effectLst/>
                <a:latin typeface="Roboto" panose="02000000000000000000" pitchFamily="2" charset="0"/>
              </a:rPr>
              <a:t>Quinta reunión </a:t>
            </a:r>
            <a:endParaRPr lang="es-PE" dirty="0">
              <a:solidFill>
                <a:schemeClr val="tx1"/>
              </a:solidFill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34C18298-1105-EA31-C207-024B7AF04D10}"/>
              </a:ext>
            </a:extLst>
          </p:cNvPr>
          <p:cNvSpPr txBox="1"/>
          <p:nvPr/>
        </p:nvSpPr>
        <p:spPr>
          <a:xfrm>
            <a:off x="3286276" y="5722662"/>
            <a:ext cx="1965120" cy="369332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s-MX" b="0" i="0" dirty="0">
                <a:solidFill>
                  <a:schemeClr val="tx1"/>
                </a:solidFill>
                <a:effectLst/>
                <a:latin typeface="Roboto" panose="02000000000000000000" pitchFamily="2" charset="0"/>
              </a:rPr>
              <a:t>Sexta reunión </a:t>
            </a:r>
            <a:endParaRPr lang="es-PE" dirty="0">
              <a:solidFill>
                <a:schemeClr val="tx1"/>
              </a:solidFill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1F9D09D1-EBF1-F6E8-5B97-B8EB088A23AF}"/>
              </a:ext>
            </a:extLst>
          </p:cNvPr>
          <p:cNvSpPr txBox="1"/>
          <p:nvPr/>
        </p:nvSpPr>
        <p:spPr>
          <a:xfrm>
            <a:off x="5747956" y="920667"/>
            <a:ext cx="6094602" cy="52322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s-MX" sz="1400" b="0" i="0" dirty="0">
                <a:effectLst/>
                <a:latin typeface="Roboto" panose="02000000000000000000" pitchFamily="2" charset="0"/>
              </a:rPr>
              <a:t>Dinámica para romper el hielo, presentación de los miembros del grupo y sus expectativas.</a:t>
            </a:r>
            <a:endParaRPr lang="es-PE" sz="1400" dirty="0"/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F2F57279-DBF5-2906-1A7D-F1C196ED911C}"/>
              </a:ext>
            </a:extLst>
          </p:cNvPr>
          <p:cNvSpPr txBox="1"/>
          <p:nvPr/>
        </p:nvSpPr>
        <p:spPr>
          <a:xfrm>
            <a:off x="5747956" y="1736615"/>
            <a:ext cx="6094602" cy="954107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s-MX" sz="1400" b="0" i="0" dirty="0">
                <a:effectLst/>
                <a:latin typeface="Roboto" panose="02000000000000000000" pitchFamily="2" charset="0"/>
              </a:rPr>
              <a:t>Elaboración de plan de intervención en relación al hecho traumático, con la participación de los miembros del grupo, y es expuesta por el líder, fomentando la discusión y la critica constructiva para afinar las estrategias de intervención.</a:t>
            </a:r>
            <a:endParaRPr lang="es-PE" sz="1400" dirty="0"/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6DADDCA5-6F99-C00D-8F6E-EB4A6D51DBD1}"/>
              </a:ext>
            </a:extLst>
          </p:cNvPr>
          <p:cNvSpPr txBox="1"/>
          <p:nvPr/>
        </p:nvSpPr>
        <p:spPr>
          <a:xfrm>
            <a:off x="5758453" y="3023261"/>
            <a:ext cx="6094602" cy="52322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s-MX" sz="1400" b="0" i="0" dirty="0">
                <a:effectLst/>
                <a:latin typeface="Roboto" panose="02000000000000000000" pitchFamily="2" charset="0"/>
              </a:rPr>
              <a:t>Cada participante relata su testimonio del hecho traumático (Escucha activa del grupo)</a:t>
            </a:r>
            <a:endParaRPr lang="es-PE" sz="1400" dirty="0"/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EFAF3A37-D85B-F292-9F0E-3383AB61CDA5}"/>
              </a:ext>
            </a:extLst>
          </p:cNvPr>
          <p:cNvSpPr txBox="1"/>
          <p:nvPr/>
        </p:nvSpPr>
        <p:spPr>
          <a:xfrm>
            <a:off x="5758453" y="3925585"/>
            <a:ext cx="6094602" cy="307777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s-MX" sz="1400" b="0" i="0" dirty="0">
                <a:effectLst/>
                <a:latin typeface="Roboto" panose="02000000000000000000" pitchFamily="2" charset="0"/>
              </a:rPr>
              <a:t>Se trabajan dinámicas grupales de cohesión de grupo y trabajo en equipo.</a:t>
            </a:r>
            <a:endParaRPr lang="es-PE" sz="1400" dirty="0"/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3E29DACF-9CA8-7C25-3BBA-433A8DADF305}"/>
              </a:ext>
            </a:extLst>
          </p:cNvPr>
          <p:cNvSpPr txBox="1"/>
          <p:nvPr/>
        </p:nvSpPr>
        <p:spPr>
          <a:xfrm>
            <a:off x="5758453" y="4713015"/>
            <a:ext cx="6094602" cy="52322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s-MX" sz="1400" b="0" i="0" dirty="0">
                <a:effectLst/>
                <a:latin typeface="Roboto" panose="02000000000000000000" pitchFamily="2" charset="0"/>
              </a:rPr>
              <a:t>Cada participante informara ante el grupo que cambios a observado en su vida en los últimos 3 meses.</a:t>
            </a:r>
            <a:endParaRPr lang="es-PE" sz="1400" dirty="0"/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40B78562-6A10-3876-049E-FC54A0FC40CA}"/>
              </a:ext>
            </a:extLst>
          </p:cNvPr>
          <p:cNvSpPr txBox="1"/>
          <p:nvPr/>
        </p:nvSpPr>
        <p:spPr>
          <a:xfrm>
            <a:off x="5758453" y="5568774"/>
            <a:ext cx="6094602" cy="52322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s-MX" sz="1400" b="0" i="0" dirty="0">
                <a:effectLst/>
                <a:latin typeface="Roboto" panose="02000000000000000000" pitchFamily="2" charset="0"/>
              </a:rPr>
              <a:t>Cada participante presenta en un papelote su proyecto de vida, en persona, familia y comunidad.</a:t>
            </a:r>
            <a:endParaRPr lang="es-PE" sz="1400" dirty="0"/>
          </a:p>
        </p:txBody>
      </p:sp>
      <p:sp>
        <p:nvSpPr>
          <p:cNvPr id="18" name="Flecha: a la derecha 17">
            <a:extLst>
              <a:ext uri="{FF2B5EF4-FFF2-40B4-BE49-F238E27FC236}">
                <a16:creationId xmlns:a16="http://schemas.microsoft.com/office/drawing/2014/main" id="{CD4763BD-5EC2-10EB-3F68-D9EEC799F5FB}"/>
              </a:ext>
            </a:extLst>
          </p:cNvPr>
          <p:cNvSpPr/>
          <p:nvPr/>
        </p:nvSpPr>
        <p:spPr>
          <a:xfrm>
            <a:off x="5408201" y="1026978"/>
            <a:ext cx="226503" cy="3693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s-PE" sz="1400"/>
          </a:p>
        </p:txBody>
      </p:sp>
      <p:sp>
        <p:nvSpPr>
          <p:cNvPr id="19" name="Flecha: a la derecha 18">
            <a:extLst>
              <a:ext uri="{FF2B5EF4-FFF2-40B4-BE49-F238E27FC236}">
                <a16:creationId xmlns:a16="http://schemas.microsoft.com/office/drawing/2014/main" id="{2EB59654-84D1-27B7-7745-7EBD52D25F23}"/>
              </a:ext>
            </a:extLst>
          </p:cNvPr>
          <p:cNvSpPr/>
          <p:nvPr/>
        </p:nvSpPr>
        <p:spPr>
          <a:xfrm>
            <a:off x="5425389" y="2081149"/>
            <a:ext cx="226503" cy="3693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s-PE" sz="1400"/>
          </a:p>
        </p:txBody>
      </p:sp>
      <p:sp>
        <p:nvSpPr>
          <p:cNvPr id="20" name="Flecha: a la derecha 19">
            <a:extLst>
              <a:ext uri="{FF2B5EF4-FFF2-40B4-BE49-F238E27FC236}">
                <a16:creationId xmlns:a16="http://schemas.microsoft.com/office/drawing/2014/main" id="{0FC85F75-7B8A-BB77-377E-BA93D1E003A9}"/>
              </a:ext>
            </a:extLst>
          </p:cNvPr>
          <p:cNvSpPr/>
          <p:nvPr/>
        </p:nvSpPr>
        <p:spPr>
          <a:xfrm>
            <a:off x="5408201" y="3088762"/>
            <a:ext cx="226503" cy="3693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s-PE" sz="1400"/>
          </a:p>
        </p:txBody>
      </p:sp>
      <p:sp>
        <p:nvSpPr>
          <p:cNvPr id="21" name="Flecha: a la derecha 20">
            <a:extLst>
              <a:ext uri="{FF2B5EF4-FFF2-40B4-BE49-F238E27FC236}">
                <a16:creationId xmlns:a16="http://schemas.microsoft.com/office/drawing/2014/main" id="{36719981-5177-170F-3229-42DBEB380934}"/>
              </a:ext>
            </a:extLst>
          </p:cNvPr>
          <p:cNvSpPr/>
          <p:nvPr/>
        </p:nvSpPr>
        <p:spPr>
          <a:xfrm>
            <a:off x="5408201" y="3912927"/>
            <a:ext cx="226503" cy="3693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s-PE" sz="1400"/>
          </a:p>
        </p:txBody>
      </p:sp>
      <p:sp>
        <p:nvSpPr>
          <p:cNvPr id="22" name="Flecha: a la derecha 21">
            <a:extLst>
              <a:ext uri="{FF2B5EF4-FFF2-40B4-BE49-F238E27FC236}">
                <a16:creationId xmlns:a16="http://schemas.microsoft.com/office/drawing/2014/main" id="{A197D33E-373F-18AB-40D4-5ACA84409BFB}"/>
              </a:ext>
            </a:extLst>
          </p:cNvPr>
          <p:cNvSpPr/>
          <p:nvPr/>
        </p:nvSpPr>
        <p:spPr>
          <a:xfrm>
            <a:off x="5408201" y="4835757"/>
            <a:ext cx="226503" cy="3693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s-PE" sz="1400"/>
          </a:p>
        </p:txBody>
      </p:sp>
      <p:sp>
        <p:nvSpPr>
          <p:cNvPr id="23" name="Flecha: a la derecha 22">
            <a:extLst>
              <a:ext uri="{FF2B5EF4-FFF2-40B4-BE49-F238E27FC236}">
                <a16:creationId xmlns:a16="http://schemas.microsoft.com/office/drawing/2014/main" id="{1EE5D754-D660-6933-7B1F-DC67FE54E405}"/>
              </a:ext>
            </a:extLst>
          </p:cNvPr>
          <p:cNvSpPr/>
          <p:nvPr/>
        </p:nvSpPr>
        <p:spPr>
          <a:xfrm>
            <a:off x="5408201" y="5714175"/>
            <a:ext cx="226503" cy="3693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s-PE" sz="1400"/>
          </a:p>
        </p:txBody>
      </p:sp>
      <p:pic>
        <p:nvPicPr>
          <p:cNvPr id="24" name="Imagen 23">
            <a:extLst>
              <a:ext uri="{FF2B5EF4-FFF2-40B4-BE49-F238E27FC236}">
                <a16:creationId xmlns:a16="http://schemas.microsoft.com/office/drawing/2014/main" id="{C0EA4858-1CCC-8980-31F4-3E7BED04609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202" t="37377" r="67798" b="22202"/>
          <a:stretch/>
        </p:blipFill>
        <p:spPr>
          <a:xfrm>
            <a:off x="220693" y="3004421"/>
            <a:ext cx="2824528" cy="2140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995341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BB192C38-695F-6AC5-0FED-CC522CBB7F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05" y="71314"/>
            <a:ext cx="2567031" cy="508575"/>
          </a:xfrm>
          <a:prstGeom prst="rect">
            <a:avLst/>
          </a:prstGeom>
        </p:spPr>
      </p:pic>
      <p:pic>
        <p:nvPicPr>
          <p:cNvPr id="3" name="Imagen 2" descr="LOGO GRJ 2023">
            <a:extLst>
              <a:ext uri="{FF2B5EF4-FFF2-40B4-BE49-F238E27FC236}">
                <a16:creationId xmlns:a16="http://schemas.microsoft.com/office/drawing/2014/main" id="{EBA4D441-B002-691C-E65F-BF06762C9A6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8829" y="97411"/>
            <a:ext cx="1476915" cy="754736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3EB70181-671C-35D5-521D-BBF9A8AB621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4946" y="6160514"/>
            <a:ext cx="1884680" cy="600075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BFC8BE2B-C94F-CEA9-EB92-582145569CA3}"/>
              </a:ext>
            </a:extLst>
          </p:cNvPr>
          <p:cNvSpPr txBox="1"/>
          <p:nvPr/>
        </p:nvSpPr>
        <p:spPr>
          <a:xfrm>
            <a:off x="1351019" y="1120676"/>
            <a:ext cx="8522823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b="1" u="sng" dirty="0">
                <a:solidFill>
                  <a:srgbClr val="00B050"/>
                </a:solidFill>
              </a:rPr>
              <a:t>Registro de acciones desarrolladas: </a:t>
            </a:r>
          </a:p>
          <a:p>
            <a:r>
              <a:rPr lang="es-MX" dirty="0"/>
              <a:t>En el Ítem: Ficha Familiar/Historia Clínica, anote APP108 Actividades con la Comunidad </a:t>
            </a:r>
          </a:p>
          <a:p>
            <a:r>
              <a:rPr lang="es-MX" dirty="0"/>
              <a:t>En el ítem: Diagnóstico motivo de consulta y/o actividad de salud, anote claramente: </a:t>
            </a:r>
          </a:p>
          <a:p>
            <a:r>
              <a:rPr lang="es-MX" dirty="0"/>
              <a:t>• En el 1º casillero anote Acompañamiento psicosocial a víctimas de violencia política </a:t>
            </a:r>
          </a:p>
          <a:p>
            <a:r>
              <a:rPr lang="es-MX" dirty="0"/>
              <a:t>En el ítem: Tipo de Diagnóstico marque siempre “D” </a:t>
            </a:r>
          </a:p>
          <a:p>
            <a:r>
              <a:rPr lang="es-MX" dirty="0"/>
              <a:t>En el ítem </a:t>
            </a:r>
            <a:r>
              <a:rPr lang="es-MX" dirty="0" err="1"/>
              <a:t>Lab</a:t>
            </a:r>
            <a:r>
              <a:rPr lang="es-MX" dirty="0"/>
              <a:t> anote: </a:t>
            </a:r>
          </a:p>
          <a:p>
            <a:r>
              <a:rPr lang="es-MX" dirty="0"/>
              <a:t>• En el 1º casillero de la primera actividad anote número de sesión (1, 2, … </a:t>
            </a:r>
            <a:r>
              <a:rPr lang="es-MX" dirty="0" err="1"/>
              <a:t>ó</a:t>
            </a:r>
            <a:r>
              <a:rPr lang="es-MX" dirty="0"/>
              <a:t> 6)</a:t>
            </a:r>
          </a:p>
          <a:p>
            <a:r>
              <a:rPr lang="es-MX" dirty="0"/>
              <a:t>• En el 2º casillero de la primera actividad anote número de participantes.</a:t>
            </a:r>
            <a:endParaRPr lang="es-PE" dirty="0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5020FD0A-4353-B66B-9CCC-D265283DD092}"/>
              </a:ext>
            </a:extLst>
          </p:cNvPr>
          <p:cNvSpPr txBox="1"/>
          <p:nvPr/>
        </p:nvSpPr>
        <p:spPr>
          <a:xfrm>
            <a:off x="2804019" y="151613"/>
            <a:ext cx="6851709" cy="830997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s-PE" sz="2400" b="1" dirty="0">
                <a:solidFill>
                  <a:schemeClr val="tx1"/>
                </a:solidFill>
              </a:rPr>
              <a:t>Acompañamiento psicosocial a comunidades víctimas de violencia política 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A476A50E-492E-ACE5-7F69-A81CF2F9D0A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19432"/>
            <a:ext cx="12192000" cy="2117892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F9F7E3F4-02B8-BC2C-AC47-BF01B572392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48" t="58655" r="262" b="16966"/>
          <a:stretch/>
        </p:blipFill>
        <p:spPr>
          <a:xfrm>
            <a:off x="5947794" y="4870027"/>
            <a:ext cx="6244206" cy="464790"/>
          </a:xfrm>
          <a:prstGeom prst="rect">
            <a:avLst/>
          </a:prstGeom>
        </p:spPr>
      </p:pic>
      <p:sp>
        <p:nvSpPr>
          <p:cNvPr id="12" name="Rectángulo 11">
            <a:extLst>
              <a:ext uri="{FF2B5EF4-FFF2-40B4-BE49-F238E27FC236}">
                <a16:creationId xmlns:a16="http://schemas.microsoft.com/office/drawing/2014/main" id="{D46F0EFD-499C-470F-F25E-8BE03BD3D2F2}"/>
              </a:ext>
            </a:extLst>
          </p:cNvPr>
          <p:cNvSpPr/>
          <p:nvPr/>
        </p:nvSpPr>
        <p:spPr>
          <a:xfrm>
            <a:off x="10214946" y="4551246"/>
            <a:ext cx="617940" cy="31878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>
                <a:solidFill>
                  <a:srgbClr val="FF0000"/>
                </a:solidFill>
              </a:rPr>
              <a:t>18</a:t>
            </a:r>
            <a:endParaRPr lang="es-PE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920660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BB192C38-695F-6AC5-0FED-CC522CBB7F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05" y="71314"/>
            <a:ext cx="2567031" cy="508575"/>
          </a:xfrm>
          <a:prstGeom prst="rect">
            <a:avLst/>
          </a:prstGeom>
        </p:spPr>
      </p:pic>
      <p:pic>
        <p:nvPicPr>
          <p:cNvPr id="3" name="Imagen 2" descr="LOGO GRJ 2023">
            <a:extLst>
              <a:ext uri="{FF2B5EF4-FFF2-40B4-BE49-F238E27FC236}">
                <a16:creationId xmlns:a16="http://schemas.microsoft.com/office/drawing/2014/main" id="{EBA4D441-B002-691C-E65F-BF06762C9A6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8829" y="97411"/>
            <a:ext cx="1476915" cy="754736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3EB70181-671C-35D5-521D-BBF9A8AB621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4946" y="6160514"/>
            <a:ext cx="1884680" cy="600075"/>
          </a:xfrm>
          <a:prstGeom prst="rect">
            <a:avLst/>
          </a:prstGeom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501C8BB5-5BD6-5A68-CCAD-D2B89A096AC0}"/>
              </a:ext>
            </a:extLst>
          </p:cNvPr>
          <p:cNvSpPr txBox="1"/>
          <p:nvPr/>
        </p:nvSpPr>
        <p:spPr>
          <a:xfrm>
            <a:off x="5604207" y="448670"/>
            <a:ext cx="6094602" cy="92333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MX" b="0" i="0" dirty="0">
                <a:effectLst/>
                <a:latin typeface="Roboto" panose="02000000000000000000" pitchFamily="2" charset="0"/>
              </a:rPr>
              <a:t>Narraciones orales del primer grupo referente a lo vivido en la comunidad que les genera dolor y recuerdos nostálgicos de alegría.</a:t>
            </a:r>
            <a:endParaRPr lang="es-PE" dirty="0"/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DC85E554-A15D-E4BC-6B5D-C5E38E7B1877}"/>
              </a:ext>
            </a:extLst>
          </p:cNvPr>
          <p:cNvSpPr txBox="1"/>
          <p:nvPr/>
        </p:nvSpPr>
        <p:spPr>
          <a:xfrm>
            <a:off x="5631682" y="1528401"/>
            <a:ext cx="6094602" cy="92333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MX" b="0" i="0" dirty="0">
                <a:effectLst/>
                <a:latin typeface="Roboto" panose="02000000000000000000" pitchFamily="2" charset="0"/>
              </a:rPr>
              <a:t>Narraciones orales del segundo grupo referente a lo vivido en la comunidad que les genera dolor y recuerdos nostálgicos de alegría</a:t>
            </a:r>
            <a:endParaRPr lang="es-PE" dirty="0"/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2070AB02-31F8-BC9A-716F-476B381F786A}"/>
              </a:ext>
            </a:extLst>
          </p:cNvPr>
          <p:cNvSpPr txBox="1"/>
          <p:nvPr/>
        </p:nvSpPr>
        <p:spPr>
          <a:xfrm>
            <a:off x="5631682" y="2583000"/>
            <a:ext cx="6094602" cy="92333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MX" b="0" i="0" dirty="0">
                <a:effectLst/>
                <a:latin typeface="Roboto" panose="02000000000000000000" pitchFamily="2" charset="0"/>
              </a:rPr>
              <a:t>Primer grupo: A través del uso de colores, crayolas y plastilina recordamos un hecho significativo para la comunidad.</a:t>
            </a:r>
            <a:endParaRPr lang="es-PE" dirty="0"/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7CE40852-4DC7-28DE-B4BF-E34CD2EC4021}"/>
              </a:ext>
            </a:extLst>
          </p:cNvPr>
          <p:cNvSpPr txBox="1"/>
          <p:nvPr/>
        </p:nvSpPr>
        <p:spPr>
          <a:xfrm>
            <a:off x="5631682" y="3641179"/>
            <a:ext cx="6094602" cy="92333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MX" b="0" i="0" dirty="0">
                <a:effectLst/>
                <a:latin typeface="Roboto" panose="02000000000000000000" pitchFamily="2" charset="0"/>
              </a:rPr>
              <a:t>Segundo grupo: A través del uso de colores, crayolas y plastilina recordamos un hecho significativo para la comunidad</a:t>
            </a:r>
            <a:endParaRPr lang="es-PE" dirty="0"/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143877BC-138F-0776-8E4C-AD32CC6539B5}"/>
              </a:ext>
            </a:extLst>
          </p:cNvPr>
          <p:cNvSpPr txBox="1"/>
          <p:nvPr/>
        </p:nvSpPr>
        <p:spPr>
          <a:xfrm>
            <a:off x="5621185" y="4712083"/>
            <a:ext cx="6094602" cy="646331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MX" b="0" i="0" dirty="0">
                <a:effectLst/>
                <a:latin typeface="Roboto" panose="02000000000000000000" pitchFamily="2" charset="0"/>
              </a:rPr>
              <a:t>Reconstruimos la historia de las costumbres y vivencias de la comunidad haciendo el collage.</a:t>
            </a:r>
            <a:endParaRPr lang="es-PE" dirty="0"/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FBE68A4B-D6C5-B3EE-FC54-98BE8F42E95A}"/>
              </a:ext>
            </a:extLst>
          </p:cNvPr>
          <p:cNvSpPr txBox="1"/>
          <p:nvPr/>
        </p:nvSpPr>
        <p:spPr>
          <a:xfrm>
            <a:off x="5621185" y="5486000"/>
            <a:ext cx="6094602" cy="92333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PE" b="0" i="0" dirty="0">
                <a:effectLst/>
                <a:latin typeface="Roboto" panose="02000000000000000000" pitchFamily="2" charset="0"/>
              </a:rPr>
              <a:t>Se plasma la memoria colectiva en un documento presentado a las autoridades locales en un acto publico en una fecha simbólica.</a:t>
            </a:r>
            <a:endParaRPr lang="es-PE" dirty="0"/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F019A6D0-ED2A-0C8E-49C1-5B1A7E14688E}"/>
              </a:ext>
            </a:extLst>
          </p:cNvPr>
          <p:cNvSpPr txBox="1"/>
          <p:nvPr/>
        </p:nvSpPr>
        <p:spPr>
          <a:xfrm>
            <a:off x="414246" y="1738042"/>
            <a:ext cx="2437421" cy="646331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es-PE"/>
            </a:defPPr>
            <a:lvl1pPr>
              <a:defRPr b="1" i="0">
                <a:solidFill>
                  <a:schemeClr val="tx1"/>
                </a:solidFill>
                <a:effectLst/>
                <a:latin typeface="Roboto" panose="02000000000000000000" pitchFamily="2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s-MX" dirty="0"/>
              <a:t>Reconstrucción de la identidad colectiva</a:t>
            </a:r>
            <a:endParaRPr lang="es-PE" dirty="0"/>
          </a:p>
        </p:txBody>
      </p:sp>
      <p:sp>
        <p:nvSpPr>
          <p:cNvPr id="27" name="CuadroTexto 26">
            <a:extLst>
              <a:ext uri="{FF2B5EF4-FFF2-40B4-BE49-F238E27FC236}">
                <a16:creationId xmlns:a16="http://schemas.microsoft.com/office/drawing/2014/main" id="{7179FFF9-5E36-583C-2E22-0994A823FEB9}"/>
              </a:ext>
            </a:extLst>
          </p:cNvPr>
          <p:cNvSpPr txBox="1"/>
          <p:nvPr/>
        </p:nvSpPr>
        <p:spPr>
          <a:xfrm>
            <a:off x="3286274" y="672232"/>
            <a:ext cx="1940390" cy="369332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s-PE" b="0" i="0" dirty="0">
                <a:solidFill>
                  <a:schemeClr val="tx1"/>
                </a:solidFill>
                <a:effectLst/>
                <a:latin typeface="Roboto" panose="02000000000000000000" pitchFamily="2" charset="0"/>
              </a:rPr>
              <a:t>Primera reunión</a:t>
            </a:r>
            <a:endParaRPr lang="es-PE" dirty="0">
              <a:solidFill>
                <a:schemeClr val="tx1"/>
              </a:solidFill>
            </a:endParaRPr>
          </a:p>
        </p:txBody>
      </p:sp>
      <p:sp>
        <p:nvSpPr>
          <p:cNvPr id="28" name="CuadroTexto 27">
            <a:extLst>
              <a:ext uri="{FF2B5EF4-FFF2-40B4-BE49-F238E27FC236}">
                <a16:creationId xmlns:a16="http://schemas.microsoft.com/office/drawing/2014/main" id="{5A33B9F9-B0BA-8CF8-48E8-0EF8BE64F2E9}"/>
              </a:ext>
            </a:extLst>
          </p:cNvPr>
          <p:cNvSpPr txBox="1"/>
          <p:nvPr/>
        </p:nvSpPr>
        <p:spPr>
          <a:xfrm>
            <a:off x="3286275" y="1761253"/>
            <a:ext cx="1940389" cy="369332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s-MX" b="0" i="0" dirty="0">
                <a:solidFill>
                  <a:schemeClr val="tx1"/>
                </a:solidFill>
                <a:effectLst/>
                <a:latin typeface="Roboto" panose="02000000000000000000" pitchFamily="2" charset="0"/>
              </a:rPr>
              <a:t>Segunda reunión </a:t>
            </a:r>
            <a:endParaRPr lang="es-PE" dirty="0">
              <a:solidFill>
                <a:schemeClr val="tx1"/>
              </a:solidFill>
            </a:endParaRPr>
          </a:p>
        </p:txBody>
      </p:sp>
      <p:sp>
        <p:nvSpPr>
          <p:cNvPr id="29" name="CuadroTexto 28">
            <a:extLst>
              <a:ext uri="{FF2B5EF4-FFF2-40B4-BE49-F238E27FC236}">
                <a16:creationId xmlns:a16="http://schemas.microsoft.com/office/drawing/2014/main" id="{0AA75074-EFD0-0068-FBC7-03F4C8F77000}"/>
              </a:ext>
            </a:extLst>
          </p:cNvPr>
          <p:cNvSpPr txBox="1"/>
          <p:nvPr/>
        </p:nvSpPr>
        <p:spPr>
          <a:xfrm>
            <a:off x="3286276" y="2831813"/>
            <a:ext cx="1965120" cy="369332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s-MX" b="0" i="0" dirty="0">
                <a:solidFill>
                  <a:schemeClr val="tx1"/>
                </a:solidFill>
                <a:effectLst/>
                <a:latin typeface="Roboto" panose="02000000000000000000" pitchFamily="2" charset="0"/>
              </a:rPr>
              <a:t>Tercera reunión </a:t>
            </a:r>
            <a:endParaRPr lang="es-PE" dirty="0">
              <a:solidFill>
                <a:schemeClr val="tx1"/>
              </a:solidFill>
            </a:endParaRPr>
          </a:p>
        </p:txBody>
      </p:sp>
      <p:sp>
        <p:nvSpPr>
          <p:cNvPr id="30" name="CuadroTexto 29">
            <a:extLst>
              <a:ext uri="{FF2B5EF4-FFF2-40B4-BE49-F238E27FC236}">
                <a16:creationId xmlns:a16="http://schemas.microsoft.com/office/drawing/2014/main" id="{33BFB844-34BE-2828-D558-F568C00F445D}"/>
              </a:ext>
            </a:extLst>
          </p:cNvPr>
          <p:cNvSpPr txBox="1"/>
          <p:nvPr/>
        </p:nvSpPr>
        <p:spPr>
          <a:xfrm>
            <a:off x="3286276" y="3925585"/>
            <a:ext cx="1965120" cy="369332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s-MX" b="0" i="0" dirty="0">
                <a:solidFill>
                  <a:schemeClr val="tx1"/>
                </a:solidFill>
                <a:effectLst/>
                <a:latin typeface="Roboto" panose="02000000000000000000" pitchFamily="2" charset="0"/>
              </a:rPr>
              <a:t>Cuarta reunión </a:t>
            </a:r>
            <a:endParaRPr lang="es-PE" dirty="0">
              <a:solidFill>
                <a:schemeClr val="tx1"/>
              </a:solidFill>
            </a:endParaRPr>
          </a:p>
        </p:txBody>
      </p:sp>
      <p:sp>
        <p:nvSpPr>
          <p:cNvPr id="31" name="CuadroTexto 30">
            <a:extLst>
              <a:ext uri="{FF2B5EF4-FFF2-40B4-BE49-F238E27FC236}">
                <a16:creationId xmlns:a16="http://schemas.microsoft.com/office/drawing/2014/main" id="{B598B13C-DC71-4E63-DB64-E3CF7E4095AB}"/>
              </a:ext>
            </a:extLst>
          </p:cNvPr>
          <p:cNvSpPr txBox="1"/>
          <p:nvPr/>
        </p:nvSpPr>
        <p:spPr>
          <a:xfrm>
            <a:off x="3286276" y="4820338"/>
            <a:ext cx="1965120" cy="369332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s-MX" b="0" i="0" dirty="0">
                <a:solidFill>
                  <a:schemeClr val="tx1"/>
                </a:solidFill>
                <a:effectLst/>
                <a:latin typeface="Roboto" panose="02000000000000000000" pitchFamily="2" charset="0"/>
              </a:rPr>
              <a:t>Quinta reunión </a:t>
            </a:r>
            <a:endParaRPr lang="es-PE" dirty="0">
              <a:solidFill>
                <a:schemeClr val="tx1"/>
              </a:solidFill>
            </a:endParaRPr>
          </a:p>
        </p:txBody>
      </p:sp>
      <p:sp>
        <p:nvSpPr>
          <p:cNvPr id="32" name="CuadroTexto 31">
            <a:extLst>
              <a:ext uri="{FF2B5EF4-FFF2-40B4-BE49-F238E27FC236}">
                <a16:creationId xmlns:a16="http://schemas.microsoft.com/office/drawing/2014/main" id="{3A64E61A-ED8D-3104-70F2-93845DD1F2E7}"/>
              </a:ext>
            </a:extLst>
          </p:cNvPr>
          <p:cNvSpPr txBox="1"/>
          <p:nvPr/>
        </p:nvSpPr>
        <p:spPr>
          <a:xfrm>
            <a:off x="3286276" y="5722662"/>
            <a:ext cx="1965120" cy="369332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s-MX" b="0" i="0" dirty="0">
                <a:solidFill>
                  <a:schemeClr val="tx1"/>
                </a:solidFill>
                <a:effectLst/>
                <a:latin typeface="Roboto" panose="02000000000000000000" pitchFamily="2" charset="0"/>
              </a:rPr>
              <a:t>Sexta reunión </a:t>
            </a:r>
            <a:endParaRPr lang="es-PE" dirty="0">
              <a:solidFill>
                <a:schemeClr val="tx1"/>
              </a:solidFill>
            </a:endParaRPr>
          </a:p>
        </p:txBody>
      </p:sp>
      <p:sp>
        <p:nvSpPr>
          <p:cNvPr id="33" name="Flecha: a la derecha 32">
            <a:extLst>
              <a:ext uri="{FF2B5EF4-FFF2-40B4-BE49-F238E27FC236}">
                <a16:creationId xmlns:a16="http://schemas.microsoft.com/office/drawing/2014/main" id="{E213BC5B-32AE-6EAF-D7ED-62D800C731C3}"/>
              </a:ext>
            </a:extLst>
          </p:cNvPr>
          <p:cNvSpPr/>
          <p:nvPr/>
        </p:nvSpPr>
        <p:spPr>
          <a:xfrm>
            <a:off x="5315922" y="667481"/>
            <a:ext cx="226503" cy="3693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s-PE" sz="1400"/>
          </a:p>
        </p:txBody>
      </p:sp>
      <p:sp>
        <p:nvSpPr>
          <p:cNvPr id="34" name="Flecha: a la derecha 33">
            <a:extLst>
              <a:ext uri="{FF2B5EF4-FFF2-40B4-BE49-F238E27FC236}">
                <a16:creationId xmlns:a16="http://schemas.microsoft.com/office/drawing/2014/main" id="{8C78D614-69A5-D759-32F8-356509692A2B}"/>
              </a:ext>
            </a:extLst>
          </p:cNvPr>
          <p:cNvSpPr/>
          <p:nvPr/>
        </p:nvSpPr>
        <p:spPr>
          <a:xfrm>
            <a:off x="5315922" y="1744663"/>
            <a:ext cx="226503" cy="3693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s-PE" sz="1400"/>
          </a:p>
        </p:txBody>
      </p:sp>
      <p:sp>
        <p:nvSpPr>
          <p:cNvPr id="35" name="Flecha: a la derecha 34">
            <a:extLst>
              <a:ext uri="{FF2B5EF4-FFF2-40B4-BE49-F238E27FC236}">
                <a16:creationId xmlns:a16="http://schemas.microsoft.com/office/drawing/2014/main" id="{D6AB4346-A9CA-E399-5F48-9F1E4ED2145A}"/>
              </a:ext>
            </a:extLst>
          </p:cNvPr>
          <p:cNvSpPr/>
          <p:nvPr/>
        </p:nvSpPr>
        <p:spPr>
          <a:xfrm>
            <a:off x="5312732" y="2899249"/>
            <a:ext cx="229694" cy="3693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s-PE" sz="1400"/>
          </a:p>
        </p:txBody>
      </p:sp>
      <p:sp>
        <p:nvSpPr>
          <p:cNvPr id="36" name="Flecha: a la derecha 35">
            <a:extLst>
              <a:ext uri="{FF2B5EF4-FFF2-40B4-BE49-F238E27FC236}">
                <a16:creationId xmlns:a16="http://schemas.microsoft.com/office/drawing/2014/main" id="{13BB0AD8-4A80-0EC1-2697-1F2ABD420EE2}"/>
              </a:ext>
            </a:extLst>
          </p:cNvPr>
          <p:cNvSpPr/>
          <p:nvPr/>
        </p:nvSpPr>
        <p:spPr>
          <a:xfrm>
            <a:off x="5408201" y="3912927"/>
            <a:ext cx="226503" cy="3693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s-PE" sz="1400"/>
          </a:p>
        </p:txBody>
      </p:sp>
      <p:sp>
        <p:nvSpPr>
          <p:cNvPr id="37" name="Flecha: a la derecha 36">
            <a:extLst>
              <a:ext uri="{FF2B5EF4-FFF2-40B4-BE49-F238E27FC236}">
                <a16:creationId xmlns:a16="http://schemas.microsoft.com/office/drawing/2014/main" id="{C12C5CDA-93DC-D538-3BCC-F1611DD0FDCF}"/>
              </a:ext>
            </a:extLst>
          </p:cNvPr>
          <p:cNvSpPr/>
          <p:nvPr/>
        </p:nvSpPr>
        <p:spPr>
          <a:xfrm>
            <a:off x="5408201" y="4835757"/>
            <a:ext cx="226503" cy="3693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s-PE" sz="1400"/>
          </a:p>
        </p:txBody>
      </p:sp>
      <p:sp>
        <p:nvSpPr>
          <p:cNvPr id="38" name="Flecha: a la derecha 37">
            <a:extLst>
              <a:ext uri="{FF2B5EF4-FFF2-40B4-BE49-F238E27FC236}">
                <a16:creationId xmlns:a16="http://schemas.microsoft.com/office/drawing/2014/main" id="{086B8504-BF51-4414-932E-1FC693B5DEC5}"/>
              </a:ext>
            </a:extLst>
          </p:cNvPr>
          <p:cNvSpPr/>
          <p:nvPr/>
        </p:nvSpPr>
        <p:spPr>
          <a:xfrm>
            <a:off x="5408201" y="5714175"/>
            <a:ext cx="226503" cy="3693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s-PE" sz="1400"/>
          </a:p>
        </p:txBody>
      </p:sp>
      <p:pic>
        <p:nvPicPr>
          <p:cNvPr id="39" name="Imagen 38">
            <a:extLst>
              <a:ext uri="{FF2B5EF4-FFF2-40B4-BE49-F238E27FC236}">
                <a16:creationId xmlns:a16="http://schemas.microsoft.com/office/drawing/2014/main" id="{B9884B6C-6AA3-F50A-17F7-AAFEB2F2450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202" t="37377" r="67798" b="22202"/>
          <a:stretch/>
        </p:blipFill>
        <p:spPr>
          <a:xfrm>
            <a:off x="220693" y="3004421"/>
            <a:ext cx="2824528" cy="2140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14981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BB192C38-695F-6AC5-0FED-CC522CBB7F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05" y="71314"/>
            <a:ext cx="2567031" cy="508575"/>
          </a:xfrm>
          <a:prstGeom prst="rect">
            <a:avLst/>
          </a:prstGeom>
        </p:spPr>
      </p:pic>
      <p:pic>
        <p:nvPicPr>
          <p:cNvPr id="3" name="Imagen 2" descr="LOGO GRJ 2023">
            <a:extLst>
              <a:ext uri="{FF2B5EF4-FFF2-40B4-BE49-F238E27FC236}">
                <a16:creationId xmlns:a16="http://schemas.microsoft.com/office/drawing/2014/main" id="{EBA4D441-B002-691C-E65F-BF06762C9A6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8829" y="97411"/>
            <a:ext cx="1476915" cy="754736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3EB70181-671C-35D5-521D-BBF9A8AB621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4946" y="6160514"/>
            <a:ext cx="1884680" cy="600075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AE31E922-7503-3732-C8D0-F6C091DBC60C}"/>
              </a:ext>
            </a:extLst>
          </p:cNvPr>
          <p:cNvSpPr txBox="1"/>
          <p:nvPr/>
        </p:nvSpPr>
        <p:spPr>
          <a:xfrm>
            <a:off x="3691954" y="179779"/>
            <a:ext cx="4830466" cy="400110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es-PE"/>
            </a:defPPr>
            <a:lvl1pPr>
              <a:defRPr b="1" i="0">
                <a:solidFill>
                  <a:schemeClr val="tx1"/>
                </a:solidFill>
                <a:effectLst/>
                <a:latin typeface="Roboto" panose="02000000000000000000" pitchFamily="2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s-MX" sz="2000" dirty="0"/>
              <a:t>Reconstrucción de la identidad colectiva</a:t>
            </a:r>
            <a:endParaRPr lang="es-PE" sz="2000" dirty="0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AD466436-9E08-D13B-7BA4-5AE2E72D518C}"/>
              </a:ext>
            </a:extLst>
          </p:cNvPr>
          <p:cNvSpPr txBox="1"/>
          <p:nvPr/>
        </p:nvSpPr>
        <p:spPr>
          <a:xfrm>
            <a:off x="579233" y="852147"/>
            <a:ext cx="8053038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b="1" u="sng" dirty="0">
                <a:solidFill>
                  <a:srgbClr val="00B050"/>
                </a:solidFill>
              </a:rPr>
              <a:t>Registro de acciones desarrolladas:</a:t>
            </a:r>
          </a:p>
          <a:p>
            <a:r>
              <a:rPr lang="es-MX" dirty="0"/>
              <a:t>En el Ítem: Ficha Familiar/Historia Clínica, anote APP108 Actividades con la Comunidad </a:t>
            </a:r>
          </a:p>
          <a:p>
            <a:r>
              <a:rPr lang="es-MX" dirty="0"/>
              <a:t>En el ítem: Diagnóstico motivo de consulta y/o actividad de salud, anote claramente: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dirty="0"/>
              <a:t>En el 1º casillero anote Taller comunitario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dirty="0"/>
              <a:t>En el 2º casillero anote Víctima de crimen o terrorismo, incluyendo tortura </a:t>
            </a:r>
          </a:p>
          <a:p>
            <a:r>
              <a:rPr lang="es-MX" dirty="0"/>
              <a:t>En el ítem: Tipo de Diagnóstico marque siempre “D” </a:t>
            </a:r>
          </a:p>
          <a:p>
            <a:r>
              <a:rPr lang="es-MX" dirty="0"/>
              <a:t>En el ítem </a:t>
            </a:r>
            <a:r>
              <a:rPr lang="es-MX" dirty="0" err="1"/>
              <a:t>Lab</a:t>
            </a:r>
            <a:r>
              <a:rPr lang="es-MX" dirty="0"/>
              <a:t> anote: </a:t>
            </a:r>
          </a:p>
          <a:p>
            <a:r>
              <a:rPr lang="es-MX" dirty="0"/>
              <a:t>•En el 1º casillero de la primera actividad anote número de sesión (1, 2, … </a:t>
            </a:r>
            <a:r>
              <a:rPr lang="es-MX" dirty="0" err="1"/>
              <a:t>ó</a:t>
            </a:r>
            <a:r>
              <a:rPr lang="es-MX" dirty="0"/>
              <a:t> 6)</a:t>
            </a:r>
          </a:p>
          <a:p>
            <a:r>
              <a:rPr lang="es-MX" dirty="0"/>
              <a:t>•En el 2º casillero de la primera actividad anote número de participantes.</a:t>
            </a:r>
            <a:endParaRPr lang="es-PE" dirty="0"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4CAF5994-1DF2-5AFA-AE31-75FA1A790EB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3659"/>
            <a:ext cx="12192000" cy="1895751"/>
          </a:xfrm>
          <a:prstGeom prst="rect">
            <a:avLst/>
          </a:prstGeom>
        </p:spPr>
      </p:pic>
      <p:sp>
        <p:nvSpPr>
          <p:cNvPr id="10" name="Elipse 9">
            <a:extLst>
              <a:ext uri="{FF2B5EF4-FFF2-40B4-BE49-F238E27FC236}">
                <a16:creationId xmlns:a16="http://schemas.microsoft.com/office/drawing/2014/main" id="{3B40DECF-4701-3823-F684-8DC0ADFBC3ED}"/>
              </a:ext>
            </a:extLst>
          </p:cNvPr>
          <p:cNvSpPr/>
          <p:nvPr/>
        </p:nvSpPr>
        <p:spPr>
          <a:xfrm>
            <a:off x="10214946" y="4497281"/>
            <a:ext cx="687897" cy="528506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>
                <a:solidFill>
                  <a:srgbClr val="FF0000"/>
                </a:solidFill>
              </a:rPr>
              <a:t>23</a:t>
            </a: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A38EA99F-E59B-EF3D-5A60-DC04933393B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202" t="37377" r="67798" b="22202"/>
          <a:stretch/>
        </p:blipFill>
        <p:spPr>
          <a:xfrm>
            <a:off x="8869794" y="1030099"/>
            <a:ext cx="2824528" cy="2140704"/>
          </a:xfrm>
          <a:prstGeom prst="rect">
            <a:avLst/>
          </a:prstGeom>
        </p:spPr>
      </p:pic>
      <p:sp>
        <p:nvSpPr>
          <p:cNvPr id="12" name="Rectángulo: esquinas redondeadas 11">
            <a:extLst>
              <a:ext uri="{FF2B5EF4-FFF2-40B4-BE49-F238E27FC236}">
                <a16:creationId xmlns:a16="http://schemas.microsoft.com/office/drawing/2014/main" id="{A4B80EE0-46C1-1BBF-9424-6738174D8D02}"/>
              </a:ext>
            </a:extLst>
          </p:cNvPr>
          <p:cNvSpPr/>
          <p:nvPr/>
        </p:nvSpPr>
        <p:spPr>
          <a:xfrm>
            <a:off x="402673" y="6023295"/>
            <a:ext cx="9812274" cy="46139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/>
              <a:t>Para el desarrollo de las actividades se debe programar la misma comunidad en los tres subproductos.</a:t>
            </a:r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1559858399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BB192C38-695F-6AC5-0FED-CC522CBB7F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05" y="71314"/>
            <a:ext cx="2567031" cy="508575"/>
          </a:xfrm>
          <a:prstGeom prst="rect">
            <a:avLst/>
          </a:prstGeom>
        </p:spPr>
      </p:pic>
      <p:pic>
        <p:nvPicPr>
          <p:cNvPr id="3" name="Imagen 2" descr="LOGO GRJ 2023">
            <a:extLst>
              <a:ext uri="{FF2B5EF4-FFF2-40B4-BE49-F238E27FC236}">
                <a16:creationId xmlns:a16="http://schemas.microsoft.com/office/drawing/2014/main" id="{EBA4D441-B002-691C-E65F-BF06762C9A6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8829" y="97411"/>
            <a:ext cx="1476915" cy="754736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3EB70181-671C-35D5-521D-BBF9A8AB621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4946" y="6160514"/>
            <a:ext cx="1884680" cy="600075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1F311AF2-60F2-B955-F360-9D532E891258}"/>
              </a:ext>
            </a:extLst>
          </p:cNvPr>
          <p:cNvSpPr txBox="1"/>
          <p:nvPr/>
        </p:nvSpPr>
        <p:spPr>
          <a:xfrm>
            <a:off x="782275" y="1404966"/>
            <a:ext cx="2204206" cy="830997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es-MX" sz="1200" b="0" i="0" dirty="0">
                <a:solidFill>
                  <a:schemeClr val="tx1"/>
                </a:solidFill>
                <a:effectLst/>
                <a:latin typeface="Roboto" panose="02000000000000000000" pitchFamily="2" charset="0"/>
              </a:rPr>
              <a:t>Prevención familiar de conductas de riesgo en adolescentes familias fuertes: amor y limites</a:t>
            </a:r>
            <a:endParaRPr lang="es-PE" sz="1200" dirty="0">
              <a:solidFill>
                <a:schemeClr val="tx1"/>
              </a:solidFill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02DAD54C-2A9E-6FF2-A030-FDF04765D7CE}"/>
              </a:ext>
            </a:extLst>
          </p:cNvPr>
          <p:cNvSpPr txBox="1"/>
          <p:nvPr/>
        </p:nvSpPr>
        <p:spPr>
          <a:xfrm>
            <a:off x="3858237" y="1404966"/>
            <a:ext cx="2056001" cy="830997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es-MX" sz="1200" b="0" i="0" dirty="0">
                <a:solidFill>
                  <a:schemeClr val="tx1"/>
                </a:solidFill>
                <a:effectLst/>
                <a:latin typeface="Roboto" panose="02000000000000000000" pitchFamily="2" charset="0"/>
              </a:rPr>
              <a:t>Primeros auxilios psicológicos en situaciones de crisis y emergencias humanitarias</a:t>
            </a:r>
            <a:endParaRPr lang="es-PE" sz="1200" dirty="0">
              <a:solidFill>
                <a:schemeClr val="tx1"/>
              </a:solidFill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61931609-7C0B-E112-3264-477CB845F551}"/>
              </a:ext>
            </a:extLst>
          </p:cNvPr>
          <p:cNvSpPr txBox="1"/>
          <p:nvPr/>
        </p:nvSpPr>
        <p:spPr>
          <a:xfrm>
            <a:off x="786956" y="3705837"/>
            <a:ext cx="2204206" cy="830997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es-MX" sz="1200" b="0" i="0" dirty="0">
                <a:solidFill>
                  <a:schemeClr val="tx1"/>
                </a:solidFill>
                <a:effectLst/>
                <a:latin typeface="Roboto" panose="02000000000000000000" pitchFamily="2" charset="0"/>
              </a:rPr>
              <a:t>Sesiones de entrenamiento en habilidades sociales para adolescentes, jóvenes y adultos</a:t>
            </a:r>
            <a:endParaRPr lang="es-PE" sz="1200" dirty="0">
              <a:solidFill>
                <a:schemeClr val="tx1"/>
              </a:solidFill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EE5A6F6F-B3CD-FFEB-506B-B8D6745E4C80}"/>
              </a:ext>
            </a:extLst>
          </p:cNvPr>
          <p:cNvSpPr txBox="1"/>
          <p:nvPr/>
        </p:nvSpPr>
        <p:spPr>
          <a:xfrm>
            <a:off x="3858237" y="3835650"/>
            <a:ext cx="2056001" cy="646331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es-MX" sz="1200" b="0" i="0" dirty="0">
                <a:solidFill>
                  <a:schemeClr val="tx1"/>
                </a:solidFill>
                <a:effectLst/>
                <a:latin typeface="Roboto" panose="02000000000000000000" pitchFamily="2" charset="0"/>
              </a:rPr>
              <a:t>Sesiones de entrenamiento en habilidades sociales para niñas y niños</a:t>
            </a:r>
            <a:endParaRPr lang="es-PE" sz="1200" dirty="0">
              <a:solidFill>
                <a:schemeClr val="tx1"/>
              </a:solidFill>
            </a:endParaRP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17958A1C-4CFB-7DD4-DC2B-FA0B87EF5873}"/>
              </a:ext>
            </a:extLst>
          </p:cNvPr>
          <p:cNvSpPr txBox="1"/>
          <p:nvPr/>
        </p:nvSpPr>
        <p:spPr>
          <a:xfrm>
            <a:off x="1347873" y="2487709"/>
            <a:ext cx="1038138" cy="27699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s-PE" sz="1200" b="0" i="0" dirty="0">
                <a:effectLst/>
                <a:latin typeface="Roboto" panose="02000000000000000000" pitchFamily="2" charset="0"/>
              </a:rPr>
              <a:t>07 sesiones</a:t>
            </a:r>
            <a:endParaRPr lang="es-PE" sz="1200" dirty="0"/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91FD0BCC-4F9A-DD3D-9870-F65F5B10BAC5}"/>
              </a:ext>
            </a:extLst>
          </p:cNvPr>
          <p:cNvSpPr txBox="1"/>
          <p:nvPr/>
        </p:nvSpPr>
        <p:spPr>
          <a:xfrm>
            <a:off x="4224293" y="2487710"/>
            <a:ext cx="1323887" cy="27699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s-PE" sz="1200" b="0" i="0" dirty="0">
                <a:effectLst/>
                <a:latin typeface="Roboto" panose="02000000000000000000" pitchFamily="2" charset="0"/>
              </a:rPr>
              <a:t>Prestación única</a:t>
            </a:r>
            <a:endParaRPr lang="es-PE" sz="1200" dirty="0"/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FCA27EFB-35FA-2EBF-D9BE-9D3CD72F0694}"/>
              </a:ext>
            </a:extLst>
          </p:cNvPr>
          <p:cNvSpPr txBox="1"/>
          <p:nvPr/>
        </p:nvSpPr>
        <p:spPr>
          <a:xfrm>
            <a:off x="1371795" y="4794301"/>
            <a:ext cx="1032895" cy="27699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s-PE" sz="1200" b="0" i="0" dirty="0">
                <a:effectLst/>
                <a:latin typeface="Roboto" panose="02000000000000000000" pitchFamily="2" charset="0"/>
              </a:rPr>
              <a:t>10 sesiones</a:t>
            </a:r>
            <a:endParaRPr lang="es-PE" sz="1200" dirty="0"/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ED700B7B-A207-E46A-535B-5C6E044E2392}"/>
              </a:ext>
            </a:extLst>
          </p:cNvPr>
          <p:cNvSpPr txBox="1"/>
          <p:nvPr/>
        </p:nvSpPr>
        <p:spPr>
          <a:xfrm>
            <a:off x="4306647" y="4768553"/>
            <a:ext cx="1157419" cy="27699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s-PE" sz="1200" b="0" i="0" dirty="0">
                <a:effectLst/>
                <a:latin typeface="Roboto" panose="02000000000000000000" pitchFamily="2" charset="0"/>
              </a:rPr>
              <a:t>10 sesiones</a:t>
            </a:r>
            <a:endParaRPr lang="es-PE" sz="1200" dirty="0"/>
          </a:p>
        </p:txBody>
      </p:sp>
      <p:graphicFrame>
        <p:nvGraphicFramePr>
          <p:cNvPr id="20" name="Tabla 20">
            <a:extLst>
              <a:ext uri="{FF2B5EF4-FFF2-40B4-BE49-F238E27FC236}">
                <a16:creationId xmlns:a16="http://schemas.microsoft.com/office/drawing/2014/main" id="{EDFF63E2-D3B4-0DFA-6365-F4F4849CC95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9883606"/>
              </p:ext>
            </p:extLst>
          </p:nvPr>
        </p:nvGraphicFramePr>
        <p:xfrm>
          <a:off x="6843654" y="1053379"/>
          <a:ext cx="4380815" cy="481644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86877">
                  <a:extLst>
                    <a:ext uri="{9D8B030D-6E8A-4147-A177-3AD203B41FA5}">
                      <a16:colId xmlns:a16="http://schemas.microsoft.com/office/drawing/2014/main" val="2351448466"/>
                    </a:ext>
                  </a:extLst>
                </a:gridCol>
                <a:gridCol w="3393938">
                  <a:extLst>
                    <a:ext uri="{9D8B030D-6E8A-4147-A177-3AD203B41FA5}">
                      <a16:colId xmlns:a16="http://schemas.microsoft.com/office/drawing/2014/main" val="222100465"/>
                    </a:ext>
                  </a:extLst>
                </a:gridCol>
              </a:tblGrid>
              <a:tr h="364360">
                <a:tc>
                  <a:txBody>
                    <a:bodyPr/>
                    <a:lstStyle/>
                    <a:p>
                      <a:r>
                        <a:rPr lang="es-PE" sz="1200" b="1" i="0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CÓDIGO</a:t>
                      </a:r>
                      <a:endParaRPr lang="es-PE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PE" sz="1200" b="1" i="0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DENOMINACIÓN DEL PROCEDIMIENTO</a:t>
                      </a:r>
                      <a:endParaRPr lang="es-PE" sz="12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83796261"/>
                  </a:ext>
                </a:extLst>
              </a:tr>
              <a:tr h="538636">
                <a:tc>
                  <a:txBody>
                    <a:bodyPr/>
                    <a:lstStyle/>
                    <a:p>
                      <a:r>
                        <a:rPr lang="es-PE" sz="1200" b="1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C2111.02</a:t>
                      </a:r>
                      <a:endParaRPr lang="es-PE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sz="1200" b="1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Taller en prevención familiar de conductas de riesgo en adolescente familias fuertes: Amor y limite</a:t>
                      </a:r>
                      <a:endParaRPr lang="es-PE" sz="12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54748704"/>
                  </a:ext>
                </a:extLst>
              </a:tr>
              <a:tr h="580185">
                <a:tc>
                  <a:txBody>
                    <a:bodyPr/>
                    <a:lstStyle/>
                    <a:p>
                      <a:r>
                        <a:rPr lang="es-PE" sz="1200" b="1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99207.02</a:t>
                      </a:r>
                      <a:endParaRPr lang="es-PE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sz="1200" b="1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Intervención en grupo de salud mental</a:t>
                      </a:r>
                      <a:endParaRPr lang="es-PE" sz="12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12095954"/>
                  </a:ext>
                </a:extLst>
              </a:tr>
              <a:tr h="538636">
                <a:tc>
                  <a:txBody>
                    <a:bodyPr/>
                    <a:lstStyle/>
                    <a:p>
                      <a:r>
                        <a:rPr lang="es-PE" sz="1200" b="1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96150.05</a:t>
                      </a:r>
                      <a:endParaRPr lang="es-PE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sz="1200" b="1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Aplicación del cuestionario de habilidades sociales</a:t>
                      </a:r>
                      <a:endParaRPr lang="es-PE" sz="12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52953127"/>
                  </a:ext>
                </a:extLst>
              </a:tr>
              <a:tr h="538636">
                <a:tc>
                  <a:txBody>
                    <a:bodyPr/>
                    <a:lstStyle/>
                    <a:p>
                      <a:r>
                        <a:rPr lang="es-PE" sz="1200" b="1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99401.15</a:t>
                      </a:r>
                      <a:endParaRPr lang="es-PE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PE" sz="1200" b="1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Consejería en habilidades sociales</a:t>
                      </a:r>
                      <a:endParaRPr lang="es-PE" sz="12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86362095"/>
                  </a:ext>
                </a:extLst>
              </a:tr>
              <a:tr h="538636">
                <a:tc>
                  <a:txBody>
                    <a:bodyPr/>
                    <a:lstStyle/>
                    <a:p>
                      <a:r>
                        <a:rPr lang="es-PE" sz="1200" b="1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2734</a:t>
                      </a:r>
                      <a:endParaRPr lang="es-PE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sz="1200" b="1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Problemas relacionados con déficit en habilidades sociales</a:t>
                      </a:r>
                      <a:endParaRPr lang="es-PE" sz="12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94580645"/>
                  </a:ext>
                </a:extLst>
              </a:tr>
              <a:tr h="538636">
                <a:tc>
                  <a:txBody>
                    <a:bodyPr/>
                    <a:lstStyle/>
                    <a:p>
                      <a:r>
                        <a:rPr lang="es-PE" sz="1200" b="1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90872</a:t>
                      </a:r>
                      <a:endParaRPr lang="es-PE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PE" sz="1200" b="1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Taller de habilidades sociales</a:t>
                      </a:r>
                      <a:endParaRPr lang="es-PE" sz="12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64685539"/>
                  </a:ext>
                </a:extLst>
              </a:tr>
              <a:tr h="538636">
                <a:tc>
                  <a:txBody>
                    <a:bodyPr/>
                    <a:lstStyle/>
                    <a:p>
                      <a:r>
                        <a:rPr lang="es-PE" sz="1200" b="1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99207.08</a:t>
                      </a:r>
                      <a:endParaRPr lang="es-PE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sz="1200" b="1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Primeros auxilios psicológicos en situaciones de crisis y emergencias humanitarias.</a:t>
                      </a:r>
                      <a:endParaRPr lang="es-PE" sz="12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61700581"/>
                  </a:ext>
                </a:extLst>
              </a:tr>
              <a:tr h="538636">
                <a:tc>
                  <a:txBody>
                    <a:bodyPr/>
                    <a:lstStyle/>
                    <a:p>
                      <a:r>
                        <a:rPr lang="es-PE" sz="1200" b="1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Z65.5</a:t>
                      </a:r>
                      <a:endParaRPr lang="es-PE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sz="1200" b="1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Problemas relacionados con la exposición a desastre, guerra u otras hostilidades</a:t>
                      </a:r>
                      <a:endParaRPr lang="es-PE" sz="12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77806325"/>
                  </a:ext>
                </a:extLst>
              </a:tr>
            </a:tbl>
          </a:graphicData>
        </a:graphic>
      </p:graphicFrame>
      <p:sp>
        <p:nvSpPr>
          <p:cNvPr id="22" name="CuadroTexto 21">
            <a:extLst>
              <a:ext uri="{FF2B5EF4-FFF2-40B4-BE49-F238E27FC236}">
                <a16:creationId xmlns:a16="http://schemas.microsoft.com/office/drawing/2014/main" id="{39C025A4-F57E-5515-252A-D7D7C9594148}"/>
              </a:ext>
            </a:extLst>
          </p:cNvPr>
          <p:cNvSpPr txBox="1"/>
          <p:nvPr/>
        </p:nvSpPr>
        <p:spPr>
          <a:xfrm>
            <a:off x="3220914" y="202600"/>
            <a:ext cx="6094602" cy="646331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MX" b="1" i="0" dirty="0">
                <a:effectLst/>
                <a:latin typeface="Roboto" panose="02000000000000000000" pitchFamily="2" charset="0"/>
              </a:rPr>
              <a:t>POBLACIÓN EN RIESGO QUE ACCEDE A PROGRAMAS DE PREVENCIÓN EN SALUD MENTAL</a:t>
            </a:r>
            <a:endParaRPr lang="es-PE" b="1" dirty="0"/>
          </a:p>
        </p:txBody>
      </p:sp>
      <p:cxnSp>
        <p:nvCxnSpPr>
          <p:cNvPr id="7" name="Conector recto 6">
            <a:extLst>
              <a:ext uri="{FF2B5EF4-FFF2-40B4-BE49-F238E27FC236}">
                <a16:creationId xmlns:a16="http://schemas.microsoft.com/office/drawing/2014/main" id="{29C30A20-1DBA-55B3-93DD-276F157C6AB9}"/>
              </a:ext>
            </a:extLst>
          </p:cNvPr>
          <p:cNvCxnSpPr/>
          <p:nvPr/>
        </p:nvCxnSpPr>
        <p:spPr>
          <a:xfrm>
            <a:off x="3456264" y="1200766"/>
            <a:ext cx="0" cy="4521666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ector recto 22">
            <a:extLst>
              <a:ext uri="{FF2B5EF4-FFF2-40B4-BE49-F238E27FC236}">
                <a16:creationId xmlns:a16="http://schemas.microsoft.com/office/drawing/2014/main" id="{BD52EC25-6492-1FD6-8D7F-ED30E18F90CC}"/>
              </a:ext>
            </a:extLst>
          </p:cNvPr>
          <p:cNvCxnSpPr>
            <a:cxnSpLocks/>
          </p:cNvCxnSpPr>
          <p:nvPr/>
        </p:nvCxnSpPr>
        <p:spPr>
          <a:xfrm flipH="1">
            <a:off x="695980" y="3306904"/>
            <a:ext cx="5276981" cy="2966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88297469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BB192C38-695F-6AC5-0FED-CC522CBB7F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05" y="71314"/>
            <a:ext cx="2567031" cy="508575"/>
          </a:xfrm>
          <a:prstGeom prst="rect">
            <a:avLst/>
          </a:prstGeom>
        </p:spPr>
      </p:pic>
      <p:pic>
        <p:nvPicPr>
          <p:cNvPr id="3" name="Imagen 2" descr="LOGO GRJ 2023">
            <a:extLst>
              <a:ext uri="{FF2B5EF4-FFF2-40B4-BE49-F238E27FC236}">
                <a16:creationId xmlns:a16="http://schemas.microsoft.com/office/drawing/2014/main" id="{EBA4D441-B002-691C-E65F-BF06762C9A6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8829" y="97411"/>
            <a:ext cx="1476915" cy="754736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3EB70181-671C-35D5-521D-BBF9A8AB621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4946" y="6160514"/>
            <a:ext cx="1884680" cy="600075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08C3C05B-2A0F-E60D-9429-80B5CEFB8315}"/>
              </a:ext>
            </a:extLst>
          </p:cNvPr>
          <p:cNvSpPr txBox="1"/>
          <p:nvPr/>
        </p:nvSpPr>
        <p:spPr>
          <a:xfrm>
            <a:off x="471880" y="814598"/>
            <a:ext cx="8990901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b="1" u="sng" dirty="0">
                <a:solidFill>
                  <a:srgbClr val="00B050"/>
                </a:solidFill>
              </a:rPr>
              <a:t>Registro de acciones desarrolladas De las sesiones con niñas, niños y adolescente (registro individual): </a:t>
            </a:r>
          </a:p>
          <a:p>
            <a:r>
              <a:rPr lang="es-MX" dirty="0"/>
              <a:t>En el Ítem: Ficha Familiar/Historia Clínica, anote DNI de la niña, niño o adolescente </a:t>
            </a:r>
          </a:p>
          <a:p>
            <a:r>
              <a:rPr lang="es-MX" dirty="0"/>
              <a:t>En el ítem: Diagnóstico motivo de consulta y/o actividad de salud, anote claramente: </a:t>
            </a:r>
          </a:p>
          <a:p>
            <a:r>
              <a:rPr lang="es-MX" dirty="0"/>
              <a:t>• En el 1º casillero anote Taller en prevención de conductas de riesgo en adolescente y sus familias. Familias fuertes: Amor y límite.</a:t>
            </a:r>
          </a:p>
          <a:p>
            <a:r>
              <a:rPr lang="es-MX" dirty="0"/>
              <a:t>En el ítem: Tipo de Diagnóstico marque siempre “D” </a:t>
            </a:r>
          </a:p>
          <a:p>
            <a:r>
              <a:rPr lang="es-MX" dirty="0"/>
              <a:t>En el ítem </a:t>
            </a:r>
            <a:r>
              <a:rPr lang="es-MX" dirty="0" err="1"/>
              <a:t>Lab</a:t>
            </a:r>
            <a:r>
              <a:rPr lang="es-MX" dirty="0"/>
              <a:t> de la Primera actividad anote: </a:t>
            </a:r>
          </a:p>
          <a:p>
            <a:r>
              <a:rPr lang="es-MX" dirty="0"/>
              <a:t>• En el 1º casillero se registra número de sesión (1, 2, … </a:t>
            </a:r>
            <a:r>
              <a:rPr lang="es-MX" dirty="0" err="1"/>
              <a:t>ó</a:t>
            </a:r>
            <a:r>
              <a:rPr lang="es-MX" dirty="0"/>
              <a:t> 7).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1E798755-2177-CC16-0482-836E9289B47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25375"/>
            <a:ext cx="12192000" cy="2660841"/>
          </a:xfrm>
          <a:prstGeom prst="rect">
            <a:avLst/>
          </a:prstGeom>
        </p:spPr>
      </p:pic>
      <p:sp>
        <p:nvSpPr>
          <p:cNvPr id="9" name="Rectángulo: esquinas redondeadas 8">
            <a:extLst>
              <a:ext uri="{FF2B5EF4-FFF2-40B4-BE49-F238E27FC236}">
                <a16:creationId xmlns:a16="http://schemas.microsoft.com/office/drawing/2014/main" id="{20DA2528-3F86-7702-975F-BA0D81255DD8}"/>
              </a:ext>
            </a:extLst>
          </p:cNvPr>
          <p:cNvSpPr/>
          <p:nvPr/>
        </p:nvSpPr>
        <p:spPr>
          <a:xfrm>
            <a:off x="3875713" y="171397"/>
            <a:ext cx="5754848" cy="60676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b="1" dirty="0"/>
              <a:t>Prevención de conductas de riesgo en adolescentes y sus familia. Familias fuertes: amor y límites </a:t>
            </a:r>
            <a:endParaRPr lang="es-PE" b="1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9B1C37CB-0638-EE95-B14C-D5E7D5CC127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77684" t="8455" r="3739" b="55504"/>
          <a:stretch/>
        </p:blipFill>
        <p:spPr>
          <a:xfrm>
            <a:off x="9161943" y="1141223"/>
            <a:ext cx="2106006" cy="2298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32733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589DF929-4430-9CC8-D349-52B7681F02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05" y="71314"/>
            <a:ext cx="2567031" cy="508575"/>
          </a:xfrm>
          <a:prstGeom prst="rect">
            <a:avLst/>
          </a:prstGeom>
        </p:spPr>
      </p:pic>
      <p:pic>
        <p:nvPicPr>
          <p:cNvPr id="5" name="Imagen 4" descr="LOGO GRJ 2023">
            <a:extLst>
              <a:ext uri="{FF2B5EF4-FFF2-40B4-BE49-F238E27FC236}">
                <a16:creationId xmlns:a16="http://schemas.microsoft.com/office/drawing/2014/main" id="{84C46934-5593-662B-00CA-A781169AFC9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8829" y="97411"/>
            <a:ext cx="1476915" cy="75473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C2C7F83D-D9B9-BA88-202C-0AA4A67C82F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4946" y="6160514"/>
            <a:ext cx="1884680" cy="600075"/>
          </a:xfrm>
          <a:prstGeom prst="rect">
            <a:avLst/>
          </a:prstGeom>
        </p:spPr>
      </p:pic>
      <p:sp>
        <p:nvSpPr>
          <p:cNvPr id="2" name="Rectángulo: esquinas redondeadas 1">
            <a:extLst>
              <a:ext uri="{FF2B5EF4-FFF2-40B4-BE49-F238E27FC236}">
                <a16:creationId xmlns:a16="http://schemas.microsoft.com/office/drawing/2014/main" id="{89B50A85-DE56-C744-8631-794AF930B18B}"/>
              </a:ext>
            </a:extLst>
          </p:cNvPr>
          <p:cNvSpPr/>
          <p:nvPr/>
        </p:nvSpPr>
        <p:spPr>
          <a:xfrm>
            <a:off x="3405931" y="149432"/>
            <a:ext cx="4874003" cy="35233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b="1" dirty="0">
                <a:solidFill>
                  <a:schemeClr val="tx1"/>
                </a:solidFill>
              </a:rPr>
              <a:t>TAMIZAJE POSITIVO DE VIOLENCIA</a:t>
            </a:r>
            <a:endParaRPr lang="es-PE" b="1" dirty="0">
              <a:solidFill>
                <a:schemeClr val="tx1"/>
              </a:solidFill>
            </a:endParaRP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B98C613E-E232-06F6-CAA7-DC68B72F7C72}"/>
              </a:ext>
            </a:extLst>
          </p:cNvPr>
          <p:cNvSpPr/>
          <p:nvPr/>
        </p:nvSpPr>
        <p:spPr>
          <a:xfrm>
            <a:off x="234891" y="759487"/>
            <a:ext cx="8045043" cy="200849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MX" b="1" u="sng" dirty="0">
                <a:solidFill>
                  <a:srgbClr val="00B050"/>
                </a:solidFill>
              </a:rPr>
              <a:t>Tamizaje positivo:</a:t>
            </a:r>
          </a:p>
          <a:p>
            <a:r>
              <a:rPr lang="es-MX" dirty="0">
                <a:solidFill>
                  <a:schemeClr val="tx1"/>
                </a:solidFill>
              </a:rPr>
              <a:t>En el Ítem: Ficha Familiar/Historia Clínica, anote DNI del usuario </a:t>
            </a:r>
          </a:p>
          <a:p>
            <a:r>
              <a:rPr lang="es-MX" dirty="0">
                <a:solidFill>
                  <a:schemeClr val="tx1"/>
                </a:solidFill>
              </a:rPr>
              <a:t>En el ítem: Diagnóstico motivo de consulta y/o actividad de salud, anote claramente: • En el 1º casillero anote Tamizaje en Violencia </a:t>
            </a:r>
          </a:p>
          <a:p>
            <a:r>
              <a:rPr lang="es-MX" dirty="0">
                <a:solidFill>
                  <a:schemeClr val="tx1"/>
                </a:solidFill>
              </a:rPr>
              <a:t>• En el 2º casillero anote </a:t>
            </a:r>
            <a:r>
              <a:rPr lang="es-MX" dirty="0">
                <a:solidFill>
                  <a:schemeClr val="tx1"/>
                </a:solidFill>
                <a:highlight>
                  <a:srgbClr val="FFFF00"/>
                </a:highlight>
              </a:rPr>
              <a:t>Problemas relacionados con violencia </a:t>
            </a:r>
          </a:p>
          <a:p>
            <a:r>
              <a:rPr lang="es-MX" dirty="0">
                <a:solidFill>
                  <a:schemeClr val="tx1"/>
                </a:solidFill>
              </a:rPr>
              <a:t>• En el 3º casillero anote Consejería de Prevención de riesgos en salud mental En el ítem: Tipo de Diagnóstico marque siempre “D” en todas.</a:t>
            </a:r>
            <a:endParaRPr lang="es-PE" dirty="0">
              <a:solidFill>
                <a:schemeClr val="tx1"/>
              </a:solidFill>
            </a:endParaRPr>
          </a:p>
        </p:txBody>
      </p:sp>
      <p:sp>
        <p:nvSpPr>
          <p:cNvPr id="9" name="Rectángulo: esquinas redondeadas 8">
            <a:extLst>
              <a:ext uri="{FF2B5EF4-FFF2-40B4-BE49-F238E27FC236}">
                <a16:creationId xmlns:a16="http://schemas.microsoft.com/office/drawing/2014/main" id="{51F82508-0990-2E81-BDB9-2497208F0F9A}"/>
              </a:ext>
            </a:extLst>
          </p:cNvPr>
          <p:cNvSpPr/>
          <p:nvPr/>
        </p:nvSpPr>
        <p:spPr>
          <a:xfrm>
            <a:off x="1669409" y="5478011"/>
            <a:ext cx="8011486" cy="58170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b="1" dirty="0">
                <a:solidFill>
                  <a:schemeClr val="tx1"/>
                </a:solidFill>
              </a:rPr>
              <a:t>SI LA USUARIA ES GESTANTE SE COLOCARA “G” EN EL 1º LAB DE LA PRIMERA ACTIVIDAD.</a:t>
            </a:r>
            <a:endParaRPr lang="es-PE" b="1" dirty="0">
              <a:solidFill>
                <a:schemeClr val="tx1"/>
              </a:solidFill>
            </a:endParaRP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7EB155BF-3198-EAAB-E4F1-5AC4EE3328B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18364"/>
            <a:ext cx="12192000" cy="1750903"/>
          </a:xfrm>
          <a:prstGeom prst="rect">
            <a:avLst/>
          </a:prstGeom>
        </p:spPr>
      </p:pic>
      <p:sp>
        <p:nvSpPr>
          <p:cNvPr id="12" name="Flecha: curvada hacia arriba 11">
            <a:extLst>
              <a:ext uri="{FF2B5EF4-FFF2-40B4-BE49-F238E27FC236}">
                <a16:creationId xmlns:a16="http://schemas.microsoft.com/office/drawing/2014/main" id="{382AFB57-CE17-3668-C5D9-3A885B4F50CA}"/>
              </a:ext>
            </a:extLst>
          </p:cNvPr>
          <p:cNvSpPr/>
          <p:nvPr/>
        </p:nvSpPr>
        <p:spPr>
          <a:xfrm rot="17529619">
            <a:off x="9583477" y="4481436"/>
            <a:ext cx="1459143" cy="603916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>
              <a:solidFill>
                <a:schemeClr val="tx1"/>
              </a:solidFill>
            </a:endParaRPr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916680C6-D807-47BB-F688-B53B3C3E82A6}"/>
              </a:ext>
            </a:extLst>
          </p:cNvPr>
          <p:cNvSpPr/>
          <p:nvPr/>
        </p:nvSpPr>
        <p:spPr>
          <a:xfrm>
            <a:off x="10111712" y="3901536"/>
            <a:ext cx="201336" cy="184558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MX" dirty="0">
                <a:solidFill>
                  <a:srgbClr val="FF0000"/>
                </a:solidFill>
              </a:rPr>
              <a:t>G</a:t>
            </a:r>
            <a:endParaRPr lang="es-PE" dirty="0">
              <a:solidFill>
                <a:srgbClr val="FF0000"/>
              </a:solidFill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7ADD2ADC-5DDD-0CDA-8924-4EC8B194706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Texturizer/>
                    </a14:imgEffect>
                  </a14:imgLayer>
                </a14:imgProps>
              </a:ext>
            </a:extLst>
          </a:blip>
          <a:srcRect l="7294" t="14190" r="66214" b="52171"/>
          <a:stretch/>
        </p:blipFill>
        <p:spPr>
          <a:xfrm>
            <a:off x="8619080" y="852147"/>
            <a:ext cx="2985264" cy="2132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6341701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BB192C38-695F-6AC5-0FED-CC522CBB7F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05" y="71314"/>
            <a:ext cx="2567031" cy="508575"/>
          </a:xfrm>
          <a:prstGeom prst="rect">
            <a:avLst/>
          </a:prstGeom>
        </p:spPr>
      </p:pic>
      <p:pic>
        <p:nvPicPr>
          <p:cNvPr id="3" name="Imagen 2" descr="LOGO GRJ 2023">
            <a:extLst>
              <a:ext uri="{FF2B5EF4-FFF2-40B4-BE49-F238E27FC236}">
                <a16:creationId xmlns:a16="http://schemas.microsoft.com/office/drawing/2014/main" id="{EBA4D441-B002-691C-E65F-BF06762C9A6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8829" y="97411"/>
            <a:ext cx="1476915" cy="754736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3EB70181-671C-35D5-521D-BBF9A8AB621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4946" y="6160514"/>
            <a:ext cx="1884680" cy="600075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F90C7AE0-2E53-3E7D-9F75-AC7BC184B0B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3552"/>
            <a:ext cx="12192000" cy="2121267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EF07B7E7-7974-D7C5-7DA7-0B519E4C39D0}"/>
              </a:ext>
            </a:extLst>
          </p:cNvPr>
          <p:cNvSpPr txBox="1"/>
          <p:nvPr/>
        </p:nvSpPr>
        <p:spPr>
          <a:xfrm>
            <a:off x="866163" y="833181"/>
            <a:ext cx="9242273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b="1" u="sng" dirty="0">
                <a:solidFill>
                  <a:srgbClr val="00B050"/>
                </a:solidFill>
              </a:rPr>
              <a:t>De las sesiones con padres: </a:t>
            </a:r>
          </a:p>
          <a:p>
            <a:r>
              <a:rPr lang="es-MX" dirty="0"/>
              <a:t>En el Ítem: Ficha Familiar/Historia Clínica, anote APP146 Actividades con padres </a:t>
            </a:r>
          </a:p>
          <a:p>
            <a:r>
              <a:rPr lang="es-MX" dirty="0"/>
              <a:t>En el ítem: Diagnóstico motivo de consulta y/o actividad de salud, anote claramente: </a:t>
            </a:r>
          </a:p>
          <a:p>
            <a:r>
              <a:rPr lang="es-MX" dirty="0"/>
              <a:t>• En el 1º casillero anote Taller en prevención de conductas de riesgo en adolescentes y sus familias. Familias fuertes: Amor y límite. </a:t>
            </a:r>
          </a:p>
          <a:p>
            <a:r>
              <a:rPr lang="es-MX" dirty="0"/>
              <a:t>En el ítem: Tipo de Diagnóstico marque siempre “D” </a:t>
            </a:r>
          </a:p>
          <a:p>
            <a:r>
              <a:rPr lang="es-MX" dirty="0"/>
              <a:t>En el ítem </a:t>
            </a:r>
            <a:r>
              <a:rPr lang="es-MX" dirty="0" err="1"/>
              <a:t>Lab</a:t>
            </a:r>
            <a:r>
              <a:rPr lang="es-MX" dirty="0"/>
              <a:t> de la primera actividad anote: </a:t>
            </a:r>
          </a:p>
          <a:p>
            <a:r>
              <a:rPr lang="es-MX" dirty="0"/>
              <a:t>• En el 1º casillero se registra número de sesión (1, 2, … </a:t>
            </a:r>
            <a:r>
              <a:rPr lang="es-MX" dirty="0" err="1"/>
              <a:t>ó</a:t>
            </a:r>
            <a:r>
              <a:rPr lang="es-MX" dirty="0"/>
              <a:t> 7) </a:t>
            </a:r>
          </a:p>
          <a:p>
            <a:r>
              <a:rPr lang="es-MX" dirty="0"/>
              <a:t>• En el 2º casillero se registra número de total de participantes</a:t>
            </a:r>
            <a:endParaRPr lang="es-PE" dirty="0"/>
          </a:p>
        </p:txBody>
      </p:sp>
      <p:sp>
        <p:nvSpPr>
          <p:cNvPr id="9" name="Rectángulo: esquinas redondeadas 8">
            <a:extLst>
              <a:ext uri="{FF2B5EF4-FFF2-40B4-BE49-F238E27FC236}">
                <a16:creationId xmlns:a16="http://schemas.microsoft.com/office/drawing/2014/main" id="{96B13571-56FF-9B59-DF2A-C94B06001431}"/>
              </a:ext>
            </a:extLst>
          </p:cNvPr>
          <p:cNvSpPr/>
          <p:nvPr/>
        </p:nvSpPr>
        <p:spPr>
          <a:xfrm>
            <a:off x="3850547" y="236914"/>
            <a:ext cx="5897460" cy="59626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b="1" dirty="0"/>
              <a:t>Prevención de conductas de riesgo en adolescentes y sus familia. Familias fuertes: amor y límites </a:t>
            </a:r>
            <a:endParaRPr lang="es-PE" b="1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1FAAFC5E-87D5-03F7-F325-9BBCABBFCC0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77684" t="8455" r="3739" b="55504"/>
          <a:stretch/>
        </p:blipFill>
        <p:spPr>
          <a:xfrm>
            <a:off x="9789738" y="1188198"/>
            <a:ext cx="2106006" cy="2298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4375772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BB192C38-695F-6AC5-0FED-CC522CBB7F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05" y="71314"/>
            <a:ext cx="2567031" cy="508575"/>
          </a:xfrm>
          <a:prstGeom prst="rect">
            <a:avLst/>
          </a:prstGeom>
        </p:spPr>
      </p:pic>
      <p:pic>
        <p:nvPicPr>
          <p:cNvPr id="3" name="Imagen 2" descr="LOGO GRJ 2023">
            <a:extLst>
              <a:ext uri="{FF2B5EF4-FFF2-40B4-BE49-F238E27FC236}">
                <a16:creationId xmlns:a16="http://schemas.microsoft.com/office/drawing/2014/main" id="{EBA4D441-B002-691C-E65F-BF06762C9A6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8829" y="97411"/>
            <a:ext cx="1476915" cy="754736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3EB70181-671C-35D5-521D-BBF9A8AB621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4946" y="6160514"/>
            <a:ext cx="1884680" cy="600075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B5399BC4-34E6-23A0-05A4-4892152F7EE8}"/>
              </a:ext>
            </a:extLst>
          </p:cNvPr>
          <p:cNvSpPr txBox="1"/>
          <p:nvPr/>
        </p:nvSpPr>
        <p:spPr>
          <a:xfrm>
            <a:off x="3785532" y="256723"/>
            <a:ext cx="6094602" cy="646331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s-MX" b="1" dirty="0">
                <a:solidFill>
                  <a:schemeClr val="tx1"/>
                </a:solidFill>
              </a:rPr>
              <a:t>Sesiones de entrenamiento en habilidades sociales para adolescentes, jóvenes y adultos</a:t>
            </a:r>
            <a:endParaRPr lang="es-PE" b="1" dirty="0">
              <a:solidFill>
                <a:schemeClr val="tx1"/>
              </a:solidFill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CB9D031D-5A7A-7189-70F0-121B217ADA1F}"/>
              </a:ext>
            </a:extLst>
          </p:cNvPr>
          <p:cNvSpPr txBox="1"/>
          <p:nvPr/>
        </p:nvSpPr>
        <p:spPr>
          <a:xfrm>
            <a:off x="1025554" y="1266143"/>
            <a:ext cx="885458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b="1" u="sng" dirty="0">
                <a:solidFill>
                  <a:srgbClr val="00B050"/>
                </a:solidFill>
              </a:rPr>
              <a:t>De la aplicación del cuestionario: </a:t>
            </a:r>
          </a:p>
          <a:p>
            <a:r>
              <a:rPr lang="es-MX" dirty="0"/>
              <a:t>En el Ítem: Ficha Familiar/Historia Clínica, anote DNI e historia clínica del adolescente </a:t>
            </a:r>
          </a:p>
          <a:p>
            <a:r>
              <a:rPr lang="es-MX" dirty="0"/>
              <a:t>En el ítem: Diagnóstico motivo de consulta y/o actividad de salud, anote claramente: </a:t>
            </a:r>
          </a:p>
          <a:p>
            <a:r>
              <a:rPr lang="es-MX" dirty="0"/>
              <a:t>• En el 1º casillero anote Aplicación del cuestionario </a:t>
            </a:r>
          </a:p>
          <a:p>
            <a:r>
              <a:rPr lang="es-MX" dirty="0"/>
              <a:t>• En el 2º casillero anote Consejería en habilidades sociales En el ítem: Tipo de Diagnóstico marque siempre “D” </a:t>
            </a:r>
            <a:endParaRPr lang="es-PE" dirty="0"/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8F77627C-7F1C-75C8-B548-834D81B7EC5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87371"/>
            <a:ext cx="12192000" cy="2095280"/>
          </a:xfrm>
          <a:prstGeom prst="rect">
            <a:avLst/>
          </a:prstGeom>
        </p:spPr>
      </p:pic>
      <p:sp>
        <p:nvSpPr>
          <p:cNvPr id="11" name="Rectángulo: esquinas diagonales redondeadas 10">
            <a:extLst>
              <a:ext uri="{FF2B5EF4-FFF2-40B4-BE49-F238E27FC236}">
                <a16:creationId xmlns:a16="http://schemas.microsoft.com/office/drawing/2014/main" id="{AF4EA95F-E93E-B2A1-FA32-077DB2308D90}"/>
              </a:ext>
            </a:extLst>
          </p:cNvPr>
          <p:cNvSpPr/>
          <p:nvPr/>
        </p:nvSpPr>
        <p:spPr>
          <a:xfrm>
            <a:off x="855677" y="5591857"/>
            <a:ext cx="8454006" cy="805343"/>
          </a:xfrm>
          <a:prstGeom prst="round2Diag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/>
              <a:t>Si en la aplicación del cuestionario da como resultado que el adolescentes presenta problemas en sus habilidades sociales se adicionará en la tercera actividad “Problemas relacionados con déficit en habilidades sociales” (Z734)</a:t>
            </a:r>
            <a:endParaRPr lang="es-PE" dirty="0"/>
          </a:p>
        </p:txBody>
      </p:sp>
      <p:sp>
        <p:nvSpPr>
          <p:cNvPr id="12" name="Flecha: curvada hacia la derecha 11">
            <a:extLst>
              <a:ext uri="{FF2B5EF4-FFF2-40B4-BE49-F238E27FC236}">
                <a16:creationId xmlns:a16="http://schemas.microsoft.com/office/drawing/2014/main" id="{3AC643E9-CC7E-51F3-4E47-823DCBD0ED28}"/>
              </a:ext>
            </a:extLst>
          </p:cNvPr>
          <p:cNvSpPr/>
          <p:nvPr/>
        </p:nvSpPr>
        <p:spPr>
          <a:xfrm rot="15081240">
            <a:off x="10086105" y="4673452"/>
            <a:ext cx="665446" cy="2443800"/>
          </a:xfrm>
          <a:prstGeom prst="curved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4001999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BB192C38-695F-6AC5-0FED-CC522CBB7F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05" y="71314"/>
            <a:ext cx="2567031" cy="508575"/>
          </a:xfrm>
          <a:prstGeom prst="rect">
            <a:avLst/>
          </a:prstGeom>
        </p:spPr>
      </p:pic>
      <p:pic>
        <p:nvPicPr>
          <p:cNvPr id="3" name="Imagen 2" descr="LOGO GRJ 2023">
            <a:extLst>
              <a:ext uri="{FF2B5EF4-FFF2-40B4-BE49-F238E27FC236}">
                <a16:creationId xmlns:a16="http://schemas.microsoft.com/office/drawing/2014/main" id="{EBA4D441-B002-691C-E65F-BF06762C9A6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8829" y="97411"/>
            <a:ext cx="1476915" cy="754736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3EB70181-671C-35D5-521D-BBF9A8AB621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4946" y="6160514"/>
            <a:ext cx="1884680" cy="600075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689DB4C6-9234-8DC8-EF68-06D95F33A8C1}"/>
              </a:ext>
            </a:extLst>
          </p:cNvPr>
          <p:cNvSpPr txBox="1"/>
          <p:nvPr/>
        </p:nvSpPr>
        <p:spPr>
          <a:xfrm>
            <a:off x="3785532" y="256723"/>
            <a:ext cx="6094602" cy="646331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s-MX" b="1" dirty="0">
                <a:solidFill>
                  <a:schemeClr val="tx1"/>
                </a:solidFill>
              </a:rPr>
              <a:t>Sesiones de entrenamiento en habilidades sociales para adolescentes, jóvenes y adultos</a:t>
            </a:r>
            <a:endParaRPr lang="es-PE" b="1" dirty="0">
              <a:solidFill>
                <a:schemeClr val="tx1"/>
              </a:solidFill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D3419FC9-5535-F6AF-F744-607A29F40E21}"/>
              </a:ext>
            </a:extLst>
          </p:cNvPr>
          <p:cNvSpPr txBox="1"/>
          <p:nvPr/>
        </p:nvSpPr>
        <p:spPr>
          <a:xfrm>
            <a:off x="379602" y="1152648"/>
            <a:ext cx="9662020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dirty="0"/>
              <a:t>De las sesiones de los adolescentes: </a:t>
            </a:r>
          </a:p>
          <a:p>
            <a:r>
              <a:rPr lang="es-MX" dirty="0"/>
              <a:t>En el Ítem: Ficha Familiar/Historia Clínica, anote DNI e historia clínica del adolescente </a:t>
            </a:r>
          </a:p>
          <a:p>
            <a:r>
              <a:rPr lang="es-MX" dirty="0"/>
              <a:t>En el ítem: Diagnóstico motivo de consulta y/o actividad de salud, anote claramente: </a:t>
            </a:r>
          </a:p>
          <a:p>
            <a:r>
              <a:rPr lang="es-MX" dirty="0"/>
              <a:t>• En el 1º casillero Problemas relacionados con déficit en habilidades sociales </a:t>
            </a:r>
          </a:p>
          <a:p>
            <a:r>
              <a:rPr lang="es-MX" dirty="0"/>
              <a:t>• En el 2º casillero Taller de habilidades sociales </a:t>
            </a:r>
          </a:p>
          <a:p>
            <a:r>
              <a:rPr lang="es-MX" dirty="0"/>
              <a:t>En el ítem: Tipo de Diagnóstico marque “D” solo para la primera sesión del taller y para las demás “R” En el ítem </a:t>
            </a:r>
            <a:r>
              <a:rPr lang="es-MX" dirty="0" err="1"/>
              <a:t>Lab</a:t>
            </a:r>
            <a:r>
              <a:rPr lang="es-MX" dirty="0"/>
              <a:t> anote: </a:t>
            </a:r>
          </a:p>
          <a:p>
            <a:r>
              <a:rPr lang="es-MX" dirty="0"/>
              <a:t>• En el 1º casillero de la 2da actividad se registra el número de sesión (1, 2 …. </a:t>
            </a:r>
            <a:r>
              <a:rPr lang="es-MX" dirty="0" err="1"/>
              <a:t>ó</a:t>
            </a:r>
            <a:r>
              <a:rPr lang="es-MX" dirty="0"/>
              <a:t> 10) según corresponda.</a:t>
            </a:r>
            <a:endParaRPr lang="es-PE" dirty="0"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DC9C51CF-74DF-8C1D-3EC7-C58A5A386FF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77892"/>
            <a:ext cx="12192000" cy="2034355"/>
          </a:xfrm>
          <a:prstGeom prst="rect">
            <a:avLst/>
          </a:prstGeom>
        </p:spPr>
      </p:pic>
      <p:sp>
        <p:nvSpPr>
          <p:cNvPr id="10" name="Elipse 9">
            <a:extLst>
              <a:ext uri="{FF2B5EF4-FFF2-40B4-BE49-F238E27FC236}">
                <a16:creationId xmlns:a16="http://schemas.microsoft.com/office/drawing/2014/main" id="{D935D956-2D37-84C7-E1BD-C720EAFAA509}"/>
              </a:ext>
            </a:extLst>
          </p:cNvPr>
          <p:cNvSpPr/>
          <p:nvPr/>
        </p:nvSpPr>
        <p:spPr>
          <a:xfrm>
            <a:off x="9649288" y="4217701"/>
            <a:ext cx="461692" cy="754736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4000" dirty="0">
                <a:solidFill>
                  <a:srgbClr val="FF0000"/>
                </a:solidFill>
              </a:rPr>
              <a:t>X</a:t>
            </a:r>
            <a:endParaRPr lang="es-PE" sz="4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8300738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BB192C38-695F-6AC5-0FED-CC522CBB7F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05" y="71314"/>
            <a:ext cx="2567031" cy="508575"/>
          </a:xfrm>
          <a:prstGeom prst="rect">
            <a:avLst/>
          </a:prstGeom>
        </p:spPr>
      </p:pic>
      <p:pic>
        <p:nvPicPr>
          <p:cNvPr id="3" name="Imagen 2" descr="LOGO GRJ 2023">
            <a:extLst>
              <a:ext uri="{FF2B5EF4-FFF2-40B4-BE49-F238E27FC236}">
                <a16:creationId xmlns:a16="http://schemas.microsoft.com/office/drawing/2014/main" id="{EBA4D441-B002-691C-E65F-BF06762C9A6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8829" y="97411"/>
            <a:ext cx="1476915" cy="754736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3EB70181-671C-35D5-521D-BBF9A8AB621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4946" y="6160514"/>
            <a:ext cx="1884680" cy="600075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94139F0D-ADA6-FF76-8800-365099CA79D0}"/>
              </a:ext>
            </a:extLst>
          </p:cNvPr>
          <p:cNvSpPr txBox="1"/>
          <p:nvPr/>
        </p:nvSpPr>
        <p:spPr>
          <a:xfrm>
            <a:off x="3730003" y="314630"/>
            <a:ext cx="5593359" cy="707886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s-MX" sz="2000" b="1" dirty="0">
                <a:solidFill>
                  <a:schemeClr val="tx1"/>
                </a:solidFill>
              </a:rPr>
              <a:t>Vigilancia y acompañamiento comunitario (agentes comunitarios de salud)</a:t>
            </a:r>
            <a:endParaRPr lang="es-PE" sz="2000" b="1" dirty="0">
              <a:solidFill>
                <a:schemeClr val="tx1"/>
              </a:solidFill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C66F224C-8D58-BAA8-203B-EF3C0D359F7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5734" t="45015" r="21835" b="28441"/>
          <a:stretch/>
        </p:blipFill>
        <p:spPr>
          <a:xfrm>
            <a:off x="7692705" y="1426129"/>
            <a:ext cx="4278384" cy="1543574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3A705188-C7AD-9A25-3FC8-893C3B5C71D2}"/>
              </a:ext>
            </a:extLst>
          </p:cNvPr>
          <p:cNvSpPr txBox="1"/>
          <p:nvPr/>
        </p:nvSpPr>
        <p:spPr>
          <a:xfrm>
            <a:off x="432078" y="852147"/>
            <a:ext cx="7118013" cy="32932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1600" b="1" u="sng" dirty="0">
                <a:solidFill>
                  <a:srgbClr val="00B050"/>
                </a:solidFill>
              </a:rPr>
              <a:t>Registro de acciones desarrolladas:</a:t>
            </a:r>
          </a:p>
          <a:p>
            <a:r>
              <a:rPr lang="es-MX" sz="1600" dirty="0"/>
              <a:t>En el Ítem: Ficha Familiar/Historia Clínica, anote APP138 Actividad con Agentes Comunitarios de Salud </a:t>
            </a:r>
          </a:p>
          <a:p>
            <a:r>
              <a:rPr lang="es-MX" sz="1600" dirty="0"/>
              <a:t>En el ítem: Diagnóstico motivo de consulta y/o actividad de salud, anote claramente: </a:t>
            </a:r>
          </a:p>
          <a:p>
            <a:r>
              <a:rPr lang="es-MX" sz="1600" dirty="0"/>
              <a:t>• En el 1º casillero anote Reunión de participación comunitaria y empoderamiento social </a:t>
            </a:r>
          </a:p>
          <a:p>
            <a:r>
              <a:rPr lang="es-MX" sz="1600" dirty="0"/>
              <a:t>•En el 2º casillero anote Sesión educativa En el ítem: Tipo de Diagnóstico marque siempre “D” </a:t>
            </a:r>
          </a:p>
          <a:p>
            <a:r>
              <a:rPr lang="es-MX" sz="1600" dirty="0"/>
              <a:t>En el ítem </a:t>
            </a:r>
            <a:r>
              <a:rPr lang="es-MX" sz="1600" dirty="0" err="1"/>
              <a:t>Lab</a:t>
            </a:r>
            <a:r>
              <a:rPr lang="es-MX" sz="1600" dirty="0"/>
              <a:t> anote: </a:t>
            </a:r>
          </a:p>
          <a:p>
            <a:r>
              <a:rPr lang="es-MX" sz="1600" dirty="0"/>
              <a:t>• En el 1º casillero de la 2da actividad anote número de tema que desarrolla según corresponda (1,2, 3 </a:t>
            </a:r>
            <a:r>
              <a:rPr lang="es-MX" sz="1600" dirty="0" err="1"/>
              <a:t>ó</a:t>
            </a:r>
            <a:r>
              <a:rPr lang="es-MX" sz="1600" dirty="0"/>
              <a:t> 4) </a:t>
            </a:r>
          </a:p>
          <a:p>
            <a:r>
              <a:rPr lang="es-MX" sz="1600" dirty="0"/>
              <a:t>• En el 1º casillero de la 2da actividad anote número de participantes</a:t>
            </a:r>
            <a:endParaRPr lang="es-PE" sz="1600" dirty="0"/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108D2DAE-7190-A543-F934-36A8C45AE4C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60840"/>
            <a:ext cx="12192000" cy="1701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4443896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BB192C38-695F-6AC5-0FED-CC522CBB7F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05" y="71314"/>
            <a:ext cx="2567031" cy="508575"/>
          </a:xfrm>
          <a:prstGeom prst="rect">
            <a:avLst/>
          </a:prstGeom>
        </p:spPr>
      </p:pic>
      <p:pic>
        <p:nvPicPr>
          <p:cNvPr id="3" name="Imagen 2" descr="LOGO GRJ 2023">
            <a:extLst>
              <a:ext uri="{FF2B5EF4-FFF2-40B4-BE49-F238E27FC236}">
                <a16:creationId xmlns:a16="http://schemas.microsoft.com/office/drawing/2014/main" id="{EBA4D441-B002-691C-E65F-BF06762C9A6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8829" y="97411"/>
            <a:ext cx="1476915" cy="754736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3EB70181-671C-35D5-521D-BBF9A8AB621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4946" y="6160514"/>
            <a:ext cx="1884680" cy="600075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AEE3CBC2-0479-9DC7-089B-CCD1325BCF20}"/>
              </a:ext>
            </a:extLst>
          </p:cNvPr>
          <p:cNvSpPr txBox="1"/>
          <p:nvPr/>
        </p:nvSpPr>
        <p:spPr>
          <a:xfrm>
            <a:off x="4532246" y="147669"/>
            <a:ext cx="3856840" cy="461665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s-MX" sz="2400" b="0" i="0" dirty="0">
                <a:solidFill>
                  <a:schemeClr val="tx1"/>
                </a:solidFill>
                <a:effectLst/>
                <a:latin typeface="Roboto" panose="02000000000000000000" pitchFamily="2" charset="0"/>
              </a:rPr>
              <a:t>Flujo de atención en CSMC</a:t>
            </a:r>
            <a:endParaRPr lang="es-PE" sz="2400" dirty="0">
              <a:solidFill>
                <a:schemeClr val="tx1"/>
              </a:solidFill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A5635851-A343-FA64-0A3C-170AA261D428}"/>
              </a:ext>
            </a:extLst>
          </p:cNvPr>
          <p:cNvSpPr txBox="1"/>
          <p:nvPr/>
        </p:nvSpPr>
        <p:spPr>
          <a:xfrm>
            <a:off x="1171615" y="4176960"/>
            <a:ext cx="885917" cy="338554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s-PE" sz="1600" b="0" i="0" dirty="0">
                <a:solidFill>
                  <a:schemeClr val="tx1"/>
                </a:solidFill>
                <a:effectLst/>
                <a:latin typeface="Roboto" panose="02000000000000000000" pitchFamily="2" charset="0"/>
              </a:rPr>
              <a:t>CSMC</a:t>
            </a:r>
            <a:endParaRPr lang="es-PE" sz="1600" dirty="0">
              <a:solidFill>
                <a:schemeClr val="tx1"/>
              </a:solidFill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EFAA25A0-E9DF-61E7-7479-AC55545639CA}"/>
              </a:ext>
            </a:extLst>
          </p:cNvPr>
          <p:cNvSpPr txBox="1"/>
          <p:nvPr/>
        </p:nvSpPr>
        <p:spPr>
          <a:xfrm>
            <a:off x="4160285" y="4176960"/>
            <a:ext cx="1108001" cy="338554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s-PE" sz="1600" b="0" i="0" dirty="0">
                <a:solidFill>
                  <a:schemeClr val="tx1"/>
                </a:solidFill>
                <a:effectLst/>
                <a:latin typeface="Roboto" panose="02000000000000000000" pitchFamily="2" charset="0"/>
              </a:rPr>
              <a:t>ACOGIDA</a:t>
            </a:r>
            <a:endParaRPr lang="es-PE" sz="1600" dirty="0">
              <a:solidFill>
                <a:schemeClr val="tx1"/>
              </a:solidFill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67102F8B-D050-E17C-6F9F-6B6EF5FEA105}"/>
              </a:ext>
            </a:extLst>
          </p:cNvPr>
          <p:cNvSpPr txBox="1"/>
          <p:nvPr/>
        </p:nvSpPr>
        <p:spPr>
          <a:xfrm>
            <a:off x="7452257" y="903367"/>
            <a:ext cx="2179040" cy="523220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s-PE" sz="1400" b="0" i="0" dirty="0">
                <a:solidFill>
                  <a:schemeClr val="tx1"/>
                </a:solidFill>
                <a:effectLst/>
                <a:latin typeface="Roboto" panose="02000000000000000000" pitchFamily="2" charset="0"/>
              </a:rPr>
              <a:t>EVALUACIÓN INTEGRAL INTERDISCIPLINARIA</a:t>
            </a:r>
            <a:endParaRPr lang="es-PE" sz="1400" dirty="0">
              <a:solidFill>
                <a:schemeClr val="tx1"/>
              </a:solidFill>
            </a:endParaRP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8C40F54E-456E-2407-E27A-5B7D8BABC393}"/>
              </a:ext>
            </a:extLst>
          </p:cNvPr>
          <p:cNvSpPr txBox="1"/>
          <p:nvPr/>
        </p:nvSpPr>
        <p:spPr>
          <a:xfrm>
            <a:off x="7182934" y="3370979"/>
            <a:ext cx="2080986" cy="523220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s-MX" sz="1400" b="0" i="0" dirty="0">
                <a:solidFill>
                  <a:schemeClr val="tx1"/>
                </a:solidFill>
                <a:effectLst/>
                <a:latin typeface="Roboto" panose="02000000000000000000" pitchFamily="2" charset="0"/>
              </a:rPr>
              <a:t>PLAN DE ATENCIÓN INDIVIDUALIZADO - PAI</a:t>
            </a:r>
            <a:endParaRPr lang="es-PE" sz="1400" dirty="0">
              <a:solidFill>
                <a:schemeClr val="tx1"/>
              </a:solidFill>
            </a:endParaRP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F97DDFBB-C0CB-CB60-BB63-08DB1B1CA7CB}"/>
              </a:ext>
            </a:extLst>
          </p:cNvPr>
          <p:cNvSpPr txBox="1"/>
          <p:nvPr/>
        </p:nvSpPr>
        <p:spPr>
          <a:xfrm>
            <a:off x="6288059" y="5066208"/>
            <a:ext cx="1685370" cy="307777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s-PE" sz="1400" b="0" i="0" dirty="0">
                <a:solidFill>
                  <a:schemeClr val="tx1"/>
                </a:solidFill>
                <a:effectLst/>
                <a:latin typeface="Roboto" panose="02000000000000000000" pitchFamily="2" charset="0"/>
              </a:rPr>
              <a:t>INTERVENCIONES</a:t>
            </a:r>
            <a:endParaRPr lang="es-PE" sz="1400" dirty="0">
              <a:solidFill>
                <a:schemeClr val="tx1"/>
              </a:solidFill>
            </a:endParaRP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D8139C86-3482-FA2A-5595-93132F1BB87F}"/>
              </a:ext>
            </a:extLst>
          </p:cNvPr>
          <p:cNvSpPr txBox="1"/>
          <p:nvPr/>
        </p:nvSpPr>
        <p:spPr>
          <a:xfrm>
            <a:off x="8379192" y="4096713"/>
            <a:ext cx="3516552" cy="2246769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1400" b="0" i="0" dirty="0">
                <a:solidFill>
                  <a:schemeClr val="tx1"/>
                </a:solidFill>
                <a:effectLst/>
                <a:latin typeface="Roboto" panose="02000000000000000000" pitchFamily="2" charset="0"/>
              </a:rPr>
              <a:t>Consulta de salud mental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1400" b="0" i="0" dirty="0">
                <a:solidFill>
                  <a:schemeClr val="tx1"/>
                </a:solidFill>
                <a:effectLst/>
                <a:latin typeface="Roboto" panose="02000000000000000000" pitchFamily="2" charset="0"/>
              </a:rPr>
              <a:t>Consulta médica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1400" b="0" i="0" dirty="0">
                <a:solidFill>
                  <a:schemeClr val="tx1"/>
                </a:solidFill>
                <a:effectLst/>
                <a:latin typeface="Roboto" panose="02000000000000000000" pitchFamily="2" charset="0"/>
              </a:rPr>
              <a:t>Psicoeducación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1400" b="0" i="0" dirty="0">
                <a:solidFill>
                  <a:schemeClr val="tx1"/>
                </a:solidFill>
                <a:effectLst/>
                <a:latin typeface="Roboto" panose="02000000000000000000" pitchFamily="2" charset="0"/>
              </a:rPr>
              <a:t>Intervención individual en salud mental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1400" b="0" i="0" dirty="0">
                <a:solidFill>
                  <a:schemeClr val="tx1"/>
                </a:solidFill>
                <a:effectLst/>
                <a:latin typeface="Roboto" panose="02000000000000000000" pitchFamily="2" charset="0"/>
              </a:rPr>
              <a:t>Psicoterapia individual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1400" b="0" i="0" dirty="0">
                <a:solidFill>
                  <a:schemeClr val="tx1"/>
                </a:solidFill>
                <a:effectLst/>
                <a:latin typeface="Roboto" panose="02000000000000000000" pitchFamily="2" charset="0"/>
              </a:rPr>
              <a:t>Intervención familiar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1400" b="0" i="0" dirty="0">
                <a:solidFill>
                  <a:schemeClr val="tx1"/>
                </a:solidFill>
                <a:effectLst/>
                <a:latin typeface="Roboto" panose="02000000000000000000" pitchFamily="2" charset="0"/>
              </a:rPr>
              <a:t>Visitas domiciliarias el sistema permita recoger estas intervenciones.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1400" b="0" i="0" dirty="0">
                <a:solidFill>
                  <a:schemeClr val="tx1"/>
                </a:solidFill>
                <a:effectLst/>
                <a:latin typeface="Roboto" panose="02000000000000000000" pitchFamily="2" charset="0"/>
              </a:rPr>
              <a:t>Movilización de redes de apoyo</a:t>
            </a:r>
            <a:endParaRPr lang="es-PE" sz="1400" dirty="0">
              <a:solidFill>
                <a:schemeClr val="tx1"/>
              </a:solidFill>
            </a:endParaRPr>
          </a:p>
        </p:txBody>
      </p:sp>
      <p:pic>
        <p:nvPicPr>
          <p:cNvPr id="20" name="Imagen 19">
            <a:extLst>
              <a:ext uri="{FF2B5EF4-FFF2-40B4-BE49-F238E27FC236}">
                <a16:creationId xmlns:a16="http://schemas.microsoft.com/office/drawing/2014/main" id="{D39F341F-EEAF-F091-3660-7DBEC462459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45" t="10886" r="60711" b="52256"/>
          <a:stretch/>
        </p:blipFill>
        <p:spPr>
          <a:xfrm>
            <a:off x="296256" y="825770"/>
            <a:ext cx="4368023" cy="2631575"/>
          </a:xfrm>
          <a:prstGeom prst="rect">
            <a:avLst/>
          </a:prstGeom>
        </p:spPr>
      </p:pic>
      <p:pic>
        <p:nvPicPr>
          <p:cNvPr id="22" name="Imagen 21">
            <a:extLst>
              <a:ext uri="{FF2B5EF4-FFF2-40B4-BE49-F238E27FC236}">
                <a16:creationId xmlns:a16="http://schemas.microsoft.com/office/drawing/2014/main" id="{E14459F6-F32E-687F-BCFC-A2707A1A1D0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101" t="25116" r="13990" b="47953"/>
          <a:stretch/>
        </p:blipFill>
        <p:spPr>
          <a:xfrm>
            <a:off x="7100654" y="1495799"/>
            <a:ext cx="2882246" cy="1752911"/>
          </a:xfrm>
          <a:prstGeom prst="rect">
            <a:avLst/>
          </a:prstGeom>
        </p:spPr>
      </p:pic>
      <p:pic>
        <p:nvPicPr>
          <p:cNvPr id="24" name="Imagen 23">
            <a:extLst>
              <a:ext uri="{FF2B5EF4-FFF2-40B4-BE49-F238E27FC236}">
                <a16:creationId xmlns:a16="http://schemas.microsoft.com/office/drawing/2014/main" id="{B4F95908-50CC-E220-7468-2C3EEE22C75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00" t="65688" r="48395" b="10170"/>
          <a:stretch/>
        </p:blipFill>
        <p:spPr>
          <a:xfrm>
            <a:off x="3097769" y="4960963"/>
            <a:ext cx="2634143" cy="1655626"/>
          </a:xfrm>
          <a:prstGeom prst="rect">
            <a:avLst/>
          </a:prstGeom>
        </p:spPr>
      </p:pic>
      <p:pic>
        <p:nvPicPr>
          <p:cNvPr id="26" name="Imagen 25">
            <a:extLst>
              <a:ext uri="{FF2B5EF4-FFF2-40B4-BE49-F238E27FC236}">
                <a16:creationId xmlns:a16="http://schemas.microsoft.com/office/drawing/2014/main" id="{215FE9BB-29EC-6CFD-E21A-64FA4349612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78" r="7956" b="50000"/>
          <a:stretch/>
        </p:blipFill>
        <p:spPr>
          <a:xfrm>
            <a:off x="799051" y="4912321"/>
            <a:ext cx="1647672" cy="1752911"/>
          </a:xfrm>
          <a:prstGeom prst="rect">
            <a:avLst/>
          </a:prstGeom>
        </p:spPr>
      </p:pic>
      <p:sp>
        <p:nvSpPr>
          <p:cNvPr id="27" name="Abrir llave 26">
            <a:extLst>
              <a:ext uri="{FF2B5EF4-FFF2-40B4-BE49-F238E27FC236}">
                <a16:creationId xmlns:a16="http://schemas.microsoft.com/office/drawing/2014/main" id="{9D0F3301-1405-1901-6AB9-352F53BCF505}"/>
              </a:ext>
            </a:extLst>
          </p:cNvPr>
          <p:cNvSpPr/>
          <p:nvPr/>
        </p:nvSpPr>
        <p:spPr>
          <a:xfrm>
            <a:off x="8175310" y="4096713"/>
            <a:ext cx="96235" cy="2246769"/>
          </a:xfrm>
          <a:prstGeom prst="leftBrac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28" name="Flecha: a la derecha 27">
            <a:extLst>
              <a:ext uri="{FF2B5EF4-FFF2-40B4-BE49-F238E27FC236}">
                <a16:creationId xmlns:a16="http://schemas.microsoft.com/office/drawing/2014/main" id="{A0169D3E-4595-73D5-EF89-793EDFA98CAF}"/>
              </a:ext>
            </a:extLst>
          </p:cNvPr>
          <p:cNvSpPr/>
          <p:nvPr/>
        </p:nvSpPr>
        <p:spPr>
          <a:xfrm rot="5400000">
            <a:off x="7176402" y="4342458"/>
            <a:ext cx="646713" cy="31571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29" name="Flecha: curvada hacia la izquierda 28">
            <a:extLst>
              <a:ext uri="{FF2B5EF4-FFF2-40B4-BE49-F238E27FC236}">
                <a16:creationId xmlns:a16="http://schemas.microsoft.com/office/drawing/2014/main" id="{EB2F48F7-88A1-4AE6-4A6F-1C2A8E20264E}"/>
              </a:ext>
            </a:extLst>
          </p:cNvPr>
          <p:cNvSpPr/>
          <p:nvPr/>
        </p:nvSpPr>
        <p:spPr>
          <a:xfrm>
            <a:off x="9760293" y="1046370"/>
            <a:ext cx="1115736" cy="2921623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>
              <a:solidFill>
                <a:schemeClr val="tx1"/>
              </a:solidFill>
            </a:endParaRPr>
          </a:p>
        </p:txBody>
      </p:sp>
      <p:sp>
        <p:nvSpPr>
          <p:cNvPr id="30" name="Flecha: a la derecha 29">
            <a:extLst>
              <a:ext uri="{FF2B5EF4-FFF2-40B4-BE49-F238E27FC236}">
                <a16:creationId xmlns:a16="http://schemas.microsoft.com/office/drawing/2014/main" id="{4D4EEF16-25CE-406D-A8ED-E7103B2507E7}"/>
              </a:ext>
            </a:extLst>
          </p:cNvPr>
          <p:cNvSpPr/>
          <p:nvPr/>
        </p:nvSpPr>
        <p:spPr>
          <a:xfrm>
            <a:off x="2634536" y="4241348"/>
            <a:ext cx="885917" cy="26911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sz="2000"/>
          </a:p>
        </p:txBody>
      </p:sp>
      <p:sp>
        <p:nvSpPr>
          <p:cNvPr id="33" name="Flecha: hacia abajo 32">
            <a:extLst>
              <a:ext uri="{FF2B5EF4-FFF2-40B4-BE49-F238E27FC236}">
                <a16:creationId xmlns:a16="http://schemas.microsoft.com/office/drawing/2014/main" id="{3826090F-D81B-23C1-8067-34695BAEAB98}"/>
              </a:ext>
            </a:extLst>
          </p:cNvPr>
          <p:cNvSpPr/>
          <p:nvPr/>
        </p:nvSpPr>
        <p:spPr>
          <a:xfrm rot="13314301">
            <a:off x="5766761" y="814207"/>
            <a:ext cx="313689" cy="373569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71858439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BB192C38-695F-6AC5-0FED-CC522CBB7F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05" y="71314"/>
            <a:ext cx="2567031" cy="508575"/>
          </a:xfrm>
          <a:prstGeom prst="rect">
            <a:avLst/>
          </a:prstGeom>
        </p:spPr>
      </p:pic>
      <p:pic>
        <p:nvPicPr>
          <p:cNvPr id="3" name="Imagen 2" descr="LOGO GRJ 2023">
            <a:extLst>
              <a:ext uri="{FF2B5EF4-FFF2-40B4-BE49-F238E27FC236}">
                <a16:creationId xmlns:a16="http://schemas.microsoft.com/office/drawing/2014/main" id="{EBA4D441-B002-691C-E65F-BF06762C9A6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8829" y="97411"/>
            <a:ext cx="1476915" cy="754736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3EB70181-671C-35D5-521D-BBF9A8AB621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4946" y="6160514"/>
            <a:ext cx="1884680" cy="600075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92AC06F0-D9AA-6EB5-FABD-FD51A35CD1B4}"/>
              </a:ext>
            </a:extLst>
          </p:cNvPr>
          <p:cNvSpPr txBox="1"/>
          <p:nvPr/>
        </p:nvSpPr>
        <p:spPr>
          <a:xfrm>
            <a:off x="296256" y="771610"/>
            <a:ext cx="8059724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1600" dirty="0"/>
              <a:t>Registro de acciones desarrolladas En el ítem: Ficha Familiar/Historia Clínica, anote APP 100 Personal de salud </a:t>
            </a:r>
          </a:p>
          <a:p>
            <a:r>
              <a:rPr lang="es-MX" sz="1600" dirty="0"/>
              <a:t>En el ítem: Diagnóstico motivo de consulta y/o actividad de salud, anote claramente: </a:t>
            </a:r>
          </a:p>
          <a:p>
            <a:r>
              <a:rPr lang="es-MX" sz="1600" dirty="0"/>
              <a:t>• En el 1º casillero anote Asistencia técnica </a:t>
            </a:r>
          </a:p>
          <a:p>
            <a:r>
              <a:rPr lang="es-MX" sz="1600" dirty="0"/>
              <a:t>• En el 2º casillero anote Supervisión </a:t>
            </a:r>
          </a:p>
          <a:p>
            <a:r>
              <a:rPr lang="es-MX" sz="1600" dirty="0"/>
              <a:t>En el ítem: Tipo de Diagnóstico marque siempre “D” en todas En el ítem </a:t>
            </a:r>
            <a:r>
              <a:rPr lang="es-MX" sz="1600" dirty="0" err="1"/>
              <a:t>Lab</a:t>
            </a:r>
            <a:r>
              <a:rPr lang="es-MX" sz="1600" dirty="0"/>
              <a:t> anote: </a:t>
            </a:r>
          </a:p>
          <a:p>
            <a:r>
              <a:rPr lang="es-MX" sz="1600" dirty="0"/>
              <a:t>• En la 1era actividad se colocará en el </a:t>
            </a:r>
          </a:p>
          <a:p>
            <a:r>
              <a:rPr lang="es-MX" sz="1600" dirty="0"/>
              <a:t>• 1º casillero </a:t>
            </a:r>
            <a:r>
              <a:rPr lang="es-MX" sz="1600" dirty="0" err="1"/>
              <a:t>lab</a:t>
            </a:r>
            <a:r>
              <a:rPr lang="es-MX" sz="1600" dirty="0"/>
              <a:t>: ACP (Acompañamiento clínico psicosocial) </a:t>
            </a:r>
          </a:p>
          <a:p>
            <a:r>
              <a:rPr lang="es-MX" sz="1600" dirty="0"/>
              <a:t>• 2° casillero </a:t>
            </a:r>
            <a:r>
              <a:rPr lang="es-MX" sz="1600" dirty="0" err="1"/>
              <a:t>lab</a:t>
            </a:r>
            <a:r>
              <a:rPr lang="es-MX" sz="1600" dirty="0"/>
              <a:t>: número de sesión (1, 2,… </a:t>
            </a:r>
            <a:r>
              <a:rPr lang="es-MX" sz="1600" dirty="0" err="1"/>
              <a:t>ó</a:t>
            </a:r>
            <a:r>
              <a:rPr lang="es-MX" sz="1600" dirty="0"/>
              <a:t> 10) según corresponda </a:t>
            </a:r>
          </a:p>
          <a:p>
            <a:r>
              <a:rPr lang="es-MX" sz="1600" dirty="0"/>
              <a:t>• 3º casillero </a:t>
            </a:r>
            <a:r>
              <a:rPr lang="es-MX" sz="1600" dirty="0" err="1"/>
              <a:t>lab</a:t>
            </a:r>
            <a:r>
              <a:rPr lang="es-MX" sz="1600" dirty="0"/>
              <a:t>: número de personal de salud que recibieron la asistencia técnica. </a:t>
            </a:r>
          </a:p>
          <a:p>
            <a:r>
              <a:rPr lang="es-MX" sz="1600" dirty="0"/>
              <a:t>• En la 2da actividad se colocará en el </a:t>
            </a:r>
          </a:p>
          <a:p>
            <a:r>
              <a:rPr lang="es-MX" sz="1600" dirty="0"/>
              <a:t>• 1º casillero </a:t>
            </a:r>
            <a:r>
              <a:rPr lang="es-MX" sz="1600" dirty="0" err="1"/>
              <a:t>lab</a:t>
            </a:r>
            <a:r>
              <a:rPr lang="es-MX" sz="1600" dirty="0"/>
              <a:t> anote el número correspondiente al profesional que participa en la actividad.</a:t>
            </a:r>
            <a:endParaRPr lang="es-PE" sz="1600" dirty="0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4CD99988-A77B-1F8B-E036-AE9C3C51F0C2}"/>
              </a:ext>
            </a:extLst>
          </p:cNvPr>
          <p:cNvSpPr txBox="1"/>
          <p:nvPr/>
        </p:nvSpPr>
        <p:spPr>
          <a:xfrm>
            <a:off x="4874004" y="143262"/>
            <a:ext cx="4918221" cy="4616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s-PE" sz="2400" b="1" dirty="0">
                <a:solidFill>
                  <a:schemeClr val="tx1"/>
                </a:solidFill>
              </a:rPr>
              <a:t>Acompañamiento Clínico Psicosocial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C9412DAC-2E4F-87E9-5621-9BC838BAC12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7913" t="46238" r="33238" b="21468"/>
          <a:stretch/>
        </p:blipFill>
        <p:spPr>
          <a:xfrm>
            <a:off x="8943392" y="1386091"/>
            <a:ext cx="2543107" cy="2214694"/>
          </a:xfrm>
          <a:prstGeom prst="rect">
            <a:avLst/>
          </a:prstGeom>
        </p:spPr>
      </p:pic>
      <p:sp>
        <p:nvSpPr>
          <p:cNvPr id="13" name="Rectángulo: esquinas diagonales redondeadas 12">
            <a:extLst>
              <a:ext uri="{FF2B5EF4-FFF2-40B4-BE49-F238E27FC236}">
                <a16:creationId xmlns:a16="http://schemas.microsoft.com/office/drawing/2014/main" id="{3DFE5A15-2649-6903-93F1-6F8A22501769}"/>
              </a:ext>
            </a:extLst>
          </p:cNvPr>
          <p:cNvSpPr/>
          <p:nvPr/>
        </p:nvSpPr>
        <p:spPr>
          <a:xfrm>
            <a:off x="703927" y="5867816"/>
            <a:ext cx="9511018" cy="882614"/>
          </a:xfrm>
          <a:prstGeom prst="round2Diag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/>
              <a:t>SOLO EL RESPONSABLE DEL EQUIPO DEL CSMC ES QUIEN MARCARA DEFINITIVO EN LA ACTIVODAD DE ASISTENCIA TECNICA A CADA VEZ QUE REALICEN LA ACTIVIDAD, EL RESTO DEL EQUIPO MARCARA CON “R”.</a:t>
            </a:r>
            <a:endParaRPr lang="es-PE" dirty="0"/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id="{DE3EA88E-2508-9D3F-FE9D-CD4EC65DCF6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93483"/>
            <a:ext cx="12192000" cy="1831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6457821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BB192C38-695F-6AC5-0FED-CC522CBB7F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05" y="71314"/>
            <a:ext cx="2567031" cy="508575"/>
          </a:xfrm>
          <a:prstGeom prst="rect">
            <a:avLst/>
          </a:prstGeom>
        </p:spPr>
      </p:pic>
      <p:pic>
        <p:nvPicPr>
          <p:cNvPr id="3" name="Imagen 2" descr="LOGO GRJ 2023">
            <a:extLst>
              <a:ext uri="{FF2B5EF4-FFF2-40B4-BE49-F238E27FC236}">
                <a16:creationId xmlns:a16="http://schemas.microsoft.com/office/drawing/2014/main" id="{EBA4D441-B002-691C-E65F-BF06762C9A6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8829" y="97411"/>
            <a:ext cx="1476915" cy="754736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3EB70181-671C-35D5-521D-BBF9A8AB621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4946" y="6160514"/>
            <a:ext cx="1884680" cy="600075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80A0A077-2A26-FD8D-521F-FD5A115FB148}"/>
              </a:ext>
            </a:extLst>
          </p:cNvPr>
          <p:cNvSpPr txBox="1"/>
          <p:nvPr/>
        </p:nvSpPr>
        <p:spPr>
          <a:xfrm>
            <a:off x="3793921" y="256723"/>
            <a:ext cx="6094602" cy="646331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s-MX" b="1" dirty="0">
                <a:solidFill>
                  <a:schemeClr val="tx1"/>
                </a:solidFill>
              </a:rPr>
              <a:t>ATENCIÓN EN ACOGIDA EN LOS CENTROS DE SALUD MENTAL COMUNITARIA</a:t>
            </a:r>
            <a:endParaRPr lang="es-PE" b="1" dirty="0">
              <a:solidFill>
                <a:schemeClr val="tx1"/>
              </a:solidFill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BE10911A-B98A-B26E-8816-ABA9A47FC878}"/>
              </a:ext>
            </a:extLst>
          </p:cNvPr>
          <p:cNvSpPr txBox="1"/>
          <p:nvPr/>
        </p:nvSpPr>
        <p:spPr>
          <a:xfrm>
            <a:off x="813733" y="1102639"/>
            <a:ext cx="1100651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dirty="0"/>
              <a:t>Es la primera entrevista con el usuario que solicita atención en un centro de salud mental comunitario y esta orientado a identificar los motivos de consulta y los principales problemas y riesgos. Esta actividad permite canalizar las intervenciones que recibirá el usuario para su atención y es realizada por el profesional de enfermería.</a:t>
            </a:r>
            <a:endParaRPr lang="es-PE" dirty="0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BDF309E7-7A85-8372-7497-D36A6A9355C0}"/>
              </a:ext>
            </a:extLst>
          </p:cNvPr>
          <p:cNvSpPr txBox="1"/>
          <p:nvPr/>
        </p:nvSpPr>
        <p:spPr>
          <a:xfrm>
            <a:off x="813733" y="2125459"/>
            <a:ext cx="8051334" cy="147732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MX" b="1" u="sng" dirty="0">
                <a:solidFill>
                  <a:srgbClr val="00B050"/>
                </a:solidFill>
              </a:rPr>
              <a:t>Acogida del usuario:</a:t>
            </a:r>
          </a:p>
          <a:p>
            <a:r>
              <a:rPr lang="es-MX" dirty="0"/>
              <a:t>En el Ítem: Ficha Familiar/Historia Clínica, anote DNI del usuario </a:t>
            </a:r>
          </a:p>
          <a:p>
            <a:r>
              <a:rPr lang="es-MX" dirty="0"/>
              <a:t>En el ítem: Diagnóstico motivo de consulta y/o actividad de salud, anote claramente: </a:t>
            </a:r>
          </a:p>
          <a:p>
            <a:r>
              <a:rPr lang="es-MX" dirty="0"/>
              <a:t>• En el 1º casillero anote Atención de enfermería en I nivel de atención </a:t>
            </a:r>
          </a:p>
          <a:p>
            <a:r>
              <a:rPr lang="es-MX" dirty="0"/>
              <a:t>En el ítem: Tipo de Diagnóstico marque “R”</a:t>
            </a:r>
            <a:endParaRPr lang="es-PE" dirty="0"/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BB971C38-ED8A-C88E-E5A0-30962C7D8D1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02277"/>
            <a:ext cx="12192000" cy="1952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0153859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BB192C38-695F-6AC5-0FED-CC522CBB7F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05" y="71314"/>
            <a:ext cx="2567031" cy="508575"/>
          </a:xfrm>
          <a:prstGeom prst="rect">
            <a:avLst/>
          </a:prstGeom>
        </p:spPr>
      </p:pic>
      <p:pic>
        <p:nvPicPr>
          <p:cNvPr id="3" name="Imagen 2" descr="LOGO GRJ 2023">
            <a:extLst>
              <a:ext uri="{FF2B5EF4-FFF2-40B4-BE49-F238E27FC236}">
                <a16:creationId xmlns:a16="http://schemas.microsoft.com/office/drawing/2014/main" id="{EBA4D441-B002-691C-E65F-BF06762C9A6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8829" y="97411"/>
            <a:ext cx="1476915" cy="754736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3EB70181-671C-35D5-521D-BBF9A8AB621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4946" y="6160514"/>
            <a:ext cx="1884680" cy="600075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EB6E9386-7B8F-A298-3C51-41B6D2A55A05}"/>
              </a:ext>
            </a:extLst>
          </p:cNvPr>
          <p:cNvSpPr txBox="1"/>
          <p:nvPr/>
        </p:nvSpPr>
        <p:spPr>
          <a:xfrm>
            <a:off x="545284" y="716096"/>
            <a:ext cx="8464492" cy="27084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1600" b="1" u="sng" dirty="0">
                <a:solidFill>
                  <a:srgbClr val="00B050"/>
                </a:solidFill>
              </a:rPr>
              <a:t>Evaluación Integral interdisciplinaria: </a:t>
            </a:r>
          </a:p>
          <a:p>
            <a:r>
              <a:rPr lang="es-MX" sz="1400" dirty="0"/>
              <a:t>En el Ítem: Ficha Familiar/Historia Clínica, anote DNI del usuario </a:t>
            </a:r>
          </a:p>
          <a:p>
            <a:r>
              <a:rPr lang="es-MX" sz="1400" dirty="0"/>
              <a:t>En el ítem: Diagnóstico motivo de consulta y/o actividad de salud, anote claramente: </a:t>
            </a:r>
          </a:p>
          <a:p>
            <a:r>
              <a:rPr lang="es-MX" sz="1400" dirty="0"/>
              <a:t>• En el 1º casillero anote diagnóstico que corresponda a la persona usuaria según manual CIE 10, por ejemplo de Abuso psicológico </a:t>
            </a:r>
          </a:p>
          <a:p>
            <a:r>
              <a:rPr lang="es-MX" sz="1400" dirty="0"/>
              <a:t>• En el 2º casillero anote Reunión con equipo interdisciplinario (Plan de Atención individualizado -PAI) </a:t>
            </a:r>
          </a:p>
          <a:p>
            <a:r>
              <a:rPr lang="es-MX" sz="1400" dirty="0"/>
              <a:t>• En el ítem: Tipo de Diagnóstico marque “D” cuando se define el diagnóstico del usuario (a). Para la continuidad de las prestaciones se marcarán “R”. </a:t>
            </a:r>
          </a:p>
          <a:p>
            <a:r>
              <a:rPr lang="es-MX" sz="1400" dirty="0"/>
              <a:t>En el ítem </a:t>
            </a:r>
            <a:r>
              <a:rPr lang="es-MX" sz="1400" dirty="0" err="1"/>
              <a:t>Lab</a:t>
            </a:r>
            <a:r>
              <a:rPr lang="es-MX" sz="1400" dirty="0"/>
              <a:t> anote: </a:t>
            </a:r>
          </a:p>
          <a:p>
            <a:r>
              <a:rPr lang="es-MX" sz="1400" dirty="0"/>
              <a:t>• En el 1º casillero </a:t>
            </a:r>
            <a:r>
              <a:rPr lang="es-MX" sz="1400" dirty="0" err="1"/>
              <a:t>lab</a:t>
            </a:r>
            <a:r>
              <a:rPr lang="es-MX" sz="1400" dirty="0"/>
              <a:t> de la 2da actividad se registra número de sesión (1, 2 </a:t>
            </a:r>
            <a:r>
              <a:rPr lang="es-MX" sz="1400" dirty="0" err="1"/>
              <a:t>ó</a:t>
            </a:r>
            <a:r>
              <a:rPr lang="es-MX" sz="1400" dirty="0"/>
              <a:t> 3) </a:t>
            </a:r>
          </a:p>
          <a:p>
            <a:r>
              <a:rPr lang="es-MX" sz="1400" dirty="0"/>
              <a:t>• En el 2º casillero </a:t>
            </a:r>
            <a:r>
              <a:rPr lang="es-MX" sz="1400" dirty="0" err="1"/>
              <a:t>lab</a:t>
            </a:r>
            <a:r>
              <a:rPr lang="es-MX" sz="1400" dirty="0"/>
              <a:t> de la 2da actividad anote el número correspondiente al profesional que participa en la formulación del plan individualizado.</a:t>
            </a:r>
            <a:endParaRPr lang="es-PE" sz="1400" dirty="0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4DA8EC25-ABEB-16DB-75D9-0AAA8DAC924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0252" t="33517" r="39105" b="39572"/>
          <a:stretch/>
        </p:blipFill>
        <p:spPr>
          <a:xfrm>
            <a:off x="9295002" y="1308681"/>
            <a:ext cx="2351714" cy="1979803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116AF001-2C3F-BB38-0740-4EC33B550A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53146"/>
            <a:ext cx="12192000" cy="20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1232915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BB192C38-695F-6AC5-0FED-CC522CBB7F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05" y="71314"/>
            <a:ext cx="2567031" cy="508575"/>
          </a:xfrm>
          <a:prstGeom prst="rect">
            <a:avLst/>
          </a:prstGeom>
        </p:spPr>
      </p:pic>
      <p:pic>
        <p:nvPicPr>
          <p:cNvPr id="3" name="Imagen 2" descr="LOGO GRJ 2023">
            <a:extLst>
              <a:ext uri="{FF2B5EF4-FFF2-40B4-BE49-F238E27FC236}">
                <a16:creationId xmlns:a16="http://schemas.microsoft.com/office/drawing/2014/main" id="{EBA4D441-B002-691C-E65F-BF06762C9A6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8829" y="97411"/>
            <a:ext cx="1476915" cy="754736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3EB70181-671C-35D5-521D-BBF9A8AB621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4946" y="6160514"/>
            <a:ext cx="1884680" cy="600075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A894885A-4C2D-7E7E-0C77-1AC7865F4387}"/>
              </a:ext>
            </a:extLst>
          </p:cNvPr>
          <p:cNvSpPr txBox="1"/>
          <p:nvPr/>
        </p:nvSpPr>
        <p:spPr>
          <a:xfrm>
            <a:off x="4414706" y="106158"/>
            <a:ext cx="5668861" cy="707886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s-MX" sz="2000" b="1" dirty="0">
                <a:solidFill>
                  <a:schemeClr val="tx1"/>
                </a:solidFill>
              </a:rPr>
              <a:t>ACTIVIDADES DE SALUD MENTAL RELACIONADAS A PARTICIPACIÓN SOCIAL Y COMUNITARIA</a:t>
            </a:r>
            <a:endParaRPr lang="es-PE" sz="2000" b="1" dirty="0">
              <a:solidFill>
                <a:schemeClr val="tx1"/>
              </a:solidFill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4D231DDA-F3BF-193B-3B4E-12F3B8040EC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5115" t="20917" r="14544" b="25015"/>
          <a:stretch/>
        </p:blipFill>
        <p:spPr>
          <a:xfrm>
            <a:off x="5712903" y="1061120"/>
            <a:ext cx="6052599" cy="3050579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29AF4CD3-2373-C349-12B0-8A6F257E6D00}"/>
              </a:ext>
            </a:extLst>
          </p:cNvPr>
          <p:cNvSpPr txBox="1"/>
          <p:nvPr/>
        </p:nvSpPr>
        <p:spPr>
          <a:xfrm>
            <a:off x="338259" y="1095943"/>
            <a:ext cx="5374644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1600" b="1" u="sng" dirty="0">
                <a:solidFill>
                  <a:srgbClr val="00B050"/>
                </a:solidFill>
              </a:rPr>
              <a:t>Registro de acciones desarrolladas:</a:t>
            </a:r>
          </a:p>
          <a:p>
            <a:r>
              <a:rPr lang="es-MX" sz="1600" dirty="0"/>
              <a:t>En el Ítem: Ficha Familiar/Historia Clínica, anote APP108 Actividades con la Comunidad </a:t>
            </a:r>
          </a:p>
          <a:p>
            <a:r>
              <a:rPr lang="es-MX" sz="1600" dirty="0"/>
              <a:t>En el ítem: Diagnóstico motivo de consulta y/o actividad de salud, anote claramente: </a:t>
            </a:r>
          </a:p>
          <a:p>
            <a:r>
              <a:rPr lang="es-MX" sz="1600" dirty="0"/>
              <a:t>• En el 1º casillero anote Reunión con representantes de la comunidad </a:t>
            </a:r>
          </a:p>
          <a:p>
            <a:r>
              <a:rPr lang="es-MX" sz="1600" dirty="0"/>
              <a:t>En el ítem: Tipo de Diagnóstico marque siempre “D” En el ítem </a:t>
            </a:r>
            <a:r>
              <a:rPr lang="es-MX" sz="1600" dirty="0" err="1"/>
              <a:t>Lab</a:t>
            </a:r>
            <a:r>
              <a:rPr lang="es-MX" sz="1600" dirty="0"/>
              <a:t> anote: </a:t>
            </a:r>
          </a:p>
          <a:p>
            <a:r>
              <a:rPr lang="es-MX" sz="1600" dirty="0"/>
              <a:t>• En el 1º casillero anote siglas de la fase correspondiente </a:t>
            </a:r>
          </a:p>
          <a:p>
            <a:r>
              <a:rPr lang="es-MX" sz="1600" dirty="0"/>
              <a:t>• En el 2° casillero anote numero de reunión de la fase en la que se encuentra</a:t>
            </a:r>
            <a:endParaRPr lang="es-PE" sz="1600" dirty="0"/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EFE1B9CA-E7A2-5C72-ADCF-C0292C5527B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20672"/>
            <a:ext cx="12192000" cy="1851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2391190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BB192C38-695F-6AC5-0FED-CC522CBB7F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05" y="71314"/>
            <a:ext cx="2567031" cy="508575"/>
          </a:xfrm>
          <a:prstGeom prst="rect">
            <a:avLst/>
          </a:prstGeom>
        </p:spPr>
      </p:pic>
      <p:pic>
        <p:nvPicPr>
          <p:cNvPr id="3" name="Imagen 2" descr="LOGO GRJ 2023">
            <a:extLst>
              <a:ext uri="{FF2B5EF4-FFF2-40B4-BE49-F238E27FC236}">
                <a16:creationId xmlns:a16="http://schemas.microsoft.com/office/drawing/2014/main" id="{EBA4D441-B002-691C-E65F-BF06762C9A6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8829" y="97411"/>
            <a:ext cx="1476915" cy="754736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3EB70181-671C-35D5-521D-BBF9A8AB621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4946" y="6160514"/>
            <a:ext cx="1884680" cy="600075"/>
          </a:xfrm>
          <a:prstGeom prst="rect">
            <a:avLst/>
          </a:prstGeom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DEAB1A80-02DD-F9B3-36A9-E5D9CB3E7AEB}"/>
              </a:ext>
            </a:extLst>
          </p:cNvPr>
          <p:cNvSpPr txBox="1"/>
          <p:nvPr/>
        </p:nvSpPr>
        <p:spPr>
          <a:xfrm>
            <a:off x="3995257" y="306656"/>
            <a:ext cx="6094602" cy="584775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s-MX" sz="1600" b="1" dirty="0">
                <a:solidFill>
                  <a:schemeClr val="tx1"/>
                </a:solidFill>
              </a:rPr>
              <a:t>BUENAS PRACTICAS DE ATENCIÓN FARMACÉUTICA A PERSONAS CON PROBLEMAS DE SALUD MENTAL </a:t>
            </a:r>
            <a:r>
              <a:rPr lang="es-PE" sz="1600" b="1" dirty="0">
                <a:solidFill>
                  <a:schemeClr val="tx1"/>
                </a:solidFill>
              </a:rPr>
              <a:t>(SERVICIO DE FARMACIA)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B736BE3E-1EB7-EF55-6C4F-61239CBD3972}"/>
              </a:ext>
            </a:extLst>
          </p:cNvPr>
          <p:cNvSpPr txBox="1"/>
          <p:nvPr/>
        </p:nvSpPr>
        <p:spPr>
          <a:xfrm>
            <a:off x="788493" y="1102477"/>
            <a:ext cx="10368793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MX" sz="1600" b="1" u="sng" dirty="0">
                <a:solidFill>
                  <a:srgbClr val="00B050"/>
                </a:solidFill>
              </a:rPr>
              <a:t>Dispensación y consejería en uso racional de medicamentos: </a:t>
            </a:r>
            <a:r>
              <a:rPr lang="es-MX" sz="1600" dirty="0"/>
              <a:t>Es la entrega de psicofármacos prescritos por el médico brindando la información al usuario o su familia sobre el uso racional de los medicamentos para asegurar su uso en las dosis y cantidades correctas, </a:t>
            </a:r>
            <a:r>
              <a:rPr lang="es-MX" sz="1600" dirty="0" err="1"/>
              <a:t>asi</a:t>
            </a:r>
            <a:r>
              <a:rPr lang="es-MX" sz="1600" dirty="0"/>
              <a:t> como la comprensión del mecanismo de acción, tipo de reacciones adversas, polifarmacia, efectos secundarios, buenas prácticas de almacenamiento, automedicación irracional y riesgos.</a:t>
            </a:r>
            <a:endParaRPr lang="es-PE" sz="1600" dirty="0"/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8631FBF2-E787-1391-61B0-9DEFE974E72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51722"/>
            <a:ext cx="12192000" cy="2095608"/>
          </a:xfrm>
          <a:prstGeom prst="rect">
            <a:avLst/>
          </a:prstGeom>
        </p:spPr>
      </p:pic>
      <p:sp>
        <p:nvSpPr>
          <p:cNvPr id="16" name="CuadroTexto 15">
            <a:extLst>
              <a:ext uri="{FF2B5EF4-FFF2-40B4-BE49-F238E27FC236}">
                <a16:creationId xmlns:a16="http://schemas.microsoft.com/office/drawing/2014/main" id="{C931834A-F075-9B47-1521-A8CCD2999720}"/>
              </a:ext>
            </a:extLst>
          </p:cNvPr>
          <p:cNvSpPr txBox="1"/>
          <p:nvPr/>
        </p:nvSpPr>
        <p:spPr>
          <a:xfrm>
            <a:off x="628805" y="2206278"/>
            <a:ext cx="9957804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1400" b="1" u="sng" dirty="0">
                <a:solidFill>
                  <a:srgbClr val="00B050"/>
                </a:solidFill>
              </a:rPr>
              <a:t>REGISTRO INDIVIDUAL:</a:t>
            </a:r>
          </a:p>
          <a:p>
            <a:r>
              <a:rPr lang="es-MX" sz="1400" dirty="0"/>
              <a:t>En el Ítem: Ficha Familiar/Historia Clínica, anote DNI e historia clínica del usuario </a:t>
            </a:r>
          </a:p>
          <a:p>
            <a:r>
              <a:rPr lang="es-MX" sz="1400" dirty="0"/>
              <a:t>En el ítem: Diagnóstico motivo de consulta y/o actividad de salud, anote claramente: </a:t>
            </a:r>
          </a:p>
          <a:p>
            <a:r>
              <a:rPr lang="es-MX" sz="1400" dirty="0"/>
              <a:t>• En el 1º casillero anote Episodio depresivo grave con síntomas psicóticos </a:t>
            </a:r>
          </a:p>
          <a:p>
            <a:r>
              <a:rPr lang="es-MX" sz="1400" dirty="0"/>
              <a:t>• En el 2º casillero anote Dispensación de medicamentos y dispositivos médicos </a:t>
            </a:r>
          </a:p>
          <a:p>
            <a:r>
              <a:rPr lang="es-MX" sz="1400" dirty="0"/>
              <a:t>• En el 3º casillero anote Consejería en uso racional de medicamentos </a:t>
            </a:r>
          </a:p>
          <a:p>
            <a:r>
              <a:rPr lang="es-MX" sz="1400" dirty="0"/>
              <a:t>En el ítem: Tipo de Diagnóstico marque siempre “D” </a:t>
            </a:r>
          </a:p>
          <a:p>
            <a:r>
              <a:rPr lang="es-MX" sz="1400" dirty="0"/>
              <a:t>En el ítem </a:t>
            </a:r>
            <a:r>
              <a:rPr lang="es-MX" sz="1400" dirty="0" err="1"/>
              <a:t>Lab</a:t>
            </a:r>
            <a:r>
              <a:rPr lang="es-MX" sz="1400" dirty="0"/>
              <a:t> anote: </a:t>
            </a:r>
          </a:p>
          <a:p>
            <a:r>
              <a:rPr lang="es-MX" sz="1400" dirty="0"/>
              <a:t>• En el 1º casillero de la 2da actividad anote número de vez que realiza la entrega de los medicamentos según corresponda (1,2, 3,…)</a:t>
            </a:r>
            <a:endParaRPr lang="es-PE" sz="1400" dirty="0"/>
          </a:p>
        </p:txBody>
      </p:sp>
    </p:spTree>
    <p:extLst>
      <p:ext uri="{BB962C8B-B14F-4D97-AF65-F5344CB8AC3E}">
        <p14:creationId xmlns:p14="http://schemas.microsoft.com/office/powerpoint/2010/main" val="20448790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589DF929-4430-9CC8-D349-52B7681F02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05" y="71314"/>
            <a:ext cx="2567031" cy="508575"/>
          </a:xfrm>
          <a:prstGeom prst="rect">
            <a:avLst/>
          </a:prstGeom>
        </p:spPr>
      </p:pic>
      <p:pic>
        <p:nvPicPr>
          <p:cNvPr id="5" name="Imagen 4" descr="LOGO GRJ 2023">
            <a:extLst>
              <a:ext uri="{FF2B5EF4-FFF2-40B4-BE49-F238E27FC236}">
                <a16:creationId xmlns:a16="http://schemas.microsoft.com/office/drawing/2014/main" id="{84C46934-5593-662B-00CA-A781169AFC9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8829" y="97411"/>
            <a:ext cx="1476915" cy="75473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C2C7F83D-D9B9-BA88-202C-0AA4A67C82F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4946" y="6160514"/>
            <a:ext cx="1884680" cy="600075"/>
          </a:xfrm>
          <a:prstGeom prst="rect">
            <a:avLst/>
          </a:prstGeom>
        </p:spPr>
      </p:pic>
      <p:sp>
        <p:nvSpPr>
          <p:cNvPr id="2" name="Rectángulo: esquinas redondeadas 1">
            <a:extLst>
              <a:ext uri="{FF2B5EF4-FFF2-40B4-BE49-F238E27FC236}">
                <a16:creationId xmlns:a16="http://schemas.microsoft.com/office/drawing/2014/main" id="{89B50A85-DE56-C744-8631-794AF930B18B}"/>
              </a:ext>
            </a:extLst>
          </p:cNvPr>
          <p:cNvSpPr/>
          <p:nvPr/>
        </p:nvSpPr>
        <p:spPr>
          <a:xfrm>
            <a:off x="3363986" y="149432"/>
            <a:ext cx="4974671" cy="508575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b="1" dirty="0"/>
              <a:t>TRANSTORNOS DEPRESIVOS</a:t>
            </a:r>
            <a:endParaRPr lang="es-PE" b="1" dirty="0"/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B98C613E-E232-06F6-CAA7-DC68B72F7C72}"/>
              </a:ext>
            </a:extLst>
          </p:cNvPr>
          <p:cNvSpPr/>
          <p:nvPr/>
        </p:nvSpPr>
        <p:spPr>
          <a:xfrm>
            <a:off x="296256" y="758790"/>
            <a:ext cx="8045043" cy="200849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MX" b="1" u="sng" dirty="0">
                <a:solidFill>
                  <a:srgbClr val="00B050"/>
                </a:solidFill>
              </a:rPr>
              <a:t>Tamizaje negativo:</a:t>
            </a:r>
          </a:p>
          <a:p>
            <a:pPr algn="just"/>
            <a:r>
              <a:rPr lang="es-MX" dirty="0"/>
              <a:t>En el Ítem: Ficha Familiar/Historia Clínica, anote DNI del usuario </a:t>
            </a:r>
          </a:p>
          <a:p>
            <a:pPr algn="just"/>
            <a:r>
              <a:rPr lang="es-MX" dirty="0"/>
              <a:t>En el ítem: Diagnóstico motivo de consulta y/o actividad de salud, anote claramente: </a:t>
            </a:r>
          </a:p>
          <a:p>
            <a:pPr algn="just"/>
            <a:r>
              <a:rPr lang="es-MX" dirty="0"/>
              <a:t>• En el 1º casillero anote </a:t>
            </a:r>
            <a:r>
              <a:rPr lang="es-MX" dirty="0">
                <a:solidFill>
                  <a:schemeClr val="tx1"/>
                </a:solidFill>
                <a:highlight>
                  <a:srgbClr val="FFFF00"/>
                </a:highlight>
              </a:rPr>
              <a:t>Tamizaje en </a:t>
            </a:r>
            <a:r>
              <a:rPr lang="es-PE" dirty="0" err="1">
                <a:solidFill>
                  <a:schemeClr val="tx1"/>
                </a:solidFill>
                <a:highlight>
                  <a:srgbClr val="FFFF00"/>
                </a:highlight>
              </a:rPr>
              <a:t>transtornos</a:t>
            </a:r>
            <a:r>
              <a:rPr lang="es-PE" dirty="0">
                <a:solidFill>
                  <a:schemeClr val="tx1"/>
                </a:solidFill>
                <a:highlight>
                  <a:srgbClr val="FFFF00"/>
                </a:highlight>
              </a:rPr>
              <a:t> depresivos.</a:t>
            </a:r>
            <a:r>
              <a:rPr lang="es-MX" dirty="0">
                <a:solidFill>
                  <a:schemeClr val="tx1"/>
                </a:solidFill>
                <a:highlight>
                  <a:srgbClr val="FFFF00"/>
                </a:highlight>
              </a:rPr>
              <a:t> </a:t>
            </a:r>
          </a:p>
          <a:p>
            <a:pPr algn="just"/>
            <a:r>
              <a:rPr lang="es-MX" dirty="0"/>
              <a:t>• En el 2º casillero anote Consejería de Prevención de riesgos en salud mental En el ítem: Tipo de Diagnóstico marque siempre “D” en ambas.</a:t>
            </a:r>
            <a:endParaRPr lang="es-PE" dirty="0"/>
          </a:p>
        </p:txBody>
      </p:sp>
      <p:sp>
        <p:nvSpPr>
          <p:cNvPr id="9" name="Rectángulo: esquinas redondeadas 8">
            <a:extLst>
              <a:ext uri="{FF2B5EF4-FFF2-40B4-BE49-F238E27FC236}">
                <a16:creationId xmlns:a16="http://schemas.microsoft.com/office/drawing/2014/main" id="{51F82508-0990-2E81-BDB9-2497208F0F9A}"/>
              </a:ext>
            </a:extLst>
          </p:cNvPr>
          <p:cNvSpPr/>
          <p:nvPr/>
        </p:nvSpPr>
        <p:spPr>
          <a:xfrm>
            <a:off x="2065495" y="6178882"/>
            <a:ext cx="8011486" cy="58170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/>
              <a:t>SI LA USUARIA/O ES VICTIMA DE VIOLENCIA POLITICA (RUV) SE ADICIONARA EL CODIGO Z654</a:t>
            </a:r>
            <a:endParaRPr lang="es-PE" dirty="0"/>
          </a:p>
        </p:txBody>
      </p:sp>
      <p:sp>
        <p:nvSpPr>
          <p:cNvPr id="10" name="Flecha: curvada hacia arriba 9">
            <a:extLst>
              <a:ext uri="{FF2B5EF4-FFF2-40B4-BE49-F238E27FC236}">
                <a16:creationId xmlns:a16="http://schemas.microsoft.com/office/drawing/2014/main" id="{0AB6900E-030C-8EF9-881E-E86D227BA1FA}"/>
              </a:ext>
            </a:extLst>
          </p:cNvPr>
          <p:cNvSpPr/>
          <p:nvPr/>
        </p:nvSpPr>
        <p:spPr>
          <a:xfrm rot="19241458">
            <a:off x="10180992" y="5278401"/>
            <a:ext cx="1666269" cy="487923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>
              <a:solidFill>
                <a:schemeClr val="tx1"/>
              </a:solidFill>
            </a:endParaRP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70FF391D-A2BC-CC2E-66BD-31D91ACC4B6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4" y="3017794"/>
            <a:ext cx="12192000" cy="1837052"/>
          </a:xfrm>
          <a:prstGeom prst="rect">
            <a:avLst/>
          </a:prstGeom>
        </p:spPr>
      </p:pic>
      <p:sp>
        <p:nvSpPr>
          <p:cNvPr id="13" name="Rectángulo 12">
            <a:extLst>
              <a:ext uri="{FF2B5EF4-FFF2-40B4-BE49-F238E27FC236}">
                <a16:creationId xmlns:a16="http://schemas.microsoft.com/office/drawing/2014/main" id="{9E6F98F2-6E6E-4AC8-FAF8-B03E457FB88E}"/>
              </a:ext>
            </a:extLst>
          </p:cNvPr>
          <p:cNvSpPr/>
          <p:nvPr/>
        </p:nvSpPr>
        <p:spPr>
          <a:xfrm>
            <a:off x="11157286" y="4579303"/>
            <a:ext cx="662730" cy="226503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MX" dirty="0">
                <a:solidFill>
                  <a:srgbClr val="FF0000"/>
                </a:solidFill>
              </a:rPr>
              <a:t>Z654</a:t>
            </a:r>
            <a:endParaRPr lang="es-PE" dirty="0">
              <a:solidFill>
                <a:srgbClr val="FF0000"/>
              </a:solidFill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D3EFDD70-7B61-F741-58FB-A062FE6E704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Texturizer/>
                    </a14:imgEffect>
                  </a14:imgLayer>
                </a14:imgProps>
              </a:ext>
            </a:extLst>
          </a:blip>
          <a:srcRect l="7294" t="14190" r="66214" b="52171"/>
          <a:stretch/>
        </p:blipFill>
        <p:spPr>
          <a:xfrm>
            <a:off x="8621135" y="888973"/>
            <a:ext cx="2911692" cy="2079781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01FD0E12-32DA-E136-8A30-4B95A4A0C11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61050" y="4889042"/>
            <a:ext cx="5020376" cy="1133633"/>
          </a:xfrm>
          <a:prstGeom prst="rect">
            <a:avLst/>
          </a:prstGeom>
        </p:spPr>
      </p:pic>
      <p:cxnSp>
        <p:nvCxnSpPr>
          <p:cNvPr id="15" name="Conector recto de flecha 14">
            <a:extLst>
              <a:ext uri="{FF2B5EF4-FFF2-40B4-BE49-F238E27FC236}">
                <a16:creationId xmlns:a16="http://schemas.microsoft.com/office/drawing/2014/main" id="{BC889D3E-25DA-25C5-F74B-323DB29E6FDD}"/>
              </a:ext>
            </a:extLst>
          </p:cNvPr>
          <p:cNvCxnSpPr>
            <a:cxnSpLocks/>
          </p:cNvCxnSpPr>
          <p:nvPr/>
        </p:nvCxnSpPr>
        <p:spPr>
          <a:xfrm flipV="1">
            <a:off x="8691073" y="4059252"/>
            <a:ext cx="1517164" cy="123914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6" name="CuadroTexto 15">
            <a:extLst>
              <a:ext uri="{FF2B5EF4-FFF2-40B4-BE49-F238E27FC236}">
                <a16:creationId xmlns:a16="http://schemas.microsoft.com/office/drawing/2014/main" id="{E9F48FCC-A048-F4ED-542E-765662C4DF0E}"/>
              </a:ext>
            </a:extLst>
          </p:cNvPr>
          <p:cNvSpPr txBox="1"/>
          <p:nvPr/>
        </p:nvSpPr>
        <p:spPr>
          <a:xfrm>
            <a:off x="269046" y="4940939"/>
            <a:ext cx="2896038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dirty="0"/>
              <a:t>tamizajes en </a:t>
            </a:r>
            <a:r>
              <a:rPr lang="es-MX" sz="1400" b="1" dirty="0"/>
              <a:t>depresión, violencia y consumo de alcohol</a:t>
            </a:r>
            <a:r>
              <a:rPr lang="es-MX" sz="1400" dirty="0"/>
              <a:t>, positivos o negativos, a madres de niños menores de 5 años, agregar 1 o 2 en el </a:t>
            </a:r>
            <a:r>
              <a:rPr lang="es-MX" sz="1400" dirty="0" err="1"/>
              <a:t>lab</a:t>
            </a:r>
            <a:r>
              <a:rPr lang="es-MX" sz="1400" dirty="0"/>
              <a:t> del tamizaje realizado </a:t>
            </a:r>
            <a:endParaRPr lang="es-PE" sz="1400" dirty="0"/>
          </a:p>
        </p:txBody>
      </p:sp>
    </p:spTree>
    <p:extLst>
      <p:ext uri="{BB962C8B-B14F-4D97-AF65-F5344CB8AC3E}">
        <p14:creationId xmlns:p14="http://schemas.microsoft.com/office/powerpoint/2010/main" val="3890869922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BB192C38-695F-6AC5-0FED-CC522CBB7F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05" y="71314"/>
            <a:ext cx="2567031" cy="508575"/>
          </a:xfrm>
          <a:prstGeom prst="rect">
            <a:avLst/>
          </a:prstGeom>
        </p:spPr>
      </p:pic>
      <p:pic>
        <p:nvPicPr>
          <p:cNvPr id="3" name="Imagen 2" descr="LOGO GRJ 2023">
            <a:extLst>
              <a:ext uri="{FF2B5EF4-FFF2-40B4-BE49-F238E27FC236}">
                <a16:creationId xmlns:a16="http://schemas.microsoft.com/office/drawing/2014/main" id="{EBA4D441-B002-691C-E65F-BF06762C9A6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8829" y="97411"/>
            <a:ext cx="1476915" cy="754736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3EB70181-671C-35D5-521D-BBF9A8AB621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4946" y="6160514"/>
            <a:ext cx="1884680" cy="600075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9E341CB1-8619-DE82-77C3-758867DE2502}"/>
              </a:ext>
            </a:extLst>
          </p:cNvPr>
          <p:cNvSpPr txBox="1"/>
          <p:nvPr/>
        </p:nvSpPr>
        <p:spPr>
          <a:xfrm>
            <a:off x="3691156" y="356664"/>
            <a:ext cx="6727673" cy="40011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s-MX" sz="2000" b="1" dirty="0">
                <a:solidFill>
                  <a:schemeClr val="tx1"/>
                </a:solidFill>
              </a:rPr>
              <a:t>Consejería en uso racional de medicamentos en sesión grupal:</a:t>
            </a:r>
            <a:endParaRPr lang="es-PE" sz="2000" b="1" dirty="0">
              <a:solidFill>
                <a:schemeClr val="tx1"/>
              </a:solidFill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B5DBA103-7B2D-31CC-3053-86D9C41C883E}"/>
              </a:ext>
            </a:extLst>
          </p:cNvPr>
          <p:cNvSpPr txBox="1"/>
          <p:nvPr/>
        </p:nvSpPr>
        <p:spPr>
          <a:xfrm>
            <a:off x="419842" y="1068124"/>
            <a:ext cx="895905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b="1" u="sng" dirty="0">
                <a:solidFill>
                  <a:srgbClr val="00B050"/>
                </a:solidFill>
              </a:rPr>
              <a:t>REGISTRO GRUPAL:</a:t>
            </a:r>
          </a:p>
          <a:p>
            <a:r>
              <a:rPr lang="es-MX" dirty="0"/>
              <a:t>En el Ítem: Ficha Familiar/Historia Clínica, anote APP108 Actividades con la Comunidad </a:t>
            </a:r>
          </a:p>
          <a:p>
            <a:r>
              <a:rPr lang="es-MX" dirty="0"/>
              <a:t>En el ítem: Diagnóstico motivo de consulta y/o actividad de salud, anote claramente: </a:t>
            </a:r>
          </a:p>
          <a:p>
            <a:r>
              <a:rPr lang="es-MX" dirty="0"/>
              <a:t>• En el 1º casillero anote Consejería en uso racional de medicamentos </a:t>
            </a:r>
          </a:p>
          <a:p>
            <a:r>
              <a:rPr lang="es-MX" dirty="0"/>
              <a:t>En el ítem: Tipo de Diagnóstico marque siempre “D” En el ítem </a:t>
            </a:r>
            <a:r>
              <a:rPr lang="es-MX" dirty="0" err="1"/>
              <a:t>Lab</a:t>
            </a:r>
            <a:r>
              <a:rPr lang="es-MX" dirty="0"/>
              <a:t> anote: </a:t>
            </a:r>
          </a:p>
          <a:p>
            <a:r>
              <a:rPr lang="es-MX" dirty="0"/>
              <a:t>• En el 1º casillero de la primera actividad anote número de veces que realiza la actividad según corresponda (1,2, 3,…) </a:t>
            </a:r>
          </a:p>
          <a:p>
            <a:r>
              <a:rPr lang="es-MX" dirty="0"/>
              <a:t>• En el 2º casillero de la primera actividad anote número de personas que participan.</a:t>
            </a:r>
            <a:endParaRPr lang="es-PE" dirty="0"/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553D4048-3453-017C-862D-1CC7B9D4A35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92425"/>
            <a:ext cx="12192000" cy="1883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1446761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BB192C38-695F-6AC5-0FED-CC522CBB7F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05" y="71314"/>
            <a:ext cx="2567031" cy="508575"/>
          </a:xfrm>
          <a:prstGeom prst="rect">
            <a:avLst/>
          </a:prstGeom>
        </p:spPr>
      </p:pic>
      <p:pic>
        <p:nvPicPr>
          <p:cNvPr id="3" name="Imagen 2" descr="LOGO GRJ 2023">
            <a:extLst>
              <a:ext uri="{FF2B5EF4-FFF2-40B4-BE49-F238E27FC236}">
                <a16:creationId xmlns:a16="http://schemas.microsoft.com/office/drawing/2014/main" id="{EBA4D441-B002-691C-E65F-BF06762C9A6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8829" y="97411"/>
            <a:ext cx="1476915" cy="754736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3EB70181-671C-35D5-521D-BBF9A8AB621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4946" y="6160514"/>
            <a:ext cx="1884680" cy="600075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E24D78ED-8C18-2202-D5FD-9B91FB3DFDC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-1" t="11009" r="758" b="5444"/>
          <a:stretch/>
        </p:blipFill>
        <p:spPr>
          <a:xfrm>
            <a:off x="0" y="914399"/>
            <a:ext cx="12099626" cy="5159229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4B65ECF5-7CAA-253C-A518-5C762DE9122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37916" y="633022"/>
            <a:ext cx="7116168" cy="5591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224049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2007</TotalTime>
  <Words>11944</Words>
  <Application>Microsoft Office PowerPoint</Application>
  <PresentationFormat>Panorámica</PresentationFormat>
  <Paragraphs>1201</Paragraphs>
  <Slides>91</Slides>
  <Notes>0</Notes>
  <HiddenSlides>0</HiddenSlides>
  <MMClips>0</MMClips>
  <ScaleCrop>false</ScaleCrop>
  <HeadingPairs>
    <vt:vector size="8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91</vt:i4>
      </vt:variant>
    </vt:vector>
  </HeadingPairs>
  <TitlesOfParts>
    <vt:vector size="97" baseType="lpstr">
      <vt:lpstr>Arial</vt:lpstr>
      <vt:lpstr>Calibri</vt:lpstr>
      <vt:lpstr>Calibri Light</vt:lpstr>
      <vt:lpstr>Roboto</vt:lpstr>
      <vt:lpstr>Tema de Office</vt:lpstr>
      <vt:lpstr>Worksheet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ADVANCE</dc:creator>
  <cp:lastModifiedBy>ADVANCE</cp:lastModifiedBy>
  <cp:revision>87</cp:revision>
  <dcterms:created xsi:type="dcterms:W3CDTF">2024-09-18T20:51:48Z</dcterms:created>
  <dcterms:modified xsi:type="dcterms:W3CDTF">2025-11-11T16:04:46Z</dcterms:modified>
</cp:coreProperties>
</file>