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9" r:id="rId4"/>
    <p:sldId id="270" r:id="rId5"/>
    <p:sldId id="279" r:id="rId6"/>
    <p:sldId id="271" r:id="rId7"/>
    <p:sldId id="272" r:id="rId8"/>
    <p:sldId id="278" r:id="rId9"/>
    <p:sldId id="273" r:id="rId10"/>
    <p:sldId id="274" r:id="rId11"/>
    <p:sldId id="275" r:id="rId12"/>
    <p:sldId id="276" r:id="rId13"/>
    <p:sldId id="277" r:id="rId14"/>
    <p:sldId id="281" r:id="rId15"/>
    <p:sldId id="262" r:id="rId1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FA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3E587C-C4F4-B2C0-03E0-64C4262A5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34AF25-E931-2909-02A2-771EC7BD6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539740-DF2C-B102-A515-19E341A52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CE80-B447-4ACC-991E-4BFDB19B6B90}" type="datetimeFigureOut">
              <a:rPr lang="es-PE" smtClean="0"/>
              <a:t>23/01/2026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F26127-2500-02AF-6013-EF673DE37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6E818F-8C62-0690-067F-32EE6E60D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A7D1-BB18-4F3C-B929-C2F8435615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9635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BEE306-0611-8181-4B74-70430F989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AEE84E-AA6E-220E-07DD-82A78406D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5B5A82-618C-4983-8B30-A34556E9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CE80-B447-4ACC-991E-4BFDB19B6B90}" type="datetimeFigureOut">
              <a:rPr lang="es-PE" smtClean="0"/>
              <a:t>23/01/2026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466F50-73AB-D17D-40DD-30690F62B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0BBBE1-2CA3-678E-FB8C-CF97285C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A7D1-BB18-4F3C-B929-C2F8435615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944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323599A-F906-F6D8-3C64-9341F8B52F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2B6371-88D3-03F1-9C2E-18BC082E8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97EB73-1051-A7E8-0869-653E2A769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CE80-B447-4ACC-991E-4BFDB19B6B90}" type="datetimeFigureOut">
              <a:rPr lang="es-PE" smtClean="0"/>
              <a:t>23/01/2026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AB90E4-14FA-A82F-551B-69C941B3D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D37BF8-8C4D-C55F-E660-BD4D7420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A7D1-BB18-4F3C-B929-C2F8435615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3395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76741F-EA0F-F111-B524-B2C9A2CE2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6AEF73-1DE2-3BE5-830E-4EA7CB51D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2D68CA-2F66-2477-77E4-C2746C45A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CE80-B447-4ACC-991E-4BFDB19B6B90}" type="datetimeFigureOut">
              <a:rPr lang="es-PE" smtClean="0"/>
              <a:t>23/01/2026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83573D-E35C-D6F9-E616-ECC366002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56724D-B238-400E-467E-F6205FDD0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A7D1-BB18-4F3C-B929-C2F8435615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43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21D81E-E18C-D0F0-1F38-992B38F4D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E0AAFC-E158-BCBE-485E-DE67337A5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F3A77A-18CB-8C00-95E3-7D775E071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CE80-B447-4ACC-991E-4BFDB19B6B90}" type="datetimeFigureOut">
              <a:rPr lang="es-PE" smtClean="0"/>
              <a:t>23/01/2026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D8059B-590D-4DF8-0661-CA89A52DB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D5D597-51E3-3BFD-9A46-BDCEAF2A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A7D1-BB18-4F3C-B929-C2F8435615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007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DEE696-CAD8-EA45-BCB9-AD31E8252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FFD83E-D9BB-92D5-2ABA-CED865C5BA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226A9A4-49D5-311F-FFD0-03AFE14DC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EF8628-FF1F-78E5-734F-F86D0CF00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CE80-B447-4ACC-991E-4BFDB19B6B90}" type="datetimeFigureOut">
              <a:rPr lang="es-PE" smtClean="0"/>
              <a:t>23/01/2026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9C12C8-95CE-0CE4-3E8D-631542DB4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29B7DE-6B87-CCBA-9F55-67ADEF091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A7D1-BB18-4F3C-B929-C2F8435615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111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B6C18A-CCF2-76E8-D81C-E02864CC4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52D6EC-F314-D9CF-CFBB-B7A122218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FFCDFA-3A3D-E295-B464-95AC7DC1C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B4A82CF-8BA7-95E9-9BE1-F189F0D8E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F156B2A-A74A-6272-C5F1-6961EBD7D4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1B1CA2C-E517-7308-DD75-E05AB9155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CE80-B447-4ACC-991E-4BFDB19B6B90}" type="datetimeFigureOut">
              <a:rPr lang="es-PE" smtClean="0"/>
              <a:t>23/01/2026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E335101-952D-A014-F162-E6D794718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F204FE3-1BDB-6515-BB7E-F74BF7F3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A7D1-BB18-4F3C-B929-C2F8435615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009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8B66E-BDB8-AA45-178E-CF1813CDB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36738EB-1405-2EB2-2015-B6A7643D6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CE80-B447-4ACC-991E-4BFDB19B6B90}" type="datetimeFigureOut">
              <a:rPr lang="es-PE" smtClean="0"/>
              <a:t>23/01/2026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7BBBDD-A0AB-D7D6-3C85-AD5C1844B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173AF42-0226-05B9-3262-8D6611E9F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A7D1-BB18-4F3C-B929-C2F8435615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690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B60618A-B706-A382-0372-9561C42FA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CE80-B447-4ACC-991E-4BFDB19B6B90}" type="datetimeFigureOut">
              <a:rPr lang="es-PE" smtClean="0"/>
              <a:t>23/01/2026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025B452-6B98-1A43-B60A-19E64705E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5E1741-062C-119D-027A-E829931F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A7D1-BB18-4F3C-B929-C2F8435615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5704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90367-FEEA-521C-BD44-88C0B8C72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C599D5-318F-526C-9F5C-E1A8A5EC3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F34DACE-BFD5-5EE8-B254-C534B9466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32B8E5-4521-40D8-428A-0F490936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CE80-B447-4ACC-991E-4BFDB19B6B90}" type="datetimeFigureOut">
              <a:rPr lang="es-PE" smtClean="0"/>
              <a:t>23/01/2026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57AE64-D70A-CBF7-D91D-C4B5DB99A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D9882F-BBA3-1669-57B6-8B5D66284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A7D1-BB18-4F3C-B929-C2F8435615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67518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38C2C6-F908-7A4E-CB5C-0C73CFB0D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0ED2945-FAF2-CD4A-1C76-DECB0E8618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439810-2990-0E6B-DB90-D56FA9E66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91D7DF-BA0D-A7AB-CC38-F178616C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CE80-B447-4ACC-991E-4BFDB19B6B90}" type="datetimeFigureOut">
              <a:rPr lang="es-PE" smtClean="0"/>
              <a:t>23/01/2026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060585-E03E-0F47-D199-C09AC31D9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237C60-2CF6-8038-6E58-0C607B1C8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A7D1-BB18-4F3C-B929-C2F8435615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155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279329-FF8D-997C-0E1F-85583BE88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BBBA8C-ECC0-0C2C-67D9-374526AFC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9E6CA9-D8A2-AC88-4DF9-EE82476FE2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1CE80-B447-4ACC-991E-4BFDB19B6B90}" type="datetimeFigureOut">
              <a:rPr lang="es-PE" smtClean="0"/>
              <a:t>23/01/2026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2BC6DF-7FBF-E0A5-EB73-E11B7BE4F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55DA1B-B67C-08FD-AA93-C4BDD7B91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1A7D1-BB18-4F3C-B929-C2F8435615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3516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6.web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eb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eb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0B5D33E-12E3-E365-A321-4B104E5ED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" y="71314"/>
            <a:ext cx="2567031" cy="508575"/>
          </a:xfrm>
          <a:prstGeom prst="rect">
            <a:avLst/>
          </a:prstGeom>
        </p:spPr>
      </p:pic>
      <p:pic>
        <p:nvPicPr>
          <p:cNvPr id="12" name="Imagen 11" descr="LOGO GRJ 2023">
            <a:extLst>
              <a:ext uri="{FF2B5EF4-FFF2-40B4-BE49-F238E27FC236}">
                <a16:creationId xmlns:a16="http://schemas.microsoft.com/office/drawing/2014/main" id="{1E8FC6B3-2F70-4435-359C-71F5AD64C1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829" y="97411"/>
            <a:ext cx="1476915" cy="75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015FE05-818F-C236-91CB-98DB52A25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2147"/>
            <a:ext cx="11050542" cy="257685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83E4B6E-F2D9-E5DB-2FDF-0EB04EDE4D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87239"/>
            <a:ext cx="11060068" cy="3459825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D019D6B3-C2A5-00A7-8CBA-8395FB60EBB5}"/>
              </a:ext>
            </a:extLst>
          </p:cNvPr>
          <p:cNvSpPr/>
          <p:nvPr/>
        </p:nvSpPr>
        <p:spPr>
          <a:xfrm>
            <a:off x="495184" y="1421058"/>
            <a:ext cx="2360159" cy="108692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Uso 2026.</a:t>
            </a:r>
            <a:endParaRPr lang="es-PE" sz="2800" b="1" dirty="0"/>
          </a:p>
        </p:txBody>
      </p:sp>
    </p:spTree>
    <p:extLst>
      <p:ext uri="{BB962C8B-B14F-4D97-AF65-F5344CB8AC3E}">
        <p14:creationId xmlns:p14="http://schemas.microsoft.com/office/powerpoint/2010/main" val="74649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A93BDF1-7316-5348-AA13-FFF2749B2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" y="71314"/>
            <a:ext cx="2567031" cy="508575"/>
          </a:xfrm>
          <a:prstGeom prst="rect">
            <a:avLst/>
          </a:prstGeom>
        </p:spPr>
      </p:pic>
      <p:pic>
        <p:nvPicPr>
          <p:cNvPr id="5" name="Imagen 4" descr="LOGO GRJ 2023">
            <a:extLst>
              <a:ext uri="{FF2B5EF4-FFF2-40B4-BE49-F238E27FC236}">
                <a16:creationId xmlns:a16="http://schemas.microsoft.com/office/drawing/2014/main" id="{C56434BF-6F58-8649-1BC6-D3923945CE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829" y="97411"/>
            <a:ext cx="1476915" cy="75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50ABAAEA-1BC6-1432-9E28-7ED9147B9C7E}"/>
              </a:ext>
            </a:extLst>
          </p:cNvPr>
          <p:cNvSpPr/>
          <p:nvPr/>
        </p:nvSpPr>
        <p:spPr>
          <a:xfrm>
            <a:off x="2883708" y="97411"/>
            <a:ext cx="7285949" cy="618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En la siguiente sesión se registran los procedimientos realizados según el plan de tratamiento integral establecido para el paciente. </a:t>
            </a:r>
            <a:endParaRPr lang="es-PE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7C80A25-95EB-20B1-1892-0321135EC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502" y="977375"/>
            <a:ext cx="12192000" cy="231522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8A6A6B4-46F7-1BCF-6D5A-D1B7BAFBA0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502" y="3895145"/>
            <a:ext cx="12192000" cy="2891541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5EB2BB09-79C9-18D2-524E-860FEED6ADDC}"/>
              </a:ext>
            </a:extLst>
          </p:cNvPr>
          <p:cNvSpPr/>
          <p:nvPr/>
        </p:nvSpPr>
        <p:spPr>
          <a:xfrm>
            <a:off x="293298" y="3361255"/>
            <a:ext cx="2907102" cy="465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En la siguiente sesión: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17400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A93BDF1-7316-5348-AA13-FFF2749B2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" y="71314"/>
            <a:ext cx="2567031" cy="508575"/>
          </a:xfrm>
          <a:prstGeom prst="rect">
            <a:avLst/>
          </a:prstGeom>
        </p:spPr>
      </p:pic>
      <p:pic>
        <p:nvPicPr>
          <p:cNvPr id="5" name="Imagen 4" descr="LOGO GRJ 2023">
            <a:extLst>
              <a:ext uri="{FF2B5EF4-FFF2-40B4-BE49-F238E27FC236}">
                <a16:creationId xmlns:a16="http://schemas.microsoft.com/office/drawing/2014/main" id="{C56434BF-6F58-8649-1BC6-D3923945CE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829" y="97411"/>
            <a:ext cx="1476915" cy="7547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11583E5-99DF-685B-8AED-57DEEEF14012}"/>
              </a:ext>
            </a:extLst>
          </p:cNvPr>
          <p:cNvSpPr txBox="1"/>
          <p:nvPr/>
        </p:nvSpPr>
        <p:spPr>
          <a:xfrm>
            <a:off x="2693318" y="210557"/>
            <a:ext cx="766672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dirty="0"/>
              <a:t>CUANDO CUENTA CON CERTIFICADO DE DISCAPACIDAD O CARNÉT DE CONADIS:</a:t>
            </a:r>
            <a:endParaRPr lang="es-PE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FB1C2A5-1A23-AA2D-4761-16B7E4979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9126"/>
            <a:ext cx="12192000" cy="341025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9743B9E-248B-6B38-2B7A-71561B18D300}"/>
              </a:ext>
            </a:extLst>
          </p:cNvPr>
          <p:cNvSpPr txBox="1"/>
          <p:nvPr/>
        </p:nvSpPr>
        <p:spPr>
          <a:xfrm>
            <a:off x="67505" y="777843"/>
            <a:ext cx="104394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/>
              <a:t>En el primer recuadro del Valor LAB se registran las siglas "DIS", en el segundo recuadro del Valor LAB se registran las siglas </a:t>
            </a:r>
            <a:r>
              <a:rPr lang="es-MX" b="1" dirty="0">
                <a:highlight>
                  <a:srgbClr val="FFFF00"/>
                </a:highlight>
              </a:rPr>
              <a:t>"LEV" "MOD" o "SEV" </a:t>
            </a:r>
            <a:r>
              <a:rPr lang="es-MX" dirty="0"/>
              <a:t>de acuerdo al grado que señale el carnet o certificado.</a:t>
            </a:r>
            <a:endParaRPr lang="es-PE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28F9B77-3BC1-57CD-2BA0-C1FE1A1FCC4E}"/>
              </a:ext>
            </a:extLst>
          </p:cNvPr>
          <p:cNvSpPr/>
          <p:nvPr/>
        </p:nvSpPr>
        <p:spPr>
          <a:xfrm>
            <a:off x="663514" y="5832549"/>
            <a:ext cx="5935693" cy="93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EN EL CASO DE: al USUARIO  se le identifica la condición de discapacidad, pero no cuenta con certificado o carnet solo se considerara como único valor </a:t>
            </a:r>
            <a:r>
              <a:rPr lang="es-MX" dirty="0" err="1"/>
              <a:t>lab</a:t>
            </a:r>
            <a:r>
              <a:rPr lang="es-MX" dirty="0"/>
              <a:t> *DIS*</a:t>
            </a:r>
            <a:endParaRPr lang="es-PE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0DD4512-54C0-F68C-36F5-B23F99D55EF1}"/>
              </a:ext>
            </a:extLst>
          </p:cNvPr>
          <p:cNvSpPr/>
          <p:nvPr/>
        </p:nvSpPr>
        <p:spPr>
          <a:xfrm>
            <a:off x="7660256" y="6080157"/>
            <a:ext cx="715993" cy="35368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DIS</a:t>
            </a:r>
            <a:endParaRPr lang="es-PE" sz="2000" b="1" dirty="0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E8CC1C29-8E14-A0C6-ADE1-371724215A10}"/>
              </a:ext>
            </a:extLst>
          </p:cNvPr>
          <p:cNvSpPr/>
          <p:nvPr/>
        </p:nvSpPr>
        <p:spPr>
          <a:xfrm>
            <a:off x="6896818" y="6118975"/>
            <a:ext cx="232913" cy="276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6178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A93BDF1-7316-5348-AA13-FFF2749B2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" y="71314"/>
            <a:ext cx="2567031" cy="508575"/>
          </a:xfrm>
          <a:prstGeom prst="rect">
            <a:avLst/>
          </a:prstGeom>
        </p:spPr>
      </p:pic>
      <p:pic>
        <p:nvPicPr>
          <p:cNvPr id="5" name="Imagen 4" descr="LOGO GRJ 2023">
            <a:extLst>
              <a:ext uri="{FF2B5EF4-FFF2-40B4-BE49-F238E27FC236}">
                <a16:creationId xmlns:a16="http://schemas.microsoft.com/office/drawing/2014/main" id="{C56434BF-6F58-8649-1BC6-D3923945CE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829" y="97411"/>
            <a:ext cx="1476915" cy="754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2E6C0DE-B3A9-C627-3C0B-09C5E02BB2A8}"/>
              </a:ext>
            </a:extLst>
          </p:cNvPr>
          <p:cNvSpPr/>
          <p:nvPr/>
        </p:nvSpPr>
        <p:spPr>
          <a:xfrm>
            <a:off x="2838091" y="101924"/>
            <a:ext cx="3329796" cy="539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EN EL CASO DE GESTANTES: primera y segunda sesión.</a:t>
            </a:r>
            <a:endParaRPr lang="es-PE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A177389-F473-5679-3532-3A59BFED6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4949" y="1523387"/>
            <a:ext cx="323620" cy="23639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5DE1DBC-BA38-36C5-C178-45B32E37F2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76" y="740247"/>
            <a:ext cx="11214641" cy="1035988"/>
          </a:xfrm>
          <a:prstGeom prst="rect">
            <a:avLst/>
          </a:prstGeom>
        </p:spPr>
      </p:pic>
      <p:sp>
        <p:nvSpPr>
          <p:cNvPr id="16" name="Elipse 15">
            <a:extLst>
              <a:ext uri="{FF2B5EF4-FFF2-40B4-BE49-F238E27FC236}">
                <a16:creationId xmlns:a16="http://schemas.microsoft.com/office/drawing/2014/main" id="{37254A82-B9C4-72BF-E481-6C73C204FB1A}"/>
              </a:ext>
            </a:extLst>
          </p:cNvPr>
          <p:cNvSpPr/>
          <p:nvPr/>
        </p:nvSpPr>
        <p:spPr>
          <a:xfrm>
            <a:off x="6564706" y="1557794"/>
            <a:ext cx="2665491" cy="239570"/>
          </a:xfrm>
          <a:prstGeom prst="ellipse">
            <a:avLst/>
          </a:prstGeom>
          <a:noFill/>
          <a:ln w="57150">
            <a:solidFill>
              <a:srgbClr val="0AFAC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id="{E26F0612-A4E7-EFC3-E69A-C40E2BFC0FF2}"/>
              </a:ext>
            </a:extLst>
          </p:cNvPr>
          <p:cNvSpPr/>
          <p:nvPr/>
        </p:nvSpPr>
        <p:spPr>
          <a:xfrm>
            <a:off x="8229603" y="1221577"/>
            <a:ext cx="323620" cy="40328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CBF15175-846D-4CED-302A-1A4166B73038}"/>
              </a:ext>
            </a:extLst>
          </p:cNvPr>
          <p:cNvSpPr/>
          <p:nvPr/>
        </p:nvSpPr>
        <p:spPr>
          <a:xfrm>
            <a:off x="7591245" y="232913"/>
            <a:ext cx="2441276" cy="3469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Fecha de ultima regla.</a:t>
            </a:r>
            <a:endParaRPr lang="es-PE" b="1" dirty="0">
              <a:solidFill>
                <a:srgbClr val="FF0000"/>
              </a:solidFill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9855654F-8382-B261-2A88-14F180B6CC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547"/>
          <a:stretch/>
        </p:blipFill>
        <p:spPr>
          <a:xfrm>
            <a:off x="488677" y="1819725"/>
            <a:ext cx="11214641" cy="139859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C888A84-BB90-0FDB-F720-3691232F8C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4189" y="1869400"/>
            <a:ext cx="288276" cy="225291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A620D7BB-729F-6DB1-9F9E-014F8AB2D4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2465" y="2582131"/>
            <a:ext cx="272728" cy="22529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9ABA33B9-2D9D-6D6E-CADF-CF24AB1104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" y="3958620"/>
            <a:ext cx="12192000" cy="2286000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C3A4010E-764F-5818-9E81-14B64A0FEC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28569" y="5773416"/>
            <a:ext cx="221647" cy="213482"/>
          </a:xfrm>
          <a:prstGeom prst="rect">
            <a:avLst/>
          </a:prstGeom>
        </p:spPr>
      </p:pic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F7E350EF-49D2-C0CE-9210-7A1FAFDF7317}"/>
              </a:ext>
            </a:extLst>
          </p:cNvPr>
          <p:cNvSpPr/>
          <p:nvPr/>
        </p:nvSpPr>
        <p:spPr>
          <a:xfrm>
            <a:off x="299049" y="3512874"/>
            <a:ext cx="2441276" cy="3469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SEGUNDA SESION.</a:t>
            </a:r>
            <a:endParaRPr lang="es-PE" b="1" dirty="0">
              <a:solidFill>
                <a:srgbClr val="FF0000"/>
              </a:solidFill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C58BF9B5-E241-2AF7-B718-66DED06B71F6}"/>
              </a:ext>
            </a:extLst>
          </p:cNvPr>
          <p:cNvSpPr txBox="1"/>
          <p:nvPr/>
        </p:nvSpPr>
        <p:spPr>
          <a:xfrm>
            <a:off x="597378" y="6343390"/>
            <a:ext cx="8356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VALOR LAB correspondiente al último procedimiento ejecutado, se registra "FIG"</a:t>
            </a:r>
            <a:endParaRPr lang="es-PE" dirty="0"/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04039BAC-5A4C-33A2-8CFC-E2BE4D3E75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40219" y="5773416"/>
            <a:ext cx="741789" cy="21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38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A93BDF1-7316-5348-AA13-FFF2749B2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" y="71314"/>
            <a:ext cx="2567031" cy="508575"/>
          </a:xfrm>
          <a:prstGeom prst="rect">
            <a:avLst/>
          </a:prstGeom>
        </p:spPr>
      </p:pic>
      <p:pic>
        <p:nvPicPr>
          <p:cNvPr id="5" name="Imagen 4" descr="LOGO GRJ 2023">
            <a:extLst>
              <a:ext uri="{FF2B5EF4-FFF2-40B4-BE49-F238E27FC236}">
                <a16:creationId xmlns:a16="http://schemas.microsoft.com/office/drawing/2014/main" id="{C56434BF-6F58-8649-1BC6-D3923945CE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829" y="97411"/>
            <a:ext cx="1476915" cy="7547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6013AB3-203B-863E-99CC-096872282BD4}"/>
              </a:ext>
            </a:extLst>
          </p:cNvPr>
          <p:cNvSpPr txBox="1"/>
          <p:nvPr/>
        </p:nvSpPr>
        <p:spPr>
          <a:xfrm>
            <a:off x="2753982" y="71314"/>
            <a:ext cx="736480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dirty="0"/>
              <a:t>B) Registro de la entrega del paquete de atención odontológica a la gestante cuando SI PRESENTA ENFERMEDADES DEL SISTEMA ESTOMATOGNÁTICO</a:t>
            </a:r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D9FE183-B4DB-D468-6000-4EAD12F65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3419"/>
            <a:ext cx="12192000" cy="19468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FD16ED-85FF-9FE4-F886-744FB9134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62557"/>
            <a:ext cx="12192000" cy="135466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7F55739-C62B-A4A3-D5E6-22149D593E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150851"/>
            <a:ext cx="12192000" cy="140745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AAC797B-C965-10CE-BB3B-139F80D871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9246" y="1354761"/>
            <a:ext cx="288276" cy="22529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AADCDC9-6124-5468-214F-589DC0AC21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27522" y="2421589"/>
            <a:ext cx="251038" cy="2526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8AA38A1-2B37-2D9A-46C3-596EF204FF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27522" y="5529118"/>
            <a:ext cx="288276" cy="276045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FDD8A035-8DA8-6615-18AB-C1614F59029D}"/>
              </a:ext>
            </a:extLst>
          </p:cNvPr>
          <p:cNvSpPr/>
          <p:nvPr/>
        </p:nvSpPr>
        <p:spPr>
          <a:xfrm>
            <a:off x="0" y="667129"/>
            <a:ext cx="2427502" cy="248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PRIMERA SESION</a:t>
            </a:r>
            <a:endParaRPr lang="es-PE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9940E7B-F077-ABBF-C7BE-040E90BE7D87}"/>
              </a:ext>
            </a:extLst>
          </p:cNvPr>
          <p:cNvSpPr/>
          <p:nvPr/>
        </p:nvSpPr>
        <p:spPr>
          <a:xfrm>
            <a:off x="0" y="2987869"/>
            <a:ext cx="2427502" cy="248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SEGUNDA SESION</a:t>
            </a:r>
            <a:endParaRPr lang="es-PE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E12C4A8-C318-2B42-CDEE-CBA23EBA6F65}"/>
              </a:ext>
            </a:extLst>
          </p:cNvPr>
          <p:cNvSpPr/>
          <p:nvPr/>
        </p:nvSpPr>
        <p:spPr>
          <a:xfrm>
            <a:off x="0" y="4805374"/>
            <a:ext cx="2427502" cy="248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TERCERA SESION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4C85012-6289-2423-7BE7-F07B330922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8256" y="6260356"/>
            <a:ext cx="5153744" cy="29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0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6954C14-58C9-B209-1811-EA5856BF7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" y="71314"/>
            <a:ext cx="2567031" cy="508575"/>
          </a:xfrm>
          <a:prstGeom prst="rect">
            <a:avLst/>
          </a:prstGeom>
        </p:spPr>
      </p:pic>
      <p:pic>
        <p:nvPicPr>
          <p:cNvPr id="5" name="Imagen 4" descr="LOGO GRJ 2023">
            <a:extLst>
              <a:ext uri="{FF2B5EF4-FFF2-40B4-BE49-F238E27FC236}">
                <a16:creationId xmlns:a16="http://schemas.microsoft.com/office/drawing/2014/main" id="{01E962D6-C3AE-82F1-21AE-7B17B65BFA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829" y="97411"/>
            <a:ext cx="1476915" cy="75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2B2F2C8-5140-6477-E7E1-83ED8D79F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000" y="3301000"/>
            <a:ext cx="256000" cy="256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20928B3-7816-CD23-1AB9-72066D486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000" y="481600"/>
            <a:ext cx="256000" cy="256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637F1AB-F3AD-30FC-694C-809DB91458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336"/>
            <a:ext cx="12192000" cy="2819400"/>
          </a:xfrm>
          <a:prstGeom prst="rect">
            <a:avLst/>
          </a:prstGeom>
        </p:spPr>
      </p:pic>
      <p:sp>
        <p:nvSpPr>
          <p:cNvPr id="18" name="Bocadillo: ovalado 17">
            <a:extLst>
              <a:ext uri="{FF2B5EF4-FFF2-40B4-BE49-F238E27FC236}">
                <a16:creationId xmlns:a16="http://schemas.microsoft.com/office/drawing/2014/main" id="{758CB782-A346-872C-E87F-9235CFD06B7F}"/>
              </a:ext>
            </a:extLst>
          </p:cNvPr>
          <p:cNvSpPr/>
          <p:nvPr/>
        </p:nvSpPr>
        <p:spPr>
          <a:xfrm rot="11415460">
            <a:off x="6337949" y="3800257"/>
            <a:ext cx="4449392" cy="3116721"/>
          </a:xfrm>
          <a:prstGeom prst="wedgeEllipseCallout">
            <a:avLst>
              <a:gd name="adj1" fmla="val -38549"/>
              <a:gd name="adj2" fmla="val 797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CD51F75-6A61-2AAC-85F1-0B0DE50B8028}"/>
              </a:ext>
            </a:extLst>
          </p:cNvPr>
          <p:cNvSpPr/>
          <p:nvPr/>
        </p:nvSpPr>
        <p:spPr>
          <a:xfrm>
            <a:off x="3242811" y="252616"/>
            <a:ext cx="2567031" cy="654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Sintaxis materno.</a:t>
            </a:r>
            <a:endParaRPr lang="es-PE" sz="2400" b="1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1AD5B0EB-D18C-8515-B785-4F7DB20A52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0" t="38675" r="3141" b="24327"/>
          <a:stretch/>
        </p:blipFill>
        <p:spPr>
          <a:xfrm>
            <a:off x="6918384" y="4187737"/>
            <a:ext cx="3053751" cy="198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47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8FCA366-4CCD-5254-F8CE-261DF2B9CC27}"/>
              </a:ext>
            </a:extLst>
          </p:cNvPr>
          <p:cNvSpPr/>
          <p:nvPr/>
        </p:nvSpPr>
        <p:spPr>
          <a:xfrm>
            <a:off x="226706" y="3570770"/>
            <a:ext cx="6956277" cy="18202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s-MX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GRACIAS…!</a:t>
            </a:r>
            <a:endParaRPr lang="es-PE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816B23-287A-A7A8-3C42-8A5D73213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" y="71314"/>
            <a:ext cx="2567031" cy="508575"/>
          </a:xfrm>
          <a:prstGeom prst="rect">
            <a:avLst/>
          </a:prstGeom>
        </p:spPr>
      </p:pic>
      <p:pic>
        <p:nvPicPr>
          <p:cNvPr id="6" name="Imagen 5" descr="LOGO GRJ 2023">
            <a:extLst>
              <a:ext uri="{FF2B5EF4-FFF2-40B4-BE49-F238E27FC236}">
                <a16:creationId xmlns:a16="http://schemas.microsoft.com/office/drawing/2014/main" id="{C1FF720C-86BD-2142-F0B5-B237590BF6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829" y="97411"/>
            <a:ext cx="1476915" cy="75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9460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251B76A-2873-2397-051D-524EFBCBF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" y="71314"/>
            <a:ext cx="2567031" cy="508575"/>
          </a:xfrm>
          <a:prstGeom prst="rect">
            <a:avLst/>
          </a:prstGeom>
        </p:spPr>
      </p:pic>
      <p:pic>
        <p:nvPicPr>
          <p:cNvPr id="7" name="Imagen 6" descr="LOGO GRJ 2023">
            <a:extLst>
              <a:ext uri="{FF2B5EF4-FFF2-40B4-BE49-F238E27FC236}">
                <a16:creationId xmlns:a16="http://schemas.microsoft.com/office/drawing/2014/main" id="{12106DC5-AB91-27B2-FB60-EA4BD60C07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829" y="97411"/>
            <a:ext cx="1476915" cy="7547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FCCC25C-95E4-F852-D035-BC3A00FBD7D9}"/>
              </a:ext>
            </a:extLst>
          </p:cNvPr>
          <p:cNvSpPr txBox="1"/>
          <p:nvPr/>
        </p:nvSpPr>
        <p:spPr>
          <a:xfrm>
            <a:off x="3048719" y="319367"/>
            <a:ext cx="609456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b="1" dirty="0"/>
              <a:t>INSTRUCCIONES GENERALES PARA EL REGISTRO Y CODIFICACIÓN DE LAS ATENCIONES Y ACTIVIDADES EN SALUD BUCAL.</a:t>
            </a:r>
            <a:endParaRPr lang="es-PE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DA066CC-84A1-1329-008D-D7782857AEB5}"/>
              </a:ext>
            </a:extLst>
          </p:cNvPr>
          <p:cNvSpPr txBox="1"/>
          <p:nvPr/>
        </p:nvSpPr>
        <p:spPr>
          <a:xfrm>
            <a:off x="752656" y="1569542"/>
            <a:ext cx="609456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dirty="0"/>
              <a:t>1. Registro de la condición de paciente al ESTABLECIMIENTO</a:t>
            </a:r>
            <a:endParaRPr lang="es-PE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E9720DD-EE41-CB63-B918-07FDE06846EA}"/>
              </a:ext>
            </a:extLst>
          </p:cNvPr>
          <p:cNvSpPr txBox="1"/>
          <p:nvPr/>
        </p:nvSpPr>
        <p:spPr>
          <a:xfrm>
            <a:off x="752656" y="4042440"/>
            <a:ext cx="609456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dirty="0"/>
              <a:t>2. Registro de la condición de paciente al SERVICIO</a:t>
            </a:r>
            <a:endParaRPr lang="es-PE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12EC92A-2D94-6CCF-8914-FE1A85A48C8F}"/>
              </a:ext>
            </a:extLst>
          </p:cNvPr>
          <p:cNvSpPr txBox="1"/>
          <p:nvPr/>
        </p:nvSpPr>
        <p:spPr>
          <a:xfrm>
            <a:off x="67505" y="2317802"/>
            <a:ext cx="120079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➢ Nuevo (N): Es la persona que por primera vez en su vida acude a solicitar atención de salud en el establecimiento de salud. ➢ Continuador (C): Es aquella persona que acude a atenderse en el establecimiento por segunda vez o más veces en el año. </a:t>
            </a:r>
          </a:p>
          <a:p>
            <a:r>
              <a:rPr lang="es-MX" dirty="0"/>
              <a:t>➢ Reingreso (R): Es la persona que acude por primera vez en el año al establecimiento, pero ya ha sido atendida en el establecimiento de salud en años anteriores.</a:t>
            </a:r>
            <a:endParaRPr lang="es-PE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534E46B-65ED-330D-F0CD-774BF1294180}"/>
              </a:ext>
            </a:extLst>
          </p:cNvPr>
          <p:cNvSpPr txBox="1"/>
          <p:nvPr/>
        </p:nvSpPr>
        <p:spPr>
          <a:xfrm>
            <a:off x="67505" y="4923283"/>
            <a:ext cx="118282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➢ Nuevo (N): Es la persona que por primera vez en su vida acude a solicitar atención de salud en el servicio.</a:t>
            </a:r>
          </a:p>
          <a:p>
            <a:r>
              <a:rPr lang="es-MX" dirty="0"/>
              <a:t>➢ Continuador (C): Es aquella persona que acude a atenderse en el servicio por segunda vez o más veces en el año</a:t>
            </a:r>
          </a:p>
          <a:p>
            <a:r>
              <a:rPr lang="es-MX" dirty="0"/>
              <a:t>➢ Reingreso (R): Es la persona que acude por primera vez en el año al servicio, pero ya ha sido atendida en años anteriores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8675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01BFDFB-5811-495E-083F-93E39804D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" y="71314"/>
            <a:ext cx="2567031" cy="508575"/>
          </a:xfrm>
          <a:prstGeom prst="rect">
            <a:avLst/>
          </a:prstGeom>
        </p:spPr>
      </p:pic>
      <p:pic>
        <p:nvPicPr>
          <p:cNvPr id="6" name="Imagen 5" descr="LOGO GRJ 2023">
            <a:extLst>
              <a:ext uri="{FF2B5EF4-FFF2-40B4-BE49-F238E27FC236}">
                <a16:creationId xmlns:a16="http://schemas.microsoft.com/office/drawing/2014/main" id="{4EC655E7-A26A-2222-DABB-F54FA501A6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829" y="97411"/>
            <a:ext cx="1476915" cy="75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8302165-A625-5332-3CF7-18A2DD1BD0B1}"/>
              </a:ext>
            </a:extLst>
          </p:cNvPr>
          <p:cNvSpPr txBox="1"/>
          <p:nvPr/>
        </p:nvSpPr>
        <p:spPr>
          <a:xfrm>
            <a:off x="1054579" y="832635"/>
            <a:ext cx="609456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dirty="0"/>
              <a:t>1. EVALUACIÓN ORAL COMPLETA (CÓDIGO </a:t>
            </a:r>
            <a:r>
              <a:rPr lang="es-MX" b="1" dirty="0">
                <a:solidFill>
                  <a:srgbClr val="FF0000"/>
                </a:solidFill>
              </a:rPr>
              <a:t>D0150</a:t>
            </a:r>
            <a:r>
              <a:rPr lang="es-MX" dirty="0"/>
              <a:t>) </a:t>
            </a:r>
            <a:endParaRPr lang="es-PE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0C05D5D-FDE5-95A2-88AD-1B37098C8446}"/>
              </a:ext>
            </a:extLst>
          </p:cNvPr>
          <p:cNvSpPr txBox="1"/>
          <p:nvPr/>
        </p:nvSpPr>
        <p:spPr>
          <a:xfrm>
            <a:off x="1054579" y="2582627"/>
            <a:ext cx="609456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dirty="0"/>
              <a:t>2. CONSULTA ESTOMATOLÓGICA NO ESPECIALIZADA </a:t>
            </a:r>
            <a:r>
              <a:rPr lang="es-PE" b="1" dirty="0">
                <a:solidFill>
                  <a:srgbClr val="FF0000"/>
                </a:solidFill>
              </a:rPr>
              <a:t>(D0140)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7D7AE1F-9137-D9C4-77BD-12F7D45E77D4}"/>
              </a:ext>
            </a:extLst>
          </p:cNvPr>
          <p:cNvSpPr txBox="1"/>
          <p:nvPr/>
        </p:nvSpPr>
        <p:spPr>
          <a:xfrm>
            <a:off x="1054579" y="4297863"/>
            <a:ext cx="609456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dirty="0"/>
              <a:t>3. CONSULTA ESTOMATOLÓGICA ESPECIALIZADA </a:t>
            </a:r>
            <a:r>
              <a:rPr lang="es-PE" b="1" dirty="0">
                <a:solidFill>
                  <a:srgbClr val="FF0000"/>
                </a:solidFill>
              </a:rPr>
              <a:t>(D0160)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AFCD1EB-1839-07C9-7FB7-8C243096C09D}"/>
              </a:ext>
            </a:extLst>
          </p:cNvPr>
          <p:cNvSpPr txBox="1"/>
          <p:nvPr/>
        </p:nvSpPr>
        <p:spPr>
          <a:xfrm>
            <a:off x="1500410" y="1277116"/>
            <a:ext cx="87690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/>
              <a:t>Realizado por un cirujano dentista general y/o especialista al momento de evaluar a un paciente de manera integral. </a:t>
            </a:r>
            <a:r>
              <a:rPr lang="es-MX" b="1" dirty="0">
                <a:solidFill>
                  <a:srgbClr val="FF0000"/>
                </a:solidFill>
              </a:rPr>
              <a:t>Esto se aplica a pacientes nuevos, </a:t>
            </a:r>
            <a:r>
              <a:rPr lang="es-MX" b="1" dirty="0" err="1">
                <a:solidFill>
                  <a:srgbClr val="FF0000"/>
                </a:solidFill>
              </a:rPr>
              <a:t>reingresantes</a:t>
            </a:r>
            <a:r>
              <a:rPr lang="es-MX" b="1" dirty="0">
                <a:solidFill>
                  <a:srgbClr val="FF0000"/>
                </a:solidFill>
              </a:rPr>
              <a:t> y/o continuadores</a:t>
            </a:r>
            <a:r>
              <a:rPr lang="es-MX" dirty="0"/>
              <a:t>, que han tenido un cambio significativo en las condiciones de salud u otras circunstancias, o que han estado ausentes del tratamiento activo</a:t>
            </a:r>
            <a:endParaRPr lang="es-PE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941E4C0-0A72-104B-0998-17F4F31CED8A}"/>
              </a:ext>
            </a:extLst>
          </p:cNvPr>
          <p:cNvSpPr txBox="1"/>
          <p:nvPr/>
        </p:nvSpPr>
        <p:spPr>
          <a:xfrm>
            <a:off x="1500410" y="3018322"/>
            <a:ext cx="87690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/>
              <a:t>valuación limitada a un problema, queja específica o circunstancial de salud bucal, y/o debido a urgencias estomatológicas como traumatismos dentales, infecciones agudas entre otros, es realizada por cirujano dentista general,</a:t>
            </a:r>
            <a:endParaRPr lang="es-PE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D7F3826-84BB-C1E5-6DE2-9DE0702A2FEF}"/>
              </a:ext>
            </a:extLst>
          </p:cNvPr>
          <p:cNvSpPr txBox="1"/>
          <p:nvPr/>
        </p:nvSpPr>
        <p:spPr>
          <a:xfrm>
            <a:off x="1500410" y="4825891"/>
            <a:ext cx="87690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/>
              <a:t>valuación detallada y extensa centrada en un problema de salud bucal, es realizada por un cirujano dentista especialista, la cual implica modalidades cognitivas y de diagnóstico extensas para desarrollar un plan de tratamiento dirigido al diagnóstico específico.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92784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4244C9F-A22C-0A6B-7473-BCA334F2B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" y="71314"/>
            <a:ext cx="2567031" cy="508575"/>
          </a:xfrm>
          <a:prstGeom prst="rect">
            <a:avLst/>
          </a:prstGeom>
        </p:spPr>
      </p:pic>
      <p:pic>
        <p:nvPicPr>
          <p:cNvPr id="5" name="Imagen 4" descr="LOGO GRJ 2023">
            <a:extLst>
              <a:ext uri="{FF2B5EF4-FFF2-40B4-BE49-F238E27FC236}">
                <a16:creationId xmlns:a16="http://schemas.microsoft.com/office/drawing/2014/main" id="{1358D480-2330-B081-C587-F7F476AE02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829" y="97411"/>
            <a:ext cx="1476915" cy="7547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C72566C-F97C-ED1A-2C7B-F1134D6140A9}"/>
              </a:ext>
            </a:extLst>
          </p:cNvPr>
          <p:cNvSpPr txBox="1"/>
          <p:nvPr/>
        </p:nvSpPr>
        <p:spPr>
          <a:xfrm>
            <a:off x="907930" y="1501548"/>
            <a:ext cx="609456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PE" dirty="0"/>
              <a:t>PERSONA SANA PARA SALUD BUCAL (CÓDIGO </a:t>
            </a:r>
            <a:r>
              <a:rPr lang="es-PE" b="1" dirty="0">
                <a:solidFill>
                  <a:srgbClr val="FF0000"/>
                </a:solidFill>
              </a:rPr>
              <a:t>Z0120</a:t>
            </a:r>
            <a:r>
              <a:rPr lang="es-PE" dirty="0"/>
              <a:t>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4A3DC7-9813-FF9D-7FC3-6AFB9FA8DCA5}"/>
              </a:ext>
            </a:extLst>
          </p:cNvPr>
          <p:cNvSpPr txBox="1"/>
          <p:nvPr/>
        </p:nvSpPr>
        <p:spPr>
          <a:xfrm>
            <a:off x="907930" y="3874062"/>
            <a:ext cx="609456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ALTA BÁSICA ODONTOLÓGICA (CÓDIGO </a:t>
            </a:r>
            <a:r>
              <a:rPr lang="pt-BR" b="1" dirty="0">
                <a:solidFill>
                  <a:srgbClr val="FF0000"/>
                </a:solidFill>
              </a:rPr>
              <a:t>Z0128</a:t>
            </a:r>
            <a:r>
              <a:rPr lang="pt-BR" dirty="0"/>
              <a:t>) </a:t>
            </a:r>
            <a:endParaRPr lang="es-PE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7DF432A-F33A-18AA-66D1-7ADA2C8F3393}"/>
              </a:ext>
            </a:extLst>
          </p:cNvPr>
          <p:cNvSpPr txBox="1"/>
          <p:nvPr/>
        </p:nvSpPr>
        <p:spPr>
          <a:xfrm>
            <a:off x="1351020" y="2110569"/>
            <a:ext cx="90555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PE" dirty="0"/>
              <a:t>Se considera a toda persona que no presenta antecedentes de enfermedades, trastornos, malformaciones, anomalías congénitas o lesiones en el sistema estomatognático.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9FEA9F8-177F-FC94-9C57-B4DBAE29E893}"/>
              </a:ext>
            </a:extLst>
          </p:cNvPr>
          <p:cNvSpPr txBox="1"/>
          <p:nvPr/>
        </p:nvSpPr>
        <p:spPr>
          <a:xfrm>
            <a:off x="1351020" y="4558675"/>
            <a:ext cx="90678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/>
              <a:t>El Alta básica odontológica es aquella condición que se otorga a todo usuario de salud que se encuentre libre de foco séptico en la cavidad bucal.</a:t>
            </a:r>
            <a:endParaRPr lang="es-PE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27B02D9-4790-D2FE-2F31-AF41CE46762C}"/>
              </a:ext>
            </a:extLst>
          </p:cNvPr>
          <p:cNvSpPr/>
          <p:nvPr/>
        </p:nvSpPr>
        <p:spPr>
          <a:xfrm>
            <a:off x="9256143" y="1124395"/>
            <a:ext cx="1751162" cy="7547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u160</a:t>
            </a:r>
            <a:endParaRPr lang="es-PE" b="1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F940060-A899-0035-465B-31D7E203D026}"/>
              </a:ext>
            </a:extLst>
          </p:cNvPr>
          <p:cNvSpPr/>
          <p:nvPr/>
        </p:nvSpPr>
        <p:spPr>
          <a:xfrm>
            <a:off x="9126747" y="3560723"/>
            <a:ext cx="1751162" cy="7547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u510</a:t>
            </a:r>
            <a:endParaRPr lang="es-PE" b="1" dirty="0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85132397-CEC1-5E49-2827-ED0A2A631F77}"/>
              </a:ext>
            </a:extLst>
          </p:cNvPr>
          <p:cNvCxnSpPr/>
          <p:nvPr/>
        </p:nvCxnSpPr>
        <p:spPr>
          <a:xfrm>
            <a:off x="9256143" y="1124180"/>
            <a:ext cx="1751162" cy="7547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5CEB6054-F86A-5D57-DABC-C7C03755BB8D}"/>
              </a:ext>
            </a:extLst>
          </p:cNvPr>
          <p:cNvCxnSpPr/>
          <p:nvPr/>
        </p:nvCxnSpPr>
        <p:spPr>
          <a:xfrm>
            <a:off x="9126747" y="3560723"/>
            <a:ext cx="1751162" cy="7547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55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50C02CC-3D13-352D-5B09-1C4F4E328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" y="71314"/>
            <a:ext cx="2567031" cy="508575"/>
          </a:xfrm>
          <a:prstGeom prst="rect">
            <a:avLst/>
          </a:prstGeom>
        </p:spPr>
      </p:pic>
      <p:pic>
        <p:nvPicPr>
          <p:cNvPr id="5" name="Imagen 4" descr="LOGO GRJ 2023">
            <a:extLst>
              <a:ext uri="{FF2B5EF4-FFF2-40B4-BE49-F238E27FC236}">
                <a16:creationId xmlns:a16="http://schemas.microsoft.com/office/drawing/2014/main" id="{5A853AC6-8236-498F-3889-491D7249D5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829" y="97411"/>
            <a:ext cx="1476915" cy="7547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4B917DE-DD38-5B15-53EB-D3A31264A597}"/>
              </a:ext>
            </a:extLst>
          </p:cNvPr>
          <p:cNvSpPr/>
          <p:nvPr/>
        </p:nvSpPr>
        <p:spPr>
          <a:xfrm>
            <a:off x="4081732" y="936448"/>
            <a:ext cx="4028536" cy="449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Cambios notables</a:t>
            </a:r>
            <a:endParaRPr lang="es-PE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37A5D1-5D14-6E67-7CA5-211AB3D3F6CC}"/>
              </a:ext>
            </a:extLst>
          </p:cNvPr>
          <p:cNvSpPr txBox="1"/>
          <p:nvPr/>
        </p:nvSpPr>
        <p:spPr>
          <a:xfrm>
            <a:off x="2969643" y="2010280"/>
            <a:ext cx="609456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dirty="0"/>
              <a:t>REGISTRO DE LA PRIMERA SESIÓN DE PROCEDIMIENTOS PREVENTIVOS </a:t>
            </a:r>
            <a:endParaRPr lang="es-PE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17827B6-04F7-E8AB-42A3-5F72D1F4993F}"/>
              </a:ext>
            </a:extLst>
          </p:cNvPr>
          <p:cNvSpPr txBox="1"/>
          <p:nvPr/>
        </p:nvSpPr>
        <p:spPr>
          <a:xfrm>
            <a:off x="1595886" y="3105835"/>
            <a:ext cx="863504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dirty="0"/>
              <a:t>Ejemplo de un PACIENTE SANO y uno que NO PRESENTA ENFERMEDADES DEL SISTEMA ESTOMATOGNÁTICO.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51FEF87-62A5-EC06-AA38-6F4A1872A5A9}"/>
              </a:ext>
            </a:extLst>
          </p:cNvPr>
          <p:cNvSpPr txBox="1"/>
          <p:nvPr/>
        </p:nvSpPr>
        <p:spPr>
          <a:xfrm>
            <a:off x="1507922" y="4640860"/>
            <a:ext cx="9728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PE" dirty="0"/>
              <a:t>Se considera a todo paciente que no presenta </a:t>
            </a:r>
            <a:r>
              <a:rPr lang="es-PE" b="1" dirty="0">
                <a:solidFill>
                  <a:srgbClr val="FF0000"/>
                </a:solidFill>
              </a:rPr>
              <a:t>antecedentes de enfermedades</a:t>
            </a:r>
            <a:r>
              <a:rPr lang="es-PE" dirty="0"/>
              <a:t>, </a:t>
            </a:r>
            <a:r>
              <a:rPr lang="es-PE" dirty="0" err="1"/>
              <a:t>transtornos</a:t>
            </a:r>
            <a:r>
              <a:rPr lang="es-PE" dirty="0"/>
              <a:t>, malformaciones congénitas o lesiones en el sistema </a:t>
            </a:r>
            <a:r>
              <a:rPr lang="es-PE" dirty="0" err="1"/>
              <a:t>estomatognatico</a:t>
            </a:r>
            <a:r>
              <a:rPr lang="es-P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51711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21BAB53-60EA-C9B1-0994-1443C6C5D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" y="71314"/>
            <a:ext cx="2567031" cy="508575"/>
          </a:xfrm>
          <a:prstGeom prst="rect">
            <a:avLst/>
          </a:prstGeom>
        </p:spPr>
      </p:pic>
      <p:pic>
        <p:nvPicPr>
          <p:cNvPr id="5" name="Imagen 4" descr="LOGO GRJ 2023">
            <a:extLst>
              <a:ext uri="{FF2B5EF4-FFF2-40B4-BE49-F238E27FC236}">
                <a16:creationId xmlns:a16="http://schemas.microsoft.com/office/drawing/2014/main" id="{DAB00623-6477-1466-1B16-928A76D668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829" y="97411"/>
            <a:ext cx="1476915" cy="75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26BA4D0-FB9D-2BB4-C1C0-FC6D52E85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72400"/>
            <a:ext cx="12192000" cy="3259512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E59A67BB-3C7D-F80A-C8AA-7A71D7BC5A1B}"/>
              </a:ext>
            </a:extLst>
          </p:cNvPr>
          <p:cNvSpPr/>
          <p:nvPr/>
        </p:nvSpPr>
        <p:spPr>
          <a:xfrm>
            <a:off x="11220090" y="3227238"/>
            <a:ext cx="874143" cy="2760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9168BEC3-7FFD-778F-E67E-E4489082452D}"/>
              </a:ext>
            </a:extLst>
          </p:cNvPr>
          <p:cNvSpPr/>
          <p:nvPr/>
        </p:nvSpPr>
        <p:spPr>
          <a:xfrm>
            <a:off x="11220090" y="4455867"/>
            <a:ext cx="874143" cy="2760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4301546-26FE-6A53-D8F9-F57808397585}"/>
              </a:ext>
            </a:extLst>
          </p:cNvPr>
          <p:cNvSpPr/>
          <p:nvPr/>
        </p:nvSpPr>
        <p:spPr>
          <a:xfrm>
            <a:off x="650300" y="5025321"/>
            <a:ext cx="1751162" cy="7547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u160</a:t>
            </a:r>
            <a:endParaRPr lang="es-PE" b="1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962D6BC-817A-5628-0D0D-31667E2D3924}"/>
              </a:ext>
            </a:extLst>
          </p:cNvPr>
          <p:cNvSpPr/>
          <p:nvPr/>
        </p:nvSpPr>
        <p:spPr>
          <a:xfrm>
            <a:off x="3238223" y="5025321"/>
            <a:ext cx="1751162" cy="7547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u510</a:t>
            </a:r>
            <a:endParaRPr lang="es-PE" b="1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7D25ADCC-4DEB-9D23-039E-4F4109D6417C}"/>
              </a:ext>
            </a:extLst>
          </p:cNvPr>
          <p:cNvCxnSpPr/>
          <p:nvPr/>
        </p:nvCxnSpPr>
        <p:spPr>
          <a:xfrm>
            <a:off x="650300" y="5025321"/>
            <a:ext cx="1751162" cy="7547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09224561-247E-2E04-FD67-2BC45A3459F3}"/>
              </a:ext>
            </a:extLst>
          </p:cNvPr>
          <p:cNvCxnSpPr/>
          <p:nvPr/>
        </p:nvCxnSpPr>
        <p:spPr>
          <a:xfrm>
            <a:off x="3238223" y="5035263"/>
            <a:ext cx="1751162" cy="7547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E362D62-14EE-F3ED-C239-A3CCF36ECC9E}"/>
              </a:ext>
            </a:extLst>
          </p:cNvPr>
          <p:cNvSpPr/>
          <p:nvPr/>
        </p:nvSpPr>
        <p:spPr>
          <a:xfrm>
            <a:off x="7835659" y="5025321"/>
            <a:ext cx="1302589" cy="653688"/>
          </a:xfrm>
          <a:prstGeom prst="rect">
            <a:avLst/>
          </a:prstGeom>
          <a:solidFill>
            <a:srgbClr val="0AFAC1"/>
          </a:solidFill>
          <a:ln>
            <a:solidFill>
              <a:srgbClr val="0AFA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z0120</a:t>
            </a:r>
            <a:endParaRPr lang="es-PE" b="1" dirty="0">
              <a:solidFill>
                <a:srgbClr val="FF0000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C0EC605-260C-9D2C-71F1-20498F7C39B9}"/>
              </a:ext>
            </a:extLst>
          </p:cNvPr>
          <p:cNvSpPr/>
          <p:nvPr/>
        </p:nvSpPr>
        <p:spPr>
          <a:xfrm>
            <a:off x="10323384" y="5034227"/>
            <a:ext cx="1302589" cy="653688"/>
          </a:xfrm>
          <a:prstGeom prst="rect">
            <a:avLst/>
          </a:prstGeom>
          <a:solidFill>
            <a:srgbClr val="0AFAC1"/>
          </a:solidFill>
          <a:ln>
            <a:solidFill>
              <a:srgbClr val="0AFA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Z0128</a:t>
            </a:r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010BFC84-54C8-BBA6-9705-EBEDB53949B9}"/>
              </a:ext>
            </a:extLst>
          </p:cNvPr>
          <p:cNvSpPr/>
          <p:nvPr/>
        </p:nvSpPr>
        <p:spPr>
          <a:xfrm>
            <a:off x="6119446" y="5209014"/>
            <a:ext cx="715993" cy="4550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02222BF-50C5-68DE-E25A-809D07D5B382}"/>
              </a:ext>
            </a:extLst>
          </p:cNvPr>
          <p:cNvSpPr/>
          <p:nvPr/>
        </p:nvSpPr>
        <p:spPr>
          <a:xfrm>
            <a:off x="284670" y="5960853"/>
            <a:ext cx="2441277" cy="586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Persona sana para salud bucal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5985019-85B9-9B0F-5F2F-9D871608F8AC}"/>
              </a:ext>
            </a:extLst>
          </p:cNvPr>
          <p:cNvSpPr/>
          <p:nvPr/>
        </p:nvSpPr>
        <p:spPr>
          <a:xfrm>
            <a:off x="7266314" y="6044242"/>
            <a:ext cx="2441277" cy="586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Persona sana para salud bucal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66BF801-51BC-66ED-52E2-8161B4FD916F}"/>
              </a:ext>
            </a:extLst>
          </p:cNvPr>
          <p:cNvSpPr/>
          <p:nvPr/>
        </p:nvSpPr>
        <p:spPr>
          <a:xfrm>
            <a:off x="2893165" y="5960853"/>
            <a:ext cx="2441277" cy="586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Alta básica odontológica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FC66B2B-95D1-8FAC-4149-478D48A41E9E}"/>
              </a:ext>
            </a:extLst>
          </p:cNvPr>
          <p:cNvSpPr/>
          <p:nvPr/>
        </p:nvSpPr>
        <p:spPr>
          <a:xfrm>
            <a:off x="9754041" y="6044242"/>
            <a:ext cx="2441277" cy="586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Alta básica odontológica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04CAC26F-1E60-DFAF-2967-C4D3FD5FDE0A}"/>
              </a:ext>
            </a:extLst>
          </p:cNvPr>
          <p:cNvSpPr/>
          <p:nvPr/>
        </p:nvSpPr>
        <p:spPr>
          <a:xfrm>
            <a:off x="3140015" y="160070"/>
            <a:ext cx="4028536" cy="449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Cambios notables</a:t>
            </a:r>
            <a:endParaRPr lang="es-PE" sz="2000" b="1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40989F8-FFE2-5644-0DD3-C18E1CAE388E}"/>
              </a:ext>
            </a:extLst>
          </p:cNvPr>
          <p:cNvSpPr/>
          <p:nvPr/>
        </p:nvSpPr>
        <p:spPr>
          <a:xfrm>
            <a:off x="650301" y="801445"/>
            <a:ext cx="2834772" cy="449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Ejemplo: de persona sana…</a:t>
            </a:r>
            <a:endParaRPr lang="es-PE" dirty="0"/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F2A9DDB-213F-8830-00EB-2EF322C010AC}"/>
              </a:ext>
            </a:extLst>
          </p:cNvPr>
          <p:cNvCxnSpPr/>
          <p:nvPr/>
        </p:nvCxnSpPr>
        <p:spPr>
          <a:xfrm>
            <a:off x="7030528" y="3429000"/>
            <a:ext cx="1808228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BBF5FE25-7D08-1AB4-6170-D5E666DA25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205" y="5046244"/>
            <a:ext cx="641671" cy="64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33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E7982F0-7A11-33E5-B203-CABD67387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" y="71314"/>
            <a:ext cx="2567031" cy="508575"/>
          </a:xfrm>
          <a:prstGeom prst="rect">
            <a:avLst/>
          </a:prstGeom>
        </p:spPr>
      </p:pic>
      <p:pic>
        <p:nvPicPr>
          <p:cNvPr id="5" name="Imagen 4" descr="LOGO GRJ 2023">
            <a:extLst>
              <a:ext uri="{FF2B5EF4-FFF2-40B4-BE49-F238E27FC236}">
                <a16:creationId xmlns:a16="http://schemas.microsoft.com/office/drawing/2014/main" id="{B623CF1C-ADF9-5066-376A-E683C6276F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829" y="97411"/>
            <a:ext cx="1476915" cy="75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B9EA07B-92C1-D3A0-1341-9376D3DFA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67610"/>
            <a:ext cx="12192000" cy="2957246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3ED8708B-2885-85F4-659C-3F413812E1E5}"/>
              </a:ext>
            </a:extLst>
          </p:cNvPr>
          <p:cNvSpPr/>
          <p:nvPr/>
        </p:nvSpPr>
        <p:spPr>
          <a:xfrm>
            <a:off x="2946641" y="155883"/>
            <a:ext cx="3937238" cy="424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Cambios notables</a:t>
            </a:r>
            <a:endParaRPr lang="es-PE" sz="2000" b="1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C11D2F8-24FD-B72B-B75C-E4EEEC47D0A2}"/>
              </a:ext>
            </a:extLst>
          </p:cNvPr>
          <p:cNvSpPr/>
          <p:nvPr/>
        </p:nvSpPr>
        <p:spPr>
          <a:xfrm>
            <a:off x="11234842" y="5048811"/>
            <a:ext cx="874143" cy="2760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4786954-6075-75A7-8204-1091E197F5D0}"/>
              </a:ext>
            </a:extLst>
          </p:cNvPr>
          <p:cNvSpPr/>
          <p:nvPr/>
        </p:nvSpPr>
        <p:spPr>
          <a:xfrm>
            <a:off x="520007" y="1299949"/>
            <a:ext cx="9268098" cy="823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s-MX" dirty="0"/>
              <a:t>Lo que antes se consideraba la evaluación oral completa (</a:t>
            </a:r>
            <a:r>
              <a:rPr lang="es-MX" b="1" dirty="0">
                <a:solidFill>
                  <a:srgbClr val="FF0000"/>
                </a:solidFill>
              </a:rPr>
              <a:t>D0150</a:t>
            </a:r>
            <a:r>
              <a:rPr lang="es-MX" dirty="0"/>
              <a:t>) solo a pacientes nuevos, ahora también se considerara A CONTINUADORES para el termino de atención con valor </a:t>
            </a:r>
            <a:r>
              <a:rPr lang="es-MX" dirty="0" err="1"/>
              <a:t>lab</a:t>
            </a:r>
            <a:r>
              <a:rPr lang="es-MX" dirty="0"/>
              <a:t> </a:t>
            </a:r>
            <a:r>
              <a:rPr lang="es-MX" b="1" dirty="0">
                <a:solidFill>
                  <a:srgbClr val="FF0000"/>
                </a:solidFill>
              </a:rPr>
              <a:t>FIN</a:t>
            </a:r>
            <a:r>
              <a:rPr lang="es-MX" dirty="0"/>
              <a:t>.</a:t>
            </a:r>
            <a:endParaRPr lang="es-PE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4225797F-B646-2E82-D7B6-0135F66676AE}"/>
              </a:ext>
            </a:extLst>
          </p:cNvPr>
          <p:cNvSpPr/>
          <p:nvPr/>
        </p:nvSpPr>
        <p:spPr>
          <a:xfrm>
            <a:off x="1673524" y="5558051"/>
            <a:ext cx="2070340" cy="4313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D0120</a:t>
            </a:r>
            <a:endParaRPr lang="es-PE" b="1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74592EAD-A34B-A034-6E01-AB2B0F53DA2E}"/>
              </a:ext>
            </a:extLst>
          </p:cNvPr>
          <p:cNvSpPr/>
          <p:nvPr/>
        </p:nvSpPr>
        <p:spPr>
          <a:xfrm>
            <a:off x="5983857" y="5558051"/>
            <a:ext cx="2070340" cy="4313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D0150</a:t>
            </a:r>
            <a:endParaRPr lang="es-PE" b="1" dirty="0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8DE50F32-0ABB-E404-491A-348F9A42D83B}"/>
              </a:ext>
            </a:extLst>
          </p:cNvPr>
          <p:cNvSpPr/>
          <p:nvPr/>
        </p:nvSpPr>
        <p:spPr>
          <a:xfrm>
            <a:off x="4589252" y="5773711"/>
            <a:ext cx="569344" cy="302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b="1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76B85EE4-5723-15BD-9308-298478488B5E}"/>
              </a:ext>
            </a:extLst>
          </p:cNvPr>
          <p:cNvCxnSpPr/>
          <p:nvPr/>
        </p:nvCxnSpPr>
        <p:spPr>
          <a:xfrm>
            <a:off x="1673524" y="5558051"/>
            <a:ext cx="2070340" cy="431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EBD8086-809F-6C7E-5F2C-3CA22F28AC47}"/>
              </a:ext>
            </a:extLst>
          </p:cNvPr>
          <p:cNvSpPr txBox="1"/>
          <p:nvPr/>
        </p:nvSpPr>
        <p:spPr>
          <a:xfrm>
            <a:off x="8735682" y="5589045"/>
            <a:ext cx="144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CON LAB </a:t>
            </a:r>
            <a:r>
              <a:rPr lang="es-MX" b="1" dirty="0">
                <a:solidFill>
                  <a:srgbClr val="FF0000"/>
                </a:solidFill>
              </a:rPr>
              <a:t>FIN</a:t>
            </a:r>
            <a:endParaRPr lang="es-PE" b="1" dirty="0">
              <a:solidFill>
                <a:srgbClr val="FF0000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697CA81-9848-6514-A3DF-4C2F5542086C}"/>
              </a:ext>
            </a:extLst>
          </p:cNvPr>
          <p:cNvSpPr/>
          <p:nvPr/>
        </p:nvSpPr>
        <p:spPr>
          <a:xfrm>
            <a:off x="650301" y="710290"/>
            <a:ext cx="1851360" cy="449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/>
              <a:t>Segunda sesión.</a:t>
            </a:r>
            <a:endParaRPr lang="es-PE" b="1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185FF1C-577B-F308-317A-C7E3E22D92C5}"/>
              </a:ext>
            </a:extLst>
          </p:cNvPr>
          <p:cNvSpPr txBox="1"/>
          <p:nvPr/>
        </p:nvSpPr>
        <p:spPr>
          <a:xfrm>
            <a:off x="2161587" y="6240255"/>
            <a:ext cx="764453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dirty="0"/>
              <a:t>"FIN" (el registro de esta sigla determina la culminación del plan de tratamiento)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C85E44C-07EA-565D-A9A1-328BB36538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495" y="5432052"/>
            <a:ext cx="644609" cy="64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12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6402E6-9AC8-E109-1393-57CE59CEC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" y="71314"/>
            <a:ext cx="2567031" cy="508575"/>
          </a:xfrm>
          <a:prstGeom prst="rect">
            <a:avLst/>
          </a:prstGeom>
        </p:spPr>
      </p:pic>
      <p:pic>
        <p:nvPicPr>
          <p:cNvPr id="5" name="Imagen 4" descr="LOGO GRJ 2023">
            <a:extLst>
              <a:ext uri="{FF2B5EF4-FFF2-40B4-BE49-F238E27FC236}">
                <a16:creationId xmlns:a16="http://schemas.microsoft.com/office/drawing/2014/main" id="{0CA3F3FA-8037-9A70-4FA2-A6D2D370A3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829" y="97411"/>
            <a:ext cx="1476915" cy="7547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F56AF19-A98D-BF04-CA53-A8EF59778FDC}"/>
              </a:ext>
            </a:extLst>
          </p:cNvPr>
          <p:cNvSpPr/>
          <p:nvPr/>
        </p:nvSpPr>
        <p:spPr>
          <a:xfrm>
            <a:off x="2602302" y="2209340"/>
            <a:ext cx="6987395" cy="1314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dirty="0"/>
              <a:t>Ejemplo si presenta enfermedades del sistema estomatognático.</a:t>
            </a:r>
          </a:p>
        </p:txBody>
      </p:sp>
    </p:spTree>
    <p:extLst>
      <p:ext uri="{BB962C8B-B14F-4D97-AF65-F5344CB8AC3E}">
        <p14:creationId xmlns:p14="http://schemas.microsoft.com/office/powerpoint/2010/main" val="1067176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A21DBEB-0CD8-B54F-793B-B973347E2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2736"/>
            <a:ext cx="12192000" cy="303252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CC784BA-73E2-7AA5-BA68-59C63EF30F2A}"/>
              </a:ext>
            </a:extLst>
          </p:cNvPr>
          <p:cNvSpPr/>
          <p:nvPr/>
        </p:nvSpPr>
        <p:spPr>
          <a:xfrm>
            <a:off x="215744" y="708343"/>
            <a:ext cx="6987395" cy="449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2000" b="1" dirty="0"/>
              <a:t>Ejemplo si presenta enfermedades del sistema estomatognático.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B9E6AB0-3E33-28BB-8DBF-C626C93C090B}"/>
              </a:ext>
            </a:extLst>
          </p:cNvPr>
          <p:cNvCxnSpPr/>
          <p:nvPr/>
        </p:nvCxnSpPr>
        <p:spPr>
          <a:xfrm>
            <a:off x="11378242" y="3890513"/>
            <a:ext cx="508958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CCF32B5C-7180-1884-04BF-2B51D62B5CAC}"/>
              </a:ext>
            </a:extLst>
          </p:cNvPr>
          <p:cNvCxnSpPr/>
          <p:nvPr/>
        </p:nvCxnSpPr>
        <p:spPr>
          <a:xfrm>
            <a:off x="11378242" y="4155057"/>
            <a:ext cx="508958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2BA034A-6F72-5BC6-3640-5B1C47C522E8}"/>
              </a:ext>
            </a:extLst>
          </p:cNvPr>
          <p:cNvSpPr/>
          <p:nvPr/>
        </p:nvSpPr>
        <p:spPr>
          <a:xfrm>
            <a:off x="8883325" y="161958"/>
            <a:ext cx="1302589" cy="653688"/>
          </a:xfrm>
          <a:prstGeom prst="rect">
            <a:avLst/>
          </a:prstGeom>
          <a:solidFill>
            <a:srgbClr val="0AFAC1"/>
          </a:solidFill>
          <a:ln>
            <a:solidFill>
              <a:srgbClr val="0AFA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z0120</a:t>
            </a:r>
            <a:endParaRPr lang="es-PE" b="1" dirty="0">
              <a:solidFill>
                <a:srgbClr val="FF0000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367040D-C93F-76E2-2DD7-F2128F196B92}"/>
              </a:ext>
            </a:extLst>
          </p:cNvPr>
          <p:cNvSpPr/>
          <p:nvPr/>
        </p:nvSpPr>
        <p:spPr>
          <a:xfrm>
            <a:off x="8324488" y="1115442"/>
            <a:ext cx="2441277" cy="586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Persona sana para salud bucal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568228D-F2E5-01C4-1FC4-6E3042C82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" y="71314"/>
            <a:ext cx="2567031" cy="508575"/>
          </a:xfrm>
          <a:prstGeom prst="rect">
            <a:avLst/>
          </a:prstGeom>
        </p:spPr>
      </p:pic>
      <p:pic>
        <p:nvPicPr>
          <p:cNvPr id="15" name="Imagen 14" descr="LOGO GRJ 2023">
            <a:extLst>
              <a:ext uri="{FF2B5EF4-FFF2-40B4-BE49-F238E27FC236}">
                <a16:creationId xmlns:a16="http://schemas.microsoft.com/office/drawing/2014/main" id="{BA708098-9881-BF54-771B-6CD5374558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829" y="97411"/>
            <a:ext cx="1476915" cy="7547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BCEB7B33-48CD-4391-6B5D-541CE051800A}"/>
              </a:ext>
            </a:extLst>
          </p:cNvPr>
          <p:cNvCxnSpPr>
            <a:cxnSpLocks/>
          </p:cNvCxnSpPr>
          <p:nvPr/>
        </p:nvCxnSpPr>
        <p:spPr>
          <a:xfrm>
            <a:off x="8790317" y="422694"/>
            <a:ext cx="2053087" cy="1147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CF9F1248-140A-7F49-116A-09E49DEC30C7}"/>
              </a:ext>
            </a:extLst>
          </p:cNvPr>
          <p:cNvCxnSpPr>
            <a:cxnSpLocks/>
          </p:cNvCxnSpPr>
          <p:nvPr/>
        </p:nvCxnSpPr>
        <p:spPr>
          <a:xfrm flipV="1">
            <a:off x="8255479" y="422694"/>
            <a:ext cx="2044461" cy="1147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539CFE4-73C6-A8A4-6EC1-FFC0E38ED95D}"/>
              </a:ext>
            </a:extLst>
          </p:cNvPr>
          <p:cNvSpPr txBox="1"/>
          <p:nvPr/>
        </p:nvSpPr>
        <p:spPr>
          <a:xfrm>
            <a:off x="393941" y="1408740"/>
            <a:ext cx="633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 REGISTRAN TODAS LAS OBSERVACIONES QUE SE ENCUENTRAN.</a:t>
            </a:r>
            <a:endParaRPr lang="es-PE" dirty="0"/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573B12A6-C6E0-8EF5-D67E-955C9BA15043}"/>
              </a:ext>
            </a:extLst>
          </p:cNvPr>
          <p:cNvCxnSpPr/>
          <p:nvPr/>
        </p:nvCxnSpPr>
        <p:spPr>
          <a:xfrm>
            <a:off x="6728604" y="1802921"/>
            <a:ext cx="4428682" cy="20875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2FDFF59C-94EF-043A-6CBE-3BDF32A7A62E}"/>
              </a:ext>
            </a:extLst>
          </p:cNvPr>
          <p:cNvSpPr/>
          <p:nvPr/>
        </p:nvSpPr>
        <p:spPr>
          <a:xfrm>
            <a:off x="129397" y="5091637"/>
            <a:ext cx="6763109" cy="621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Para el caso de los pacientes que presenten comorbilidad, se agregara como valor </a:t>
            </a:r>
            <a:r>
              <a:rPr lang="es-MX" dirty="0" err="1"/>
              <a:t>lab</a:t>
            </a:r>
            <a:r>
              <a:rPr lang="es-MX" dirty="0"/>
              <a:t> *</a:t>
            </a:r>
            <a:r>
              <a:rPr lang="es-MX" b="1" dirty="0">
                <a:solidFill>
                  <a:srgbClr val="FF0000"/>
                </a:solidFill>
              </a:rPr>
              <a:t>CM</a:t>
            </a:r>
            <a:r>
              <a:rPr lang="es-MX" dirty="0"/>
              <a:t>* en la evaluación oral completa.</a:t>
            </a:r>
            <a:endParaRPr lang="es-PE" dirty="0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53F43208-536E-1A2C-EC0B-C2CF548D63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58" t="11449" r="821"/>
          <a:stretch/>
        </p:blipFill>
        <p:spPr>
          <a:xfrm>
            <a:off x="5658927" y="5827373"/>
            <a:ext cx="6469812" cy="901476"/>
          </a:xfrm>
          <a:prstGeom prst="rect">
            <a:avLst/>
          </a:prstGeom>
        </p:spPr>
      </p:pic>
      <p:sp>
        <p:nvSpPr>
          <p:cNvPr id="33" name="Flecha: hacia abajo 32">
            <a:extLst>
              <a:ext uri="{FF2B5EF4-FFF2-40B4-BE49-F238E27FC236}">
                <a16:creationId xmlns:a16="http://schemas.microsoft.com/office/drawing/2014/main" id="{59E6DB27-8786-E00D-DD54-C235D8D91D4E}"/>
              </a:ext>
            </a:extLst>
          </p:cNvPr>
          <p:cNvSpPr/>
          <p:nvPr/>
        </p:nvSpPr>
        <p:spPr>
          <a:xfrm>
            <a:off x="9920377" y="5402188"/>
            <a:ext cx="655608" cy="31055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62477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800</Words>
  <Application>Microsoft Office PowerPoint</Application>
  <PresentationFormat>Panorámica</PresentationFormat>
  <Paragraphs>64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ADVANCE</dc:creator>
  <cp:lastModifiedBy>ADVANCE</cp:lastModifiedBy>
  <cp:revision>44</cp:revision>
  <dcterms:created xsi:type="dcterms:W3CDTF">2024-12-20T18:08:11Z</dcterms:created>
  <dcterms:modified xsi:type="dcterms:W3CDTF">2026-01-23T17:47:08Z</dcterms:modified>
</cp:coreProperties>
</file>