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90" r:id="rId4"/>
    <p:sldId id="260" r:id="rId5"/>
    <p:sldId id="261" r:id="rId6"/>
    <p:sldId id="263" r:id="rId7"/>
    <p:sldId id="292" r:id="rId8"/>
    <p:sldId id="293" r:id="rId9"/>
    <p:sldId id="308" r:id="rId10"/>
    <p:sldId id="296" r:id="rId11"/>
    <p:sldId id="297" r:id="rId12"/>
    <p:sldId id="294" r:id="rId13"/>
    <p:sldId id="295" r:id="rId14"/>
    <p:sldId id="298" r:id="rId15"/>
    <p:sldId id="299" r:id="rId16"/>
    <p:sldId id="300" r:id="rId17"/>
    <p:sldId id="301" r:id="rId18"/>
    <p:sldId id="302" r:id="rId19"/>
    <p:sldId id="303" r:id="rId20"/>
    <p:sldId id="304" r:id="rId21"/>
    <p:sldId id="309" r:id="rId22"/>
    <p:sldId id="310" r:id="rId23"/>
    <p:sldId id="311" r:id="rId24"/>
    <p:sldId id="312" r:id="rId25"/>
    <p:sldId id="313" r:id="rId26"/>
    <p:sldId id="314" r:id="rId27"/>
    <p:sldId id="315" r:id="rId28"/>
    <p:sldId id="331" r:id="rId29"/>
    <p:sldId id="332" r:id="rId30"/>
    <p:sldId id="316" r:id="rId31"/>
    <p:sldId id="317" r:id="rId32"/>
    <p:sldId id="305" r:id="rId33"/>
    <p:sldId id="318" r:id="rId34"/>
    <p:sldId id="306" r:id="rId35"/>
    <p:sldId id="307" r:id="rId36"/>
    <p:sldId id="319" r:id="rId37"/>
    <p:sldId id="320" r:id="rId38"/>
    <p:sldId id="321" r:id="rId39"/>
    <p:sldId id="322" r:id="rId40"/>
    <p:sldId id="323" r:id="rId41"/>
    <p:sldId id="324" r:id="rId42"/>
    <p:sldId id="325" r:id="rId43"/>
    <p:sldId id="326" r:id="rId44"/>
    <p:sldId id="327" r:id="rId45"/>
    <p:sldId id="329" r:id="rId46"/>
    <p:sldId id="330" r:id="rId47"/>
    <p:sldId id="28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C1FF"/>
    <a:srgbClr val="AF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5" d="100"/>
          <a:sy n="105" d="100"/>
        </p:scale>
        <p:origin x="8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55654-F6DC-4CF6-9F95-179257887C1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A09B708F-B738-46FD-97FA-25D09FAFCAF6}">
      <dgm:prSet>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s-PE" b="0" dirty="0"/>
            <a:t>El </a:t>
          </a:r>
          <a:r>
            <a:rPr lang="es-PE" b="0" dirty="0">
              <a:effectLst>
                <a:outerShdw blurRad="38100" dist="38100" dir="2700000" algn="tl">
                  <a:srgbClr val="000000">
                    <a:alpha val="43137"/>
                  </a:srgbClr>
                </a:outerShdw>
              </a:effectLst>
            </a:rPr>
            <a:t>tamizaje de laboratorio se registra durante la consulta de seguimiento para la lectura de resultados. </a:t>
          </a:r>
          <a:endParaRPr lang="en-US" b="0" dirty="0">
            <a:effectLst>
              <a:outerShdw blurRad="38100" dist="38100" dir="2700000" algn="tl">
                <a:srgbClr val="000000">
                  <a:alpha val="43137"/>
                </a:srgbClr>
              </a:outerShdw>
            </a:effectLst>
          </a:endParaRPr>
        </a:p>
      </dgm:t>
    </dgm:pt>
    <dgm:pt modelId="{E27DA89E-7362-4FF3-AAC2-C44D78FD5D48}" type="parTrans" cxnId="{FBDFC65A-8F00-4166-AC38-164B87200F28}">
      <dgm:prSet/>
      <dgm:spPr/>
      <dgm:t>
        <a:bodyPr/>
        <a:lstStyle/>
        <a:p>
          <a:endParaRPr lang="en-US"/>
        </a:p>
      </dgm:t>
    </dgm:pt>
    <dgm:pt modelId="{9173E4BE-C598-4FF9-8EEB-BCB13F15EF47}" type="sibTrans" cxnId="{FBDFC65A-8F00-4166-AC38-164B87200F28}">
      <dgm:prSet/>
      <dgm:spPr/>
      <dgm:t>
        <a:bodyPr/>
        <a:lstStyle/>
        <a:p>
          <a:endParaRPr lang="en-US"/>
        </a:p>
      </dgm:t>
    </dgm:pt>
    <dgm:pt modelId="{C22E1E76-4C73-4799-9C63-CDF83AC532A1}">
      <dgm:prSet>
        <dgm:style>
          <a:lnRef idx="1">
            <a:schemeClr val="accent5"/>
          </a:lnRef>
          <a:fillRef idx="3">
            <a:schemeClr val="accent5"/>
          </a:fillRef>
          <a:effectRef idx="2">
            <a:schemeClr val="accent5"/>
          </a:effectRef>
          <a:fontRef idx="minor">
            <a:schemeClr val="lt1"/>
          </a:fontRef>
        </dgm:style>
      </dgm:prSet>
      <dgm:spPr/>
      <dgm:t>
        <a:bodyPr/>
        <a:lstStyle/>
        <a:p>
          <a:r>
            <a:rPr lang="es-PE" b="0" dirty="0">
              <a:solidFill>
                <a:schemeClr val="bg1"/>
              </a:solidFill>
              <a:effectLst>
                <a:outerShdw blurRad="38100" dist="38100" dir="2700000" algn="tl">
                  <a:srgbClr val="000000">
                    <a:alpha val="43137"/>
                  </a:srgbClr>
                </a:outerShdw>
              </a:effectLst>
            </a:rPr>
            <a:t>Si no se hace la lectura de resultados no se considera que el subproducto ha sido entregado. </a:t>
          </a:r>
          <a:endParaRPr lang="en-US" b="0" dirty="0">
            <a:solidFill>
              <a:schemeClr val="bg1"/>
            </a:solidFill>
            <a:effectLst>
              <a:outerShdw blurRad="38100" dist="38100" dir="2700000" algn="tl">
                <a:srgbClr val="000000">
                  <a:alpha val="43137"/>
                </a:srgbClr>
              </a:outerShdw>
            </a:effectLst>
          </a:endParaRPr>
        </a:p>
      </dgm:t>
    </dgm:pt>
    <dgm:pt modelId="{CD38CEDE-24C1-4F3E-B2AC-2079990D347B}" type="parTrans" cxnId="{92622F29-74C0-4ACB-B317-8D3E6BB78B7A}">
      <dgm:prSet/>
      <dgm:spPr/>
      <dgm:t>
        <a:bodyPr/>
        <a:lstStyle/>
        <a:p>
          <a:endParaRPr lang="en-US"/>
        </a:p>
      </dgm:t>
    </dgm:pt>
    <dgm:pt modelId="{A4FA8385-B3D9-4A6B-82AD-0AF4B1DEE875}" type="sibTrans" cxnId="{92622F29-74C0-4ACB-B317-8D3E6BB78B7A}">
      <dgm:prSet/>
      <dgm:spPr/>
      <dgm:t>
        <a:bodyPr/>
        <a:lstStyle/>
        <a:p>
          <a:endParaRPr lang="en-US"/>
        </a:p>
      </dgm:t>
    </dgm:pt>
    <dgm:pt modelId="{08010063-E2DA-481F-B858-72344FCAD3ED}">
      <dgm:prSet>
        <dgm:style>
          <a:lnRef idx="3">
            <a:schemeClr val="lt1"/>
          </a:lnRef>
          <a:fillRef idx="1">
            <a:schemeClr val="accent2"/>
          </a:fillRef>
          <a:effectRef idx="1">
            <a:schemeClr val="accent2"/>
          </a:effectRef>
          <a:fontRef idx="minor">
            <a:schemeClr val="lt1"/>
          </a:fontRef>
        </dgm:style>
      </dgm:prSet>
      <dgm:spPr/>
      <dgm:t>
        <a:bodyPr/>
        <a:lstStyle/>
        <a:p>
          <a:r>
            <a:rPr lang="es-PE" b="0" dirty="0">
              <a:solidFill>
                <a:schemeClr val="bg1"/>
              </a:solidFill>
              <a:effectLst>
                <a:outerShdw blurRad="38100" dist="38100" dir="2700000" algn="tl">
                  <a:srgbClr val="000000">
                    <a:alpha val="43137"/>
                  </a:srgbClr>
                </a:outerShdw>
              </a:effectLst>
            </a:rPr>
            <a:t>El modelo aplica para todas las edades, incluso de 5 a 17 años.</a:t>
          </a:r>
          <a:endParaRPr lang="en-US" b="0" dirty="0">
            <a:solidFill>
              <a:schemeClr val="bg1"/>
            </a:solidFill>
            <a:effectLst>
              <a:outerShdw blurRad="38100" dist="38100" dir="2700000" algn="tl">
                <a:srgbClr val="000000">
                  <a:alpha val="43137"/>
                </a:srgbClr>
              </a:outerShdw>
            </a:effectLst>
          </a:endParaRPr>
        </a:p>
      </dgm:t>
    </dgm:pt>
    <dgm:pt modelId="{CC4E1E79-869B-4ACE-BB54-FAE6C5710852}" type="parTrans" cxnId="{981041E0-08F3-4C6D-85D6-74FEC19D2686}">
      <dgm:prSet/>
      <dgm:spPr/>
      <dgm:t>
        <a:bodyPr/>
        <a:lstStyle/>
        <a:p>
          <a:endParaRPr lang="en-US"/>
        </a:p>
      </dgm:t>
    </dgm:pt>
    <dgm:pt modelId="{14029ACD-2A99-48F7-B32A-85B91474D5C7}" type="sibTrans" cxnId="{981041E0-08F3-4C6D-85D6-74FEC19D2686}">
      <dgm:prSet/>
      <dgm:spPr/>
      <dgm:t>
        <a:bodyPr/>
        <a:lstStyle/>
        <a:p>
          <a:endParaRPr lang="en-US"/>
        </a:p>
      </dgm:t>
    </dgm:pt>
    <dgm:pt modelId="{F33BC728-10FA-4B60-8FBA-2F672F989CF2}">
      <dgm:prSet>
        <dgm:style>
          <a:lnRef idx="3">
            <a:schemeClr val="lt1"/>
          </a:lnRef>
          <a:fillRef idx="1">
            <a:schemeClr val="accent1"/>
          </a:fillRef>
          <a:effectRef idx="1">
            <a:schemeClr val="accent1"/>
          </a:effectRef>
          <a:fontRef idx="minor">
            <a:schemeClr val="lt1"/>
          </a:fontRef>
        </dgm:style>
      </dgm:prSet>
      <dgm:spPr/>
      <dgm:t>
        <a:bodyPr/>
        <a:lstStyle/>
        <a:p>
          <a:r>
            <a:rPr lang="es-PE" b="0" dirty="0">
              <a:effectLst>
                <a:outerShdw blurRad="38100" dist="38100" dir="2700000" algn="tl">
                  <a:srgbClr val="000000">
                    <a:alpha val="43137"/>
                  </a:srgbClr>
                </a:outerShdw>
              </a:effectLst>
            </a:rPr>
            <a:t>La entrega de resultados se puede realizar de forma presencial como intra o extramural, o mediante </a:t>
          </a:r>
          <a:r>
            <a:rPr lang="es-PE" b="0" dirty="0" err="1">
              <a:effectLst>
                <a:outerShdw blurRad="38100" dist="38100" dir="2700000" algn="tl">
                  <a:srgbClr val="000000">
                    <a:alpha val="43137"/>
                  </a:srgbClr>
                </a:outerShdw>
              </a:effectLst>
            </a:rPr>
            <a:t>telemonitoreo</a:t>
          </a:r>
          <a:endParaRPr lang="en-US" b="0" dirty="0">
            <a:effectLst>
              <a:outerShdw blurRad="38100" dist="38100" dir="2700000" algn="tl">
                <a:srgbClr val="000000">
                  <a:alpha val="43137"/>
                </a:srgbClr>
              </a:outerShdw>
            </a:effectLst>
          </a:endParaRPr>
        </a:p>
      </dgm:t>
    </dgm:pt>
    <dgm:pt modelId="{B3FB2B2C-A0BA-4BAD-9A2F-B4FD72F04023}" type="parTrans" cxnId="{594F4B78-3602-4660-80A2-751E9D82A81B}">
      <dgm:prSet/>
      <dgm:spPr/>
      <dgm:t>
        <a:bodyPr/>
        <a:lstStyle/>
        <a:p>
          <a:endParaRPr lang="en-US"/>
        </a:p>
      </dgm:t>
    </dgm:pt>
    <dgm:pt modelId="{ABC14897-4FC6-4492-863D-0281E69DAC9D}" type="sibTrans" cxnId="{594F4B78-3602-4660-80A2-751E9D82A81B}">
      <dgm:prSet/>
      <dgm:spPr/>
      <dgm:t>
        <a:bodyPr/>
        <a:lstStyle/>
        <a:p>
          <a:endParaRPr lang="en-US"/>
        </a:p>
      </dgm:t>
    </dgm:pt>
    <dgm:pt modelId="{2B63FA66-9DFC-4504-AB7C-6F21639565A1}" type="pres">
      <dgm:prSet presAssocID="{E3855654-F6DC-4CF6-9F95-179257887C18}" presName="linear" presStyleCnt="0">
        <dgm:presLayoutVars>
          <dgm:animLvl val="lvl"/>
          <dgm:resizeHandles val="exact"/>
        </dgm:presLayoutVars>
      </dgm:prSet>
      <dgm:spPr/>
    </dgm:pt>
    <dgm:pt modelId="{DF1DB84B-B295-4141-8CE4-37116D7A11E7}" type="pres">
      <dgm:prSet presAssocID="{A09B708F-B738-46FD-97FA-25D09FAFCAF6}" presName="parentText" presStyleLbl="node1" presStyleIdx="0" presStyleCnt="4">
        <dgm:presLayoutVars>
          <dgm:chMax val="0"/>
          <dgm:bulletEnabled val="1"/>
        </dgm:presLayoutVars>
      </dgm:prSet>
      <dgm:spPr/>
    </dgm:pt>
    <dgm:pt modelId="{94DB79AB-50D5-4ABA-AFF0-4D91F6761851}" type="pres">
      <dgm:prSet presAssocID="{9173E4BE-C598-4FF9-8EEB-BCB13F15EF47}" presName="spacer" presStyleCnt="0"/>
      <dgm:spPr/>
    </dgm:pt>
    <dgm:pt modelId="{4790F279-82E8-4009-80C0-E8A11ADCD3AE}" type="pres">
      <dgm:prSet presAssocID="{C22E1E76-4C73-4799-9C63-CDF83AC532A1}" presName="parentText" presStyleLbl="node1" presStyleIdx="1" presStyleCnt="4">
        <dgm:presLayoutVars>
          <dgm:chMax val="0"/>
          <dgm:bulletEnabled val="1"/>
        </dgm:presLayoutVars>
      </dgm:prSet>
      <dgm:spPr/>
    </dgm:pt>
    <dgm:pt modelId="{85D7F7D5-C052-4A5C-9DB2-733CFD63CFA9}" type="pres">
      <dgm:prSet presAssocID="{A4FA8385-B3D9-4A6B-82AD-0AF4B1DEE875}" presName="spacer" presStyleCnt="0"/>
      <dgm:spPr/>
    </dgm:pt>
    <dgm:pt modelId="{3A67F257-42CF-42F7-9F11-E85B95290072}" type="pres">
      <dgm:prSet presAssocID="{08010063-E2DA-481F-B858-72344FCAD3ED}" presName="parentText" presStyleLbl="node1" presStyleIdx="2" presStyleCnt="4">
        <dgm:presLayoutVars>
          <dgm:chMax val="0"/>
          <dgm:bulletEnabled val="1"/>
        </dgm:presLayoutVars>
      </dgm:prSet>
      <dgm:spPr/>
    </dgm:pt>
    <dgm:pt modelId="{BB69D403-8D7E-45BC-9534-8B896FA44EAC}" type="pres">
      <dgm:prSet presAssocID="{14029ACD-2A99-48F7-B32A-85B91474D5C7}" presName="spacer" presStyleCnt="0"/>
      <dgm:spPr/>
    </dgm:pt>
    <dgm:pt modelId="{AC90AE74-2EB2-4630-A57F-9B684B2298C2}" type="pres">
      <dgm:prSet presAssocID="{F33BC728-10FA-4B60-8FBA-2F672F989CF2}" presName="parentText" presStyleLbl="node1" presStyleIdx="3" presStyleCnt="4">
        <dgm:presLayoutVars>
          <dgm:chMax val="0"/>
          <dgm:bulletEnabled val="1"/>
        </dgm:presLayoutVars>
      </dgm:prSet>
      <dgm:spPr/>
    </dgm:pt>
  </dgm:ptLst>
  <dgm:cxnLst>
    <dgm:cxn modelId="{92622F29-74C0-4ACB-B317-8D3E6BB78B7A}" srcId="{E3855654-F6DC-4CF6-9F95-179257887C18}" destId="{C22E1E76-4C73-4799-9C63-CDF83AC532A1}" srcOrd="1" destOrd="0" parTransId="{CD38CEDE-24C1-4F3E-B2AC-2079990D347B}" sibTransId="{A4FA8385-B3D9-4A6B-82AD-0AF4B1DEE875}"/>
    <dgm:cxn modelId="{92B23132-0C0D-4E98-B34E-332418844997}" type="presOf" srcId="{E3855654-F6DC-4CF6-9F95-179257887C18}" destId="{2B63FA66-9DFC-4504-AB7C-6F21639565A1}" srcOrd="0" destOrd="0" presId="urn:microsoft.com/office/officeart/2005/8/layout/vList2"/>
    <dgm:cxn modelId="{03604A5B-B659-4333-A490-5E24136F099D}" type="presOf" srcId="{A09B708F-B738-46FD-97FA-25D09FAFCAF6}" destId="{DF1DB84B-B295-4141-8CE4-37116D7A11E7}" srcOrd="0" destOrd="0" presId="urn:microsoft.com/office/officeart/2005/8/layout/vList2"/>
    <dgm:cxn modelId="{F202FD46-83E4-403F-8A10-5C15AAC37023}" type="presOf" srcId="{F33BC728-10FA-4B60-8FBA-2F672F989CF2}" destId="{AC90AE74-2EB2-4630-A57F-9B684B2298C2}" srcOrd="0" destOrd="0" presId="urn:microsoft.com/office/officeart/2005/8/layout/vList2"/>
    <dgm:cxn modelId="{594F4B78-3602-4660-80A2-751E9D82A81B}" srcId="{E3855654-F6DC-4CF6-9F95-179257887C18}" destId="{F33BC728-10FA-4B60-8FBA-2F672F989CF2}" srcOrd="3" destOrd="0" parTransId="{B3FB2B2C-A0BA-4BAD-9A2F-B4FD72F04023}" sibTransId="{ABC14897-4FC6-4492-863D-0281E69DAC9D}"/>
    <dgm:cxn modelId="{FBDFC65A-8F00-4166-AC38-164B87200F28}" srcId="{E3855654-F6DC-4CF6-9F95-179257887C18}" destId="{A09B708F-B738-46FD-97FA-25D09FAFCAF6}" srcOrd="0" destOrd="0" parTransId="{E27DA89E-7362-4FF3-AAC2-C44D78FD5D48}" sibTransId="{9173E4BE-C598-4FF9-8EEB-BCB13F15EF47}"/>
    <dgm:cxn modelId="{981041E0-08F3-4C6D-85D6-74FEC19D2686}" srcId="{E3855654-F6DC-4CF6-9F95-179257887C18}" destId="{08010063-E2DA-481F-B858-72344FCAD3ED}" srcOrd="2" destOrd="0" parTransId="{CC4E1E79-869B-4ACE-BB54-FAE6C5710852}" sibTransId="{14029ACD-2A99-48F7-B32A-85B91474D5C7}"/>
    <dgm:cxn modelId="{A51BA7E5-DF16-4323-8958-65ACE5B4DD82}" type="presOf" srcId="{C22E1E76-4C73-4799-9C63-CDF83AC532A1}" destId="{4790F279-82E8-4009-80C0-E8A11ADCD3AE}" srcOrd="0" destOrd="0" presId="urn:microsoft.com/office/officeart/2005/8/layout/vList2"/>
    <dgm:cxn modelId="{5078EFFB-9726-4EE8-90E7-D84464958F78}" type="presOf" srcId="{08010063-E2DA-481F-B858-72344FCAD3ED}" destId="{3A67F257-42CF-42F7-9F11-E85B95290072}" srcOrd="0" destOrd="0" presId="urn:microsoft.com/office/officeart/2005/8/layout/vList2"/>
    <dgm:cxn modelId="{A441EC28-25A1-4C06-BEA8-9CF66B96A706}" type="presParOf" srcId="{2B63FA66-9DFC-4504-AB7C-6F21639565A1}" destId="{DF1DB84B-B295-4141-8CE4-37116D7A11E7}" srcOrd="0" destOrd="0" presId="urn:microsoft.com/office/officeart/2005/8/layout/vList2"/>
    <dgm:cxn modelId="{E4FAFC0A-149F-4D87-81C0-C8F2CB435648}" type="presParOf" srcId="{2B63FA66-9DFC-4504-AB7C-6F21639565A1}" destId="{94DB79AB-50D5-4ABA-AFF0-4D91F6761851}" srcOrd="1" destOrd="0" presId="urn:microsoft.com/office/officeart/2005/8/layout/vList2"/>
    <dgm:cxn modelId="{C9594F66-9059-4484-8BDE-7B6F3C2E99C9}" type="presParOf" srcId="{2B63FA66-9DFC-4504-AB7C-6F21639565A1}" destId="{4790F279-82E8-4009-80C0-E8A11ADCD3AE}" srcOrd="2" destOrd="0" presId="urn:microsoft.com/office/officeart/2005/8/layout/vList2"/>
    <dgm:cxn modelId="{24C96DC2-B108-4521-961B-3D197BDA148A}" type="presParOf" srcId="{2B63FA66-9DFC-4504-AB7C-6F21639565A1}" destId="{85D7F7D5-C052-4A5C-9DB2-733CFD63CFA9}" srcOrd="3" destOrd="0" presId="urn:microsoft.com/office/officeart/2005/8/layout/vList2"/>
    <dgm:cxn modelId="{64FBBB0A-4C2D-4DDD-B13D-7EFC664FDE63}" type="presParOf" srcId="{2B63FA66-9DFC-4504-AB7C-6F21639565A1}" destId="{3A67F257-42CF-42F7-9F11-E85B95290072}" srcOrd="4" destOrd="0" presId="urn:microsoft.com/office/officeart/2005/8/layout/vList2"/>
    <dgm:cxn modelId="{91AFA413-0CA4-473D-9F59-ACBD5D519895}" type="presParOf" srcId="{2B63FA66-9DFC-4504-AB7C-6F21639565A1}" destId="{BB69D403-8D7E-45BC-9534-8B896FA44EAC}" srcOrd="5" destOrd="0" presId="urn:microsoft.com/office/officeart/2005/8/layout/vList2"/>
    <dgm:cxn modelId="{542802A3-4303-416C-8853-A6BED0ADA9EE}" type="presParOf" srcId="{2B63FA66-9DFC-4504-AB7C-6F21639565A1}" destId="{AC90AE74-2EB2-4630-A57F-9B684B2298C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DB84B-B295-4141-8CE4-37116D7A11E7}">
      <dsp:nvSpPr>
        <dsp:cNvPr id="0" name=""/>
        <dsp:cNvSpPr/>
      </dsp:nvSpPr>
      <dsp:spPr>
        <a:xfrm>
          <a:off x="0" y="78669"/>
          <a:ext cx="10515600" cy="994500"/>
        </a:xfrm>
        <a:prstGeom prst="roundRect">
          <a:avLst/>
        </a:prstGeom>
        <a:solidFill>
          <a:schemeClr val="accent6"/>
        </a:solidFill>
        <a:ln w="15875" cap="rnd"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E" sz="2500" b="0" kern="1200" dirty="0"/>
            <a:t>El </a:t>
          </a:r>
          <a:r>
            <a:rPr lang="es-PE" sz="2500" b="0" kern="1200" dirty="0">
              <a:effectLst>
                <a:outerShdw blurRad="38100" dist="38100" dir="2700000" algn="tl">
                  <a:srgbClr val="000000">
                    <a:alpha val="43137"/>
                  </a:srgbClr>
                </a:outerShdw>
              </a:effectLst>
            </a:rPr>
            <a:t>tamizaje de laboratorio se registra durante la consulta de seguimiento para la lectura de resultados. </a:t>
          </a:r>
          <a:endParaRPr lang="en-US" sz="2500" b="0" kern="1200" dirty="0">
            <a:effectLst>
              <a:outerShdw blurRad="38100" dist="38100" dir="2700000" algn="tl">
                <a:srgbClr val="000000">
                  <a:alpha val="43137"/>
                </a:srgbClr>
              </a:outerShdw>
            </a:effectLst>
          </a:endParaRPr>
        </a:p>
      </dsp:txBody>
      <dsp:txXfrm>
        <a:off x="48547" y="127216"/>
        <a:ext cx="10418506" cy="897406"/>
      </dsp:txXfrm>
    </dsp:sp>
    <dsp:sp modelId="{4790F279-82E8-4009-80C0-E8A11ADCD3AE}">
      <dsp:nvSpPr>
        <dsp:cNvPr id="0" name=""/>
        <dsp:cNvSpPr/>
      </dsp:nvSpPr>
      <dsp:spPr>
        <a:xfrm>
          <a:off x="0" y="1145169"/>
          <a:ext cx="10515600" cy="994500"/>
        </a:xfrm>
        <a:prstGeom prst="roundRect">
          <a:avLst/>
        </a:prstGeom>
        <a:gradFill rotWithShape="1">
          <a:gsLst>
            <a:gs pos="0">
              <a:schemeClr val="accent5">
                <a:tint val="96000"/>
                <a:lumMod val="104000"/>
              </a:schemeClr>
            </a:gs>
            <a:gs pos="100000">
              <a:schemeClr val="accent5">
                <a:shade val="98000"/>
                <a:lumMod val="94000"/>
              </a:schemeClr>
            </a:gs>
          </a:gsLst>
          <a:lin ang="5400000" scaled="0"/>
        </a:gradFill>
        <a:ln w="9525" cap="rnd" cmpd="sng" algn="ctr">
          <a:solidFill>
            <a:schemeClr val="accent5">
              <a:shade val="90000"/>
            </a:schemeClr>
          </a:solidFill>
          <a:prstDash val="solid"/>
        </a:ln>
        <a:effectLst>
          <a:outerShdw blurRad="38100" dist="25400" dir="5400000" rotWithShape="0">
            <a:srgbClr val="000000">
              <a:alpha val="2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E" sz="2500" b="0" kern="1200" dirty="0">
              <a:solidFill>
                <a:schemeClr val="bg1"/>
              </a:solidFill>
              <a:effectLst>
                <a:outerShdw blurRad="38100" dist="38100" dir="2700000" algn="tl">
                  <a:srgbClr val="000000">
                    <a:alpha val="43137"/>
                  </a:srgbClr>
                </a:outerShdw>
              </a:effectLst>
            </a:rPr>
            <a:t>Si no se hace la lectura de resultados no se considera que el subproducto ha sido entregado. </a:t>
          </a:r>
          <a:endParaRPr lang="en-US" sz="2500" b="0" kern="1200" dirty="0">
            <a:solidFill>
              <a:schemeClr val="bg1"/>
            </a:solidFill>
            <a:effectLst>
              <a:outerShdw blurRad="38100" dist="38100" dir="2700000" algn="tl">
                <a:srgbClr val="000000">
                  <a:alpha val="43137"/>
                </a:srgbClr>
              </a:outerShdw>
            </a:effectLst>
          </a:endParaRPr>
        </a:p>
      </dsp:txBody>
      <dsp:txXfrm>
        <a:off x="48547" y="1193716"/>
        <a:ext cx="10418506" cy="897406"/>
      </dsp:txXfrm>
    </dsp:sp>
    <dsp:sp modelId="{3A67F257-42CF-42F7-9F11-E85B95290072}">
      <dsp:nvSpPr>
        <dsp:cNvPr id="0" name=""/>
        <dsp:cNvSpPr/>
      </dsp:nvSpPr>
      <dsp:spPr>
        <a:xfrm>
          <a:off x="0" y="2211669"/>
          <a:ext cx="10515600" cy="994500"/>
        </a:xfrm>
        <a:prstGeom prst="roundRect">
          <a:avLst/>
        </a:prstGeom>
        <a:solidFill>
          <a:schemeClr val="accent2"/>
        </a:solidFill>
        <a:ln w="22225"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E" sz="2500" b="0" kern="1200" dirty="0">
              <a:solidFill>
                <a:schemeClr val="bg1"/>
              </a:solidFill>
              <a:effectLst>
                <a:outerShdw blurRad="38100" dist="38100" dir="2700000" algn="tl">
                  <a:srgbClr val="000000">
                    <a:alpha val="43137"/>
                  </a:srgbClr>
                </a:outerShdw>
              </a:effectLst>
            </a:rPr>
            <a:t>El modelo aplica para todas las edades, incluso de 5 a 17 años.</a:t>
          </a:r>
          <a:endParaRPr lang="en-US" sz="2500" b="0" kern="1200" dirty="0">
            <a:solidFill>
              <a:schemeClr val="bg1"/>
            </a:solidFill>
            <a:effectLst>
              <a:outerShdw blurRad="38100" dist="38100" dir="2700000" algn="tl">
                <a:srgbClr val="000000">
                  <a:alpha val="43137"/>
                </a:srgbClr>
              </a:outerShdw>
            </a:effectLst>
          </a:endParaRPr>
        </a:p>
      </dsp:txBody>
      <dsp:txXfrm>
        <a:off x="48547" y="2260216"/>
        <a:ext cx="10418506" cy="897406"/>
      </dsp:txXfrm>
    </dsp:sp>
    <dsp:sp modelId="{AC90AE74-2EB2-4630-A57F-9B684B2298C2}">
      <dsp:nvSpPr>
        <dsp:cNvPr id="0" name=""/>
        <dsp:cNvSpPr/>
      </dsp:nvSpPr>
      <dsp:spPr>
        <a:xfrm>
          <a:off x="0" y="3278169"/>
          <a:ext cx="10515600" cy="994500"/>
        </a:xfrm>
        <a:prstGeom prst="roundRect">
          <a:avLst/>
        </a:prstGeom>
        <a:solidFill>
          <a:schemeClr val="accent1"/>
        </a:solidFill>
        <a:ln w="22225"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E" sz="2500" b="0" kern="1200" dirty="0">
              <a:effectLst>
                <a:outerShdw blurRad="38100" dist="38100" dir="2700000" algn="tl">
                  <a:srgbClr val="000000">
                    <a:alpha val="43137"/>
                  </a:srgbClr>
                </a:outerShdw>
              </a:effectLst>
            </a:rPr>
            <a:t>La entrega de resultados se puede realizar de forma presencial como intra o extramural, o mediante </a:t>
          </a:r>
          <a:r>
            <a:rPr lang="es-PE" sz="2500" b="0" kern="1200" dirty="0" err="1">
              <a:effectLst>
                <a:outerShdw blurRad="38100" dist="38100" dir="2700000" algn="tl">
                  <a:srgbClr val="000000">
                    <a:alpha val="43137"/>
                  </a:srgbClr>
                </a:outerShdw>
              </a:effectLst>
            </a:rPr>
            <a:t>telemonitoreo</a:t>
          </a:r>
          <a:endParaRPr lang="en-US" sz="2500" b="0" kern="1200" dirty="0">
            <a:effectLst>
              <a:outerShdw blurRad="38100" dist="38100" dir="2700000" algn="tl">
                <a:srgbClr val="000000">
                  <a:alpha val="43137"/>
                </a:srgbClr>
              </a:outerShdw>
            </a:effectLst>
          </a:endParaRPr>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DFA350-FFE3-4565-8C20-7E928C2F9692}" type="datetimeFigureOut">
              <a:rPr lang="es-ES" smtClean="0"/>
              <a:t>12/02/2026</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142779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6DFA350-FFE3-4565-8C20-7E928C2F9692}" type="datetimeFigureOut">
              <a:rPr lang="es-ES" smtClean="0"/>
              <a:t>12/02/2026</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22464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6DFA350-FFE3-4565-8C20-7E928C2F9692}" type="datetimeFigureOut">
              <a:rPr lang="es-ES" smtClean="0"/>
              <a:t>12/02/2026</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5B2336-894F-4EC9-87E8-3A3971FD4F0A}"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672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6DFA350-FFE3-4565-8C20-7E928C2F9692}" type="datetimeFigureOut">
              <a:rPr lang="es-ES" smtClean="0"/>
              <a:t>12/02/2026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1214487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6DFA350-FFE3-4565-8C20-7E928C2F9692}" type="datetimeFigureOut">
              <a:rPr lang="es-ES" smtClean="0"/>
              <a:t>12/02/2026</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5B2336-894F-4EC9-87E8-3A3971FD4F0A}"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512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6DFA350-FFE3-4565-8C20-7E928C2F9692}" type="datetimeFigureOut">
              <a:rPr lang="es-ES" smtClean="0"/>
              <a:t>12/02/2026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1409768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6DFA350-FFE3-4565-8C20-7E928C2F9692}" type="datetimeFigureOut">
              <a:rPr lang="es-ES" smtClean="0"/>
              <a:t>12/02/2026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396299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6DFA350-FFE3-4565-8C20-7E928C2F9692}" type="datetimeFigureOut">
              <a:rPr lang="es-ES" smtClean="0"/>
              <a:t>12/02/2026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58184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6DFA350-FFE3-4565-8C20-7E928C2F9692}" type="datetimeFigureOut">
              <a:rPr lang="es-ES" smtClean="0"/>
              <a:t>12/02/2026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217767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6DFA350-FFE3-4565-8C20-7E928C2F9692}" type="datetimeFigureOut">
              <a:rPr lang="es-ES" smtClean="0"/>
              <a:t>12/02/2026</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337343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6DFA350-FFE3-4565-8C20-7E928C2F9692}" type="datetimeFigureOut">
              <a:rPr lang="es-ES" smtClean="0"/>
              <a:t>12/02/2026</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84267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6DFA350-FFE3-4565-8C20-7E928C2F9692}" type="datetimeFigureOut">
              <a:rPr lang="es-ES" smtClean="0"/>
              <a:t>12/02/2026</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86073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6DFA350-FFE3-4565-8C20-7E928C2F9692}" type="datetimeFigureOut">
              <a:rPr lang="es-ES" smtClean="0"/>
              <a:t>12/02/2026</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177941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FA350-FFE3-4565-8C20-7E928C2F9692}" type="datetimeFigureOut">
              <a:rPr lang="es-ES" smtClean="0"/>
              <a:t>12/02/2026</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234904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6DFA350-FFE3-4565-8C20-7E928C2F9692}" type="datetimeFigureOut">
              <a:rPr lang="es-ES" smtClean="0"/>
              <a:t>12/02/2026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201163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6DFA350-FFE3-4565-8C20-7E928C2F9692}" type="datetimeFigureOut">
              <a:rPr lang="es-ES" smtClean="0"/>
              <a:t>12/02/2026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5B2336-894F-4EC9-87E8-3A3971FD4F0A}" type="slidenum">
              <a:rPr lang="es-ES" smtClean="0"/>
              <a:t>‹Nº›</a:t>
            </a:fld>
            <a:endParaRPr lang="es-ES"/>
          </a:p>
        </p:txBody>
      </p:sp>
    </p:spTree>
    <p:extLst>
      <p:ext uri="{BB962C8B-B14F-4D97-AF65-F5344CB8AC3E}">
        <p14:creationId xmlns:p14="http://schemas.microsoft.com/office/powerpoint/2010/main" val="412761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DFA350-FFE3-4565-8C20-7E928C2F9692}" type="datetimeFigureOut">
              <a:rPr lang="es-ES" smtClean="0"/>
              <a:t>12/02/2026</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B5B2336-894F-4EC9-87E8-3A3971FD4F0A}" type="slidenum">
              <a:rPr lang="es-ES" smtClean="0"/>
              <a:t>‹Nº›</a:t>
            </a:fld>
            <a:endParaRPr lang="es-ES"/>
          </a:p>
        </p:txBody>
      </p:sp>
    </p:spTree>
    <p:extLst>
      <p:ext uri="{BB962C8B-B14F-4D97-AF65-F5344CB8AC3E}">
        <p14:creationId xmlns:p14="http://schemas.microsoft.com/office/powerpoint/2010/main" val="3253436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DEFA6-9FA1-D872-64A6-E2FE1469F795}"/>
              </a:ext>
            </a:extLst>
          </p:cNvPr>
          <p:cNvSpPr>
            <a:spLocks noGrp="1"/>
          </p:cNvSpPr>
          <p:nvPr>
            <p:ph type="ctrTitle"/>
          </p:nvPr>
        </p:nvSpPr>
        <p:spPr/>
        <p:txBody>
          <a:bodyPr>
            <a:normAutofit fontScale="90000"/>
          </a:bodyPr>
          <a:lstStyle/>
          <a:p>
            <a:r>
              <a:rPr lang="es-ES" b="1" spc="0" dirty="0">
                <a:ln w="22225">
                  <a:solidFill>
                    <a:schemeClr val="accent2"/>
                  </a:solidFill>
                  <a:prstDash val="solid"/>
                </a:ln>
                <a:solidFill>
                  <a:schemeClr val="accent2">
                    <a:lumMod val="40000"/>
                    <a:lumOff val="60000"/>
                  </a:schemeClr>
                </a:solidFill>
              </a:rPr>
              <a:t>MODELO DE HISEO DE ESTRATEGIA DAÑOS NO T</a:t>
            </a:r>
            <a:r>
              <a:rPr lang="es-ES" b="1" dirty="0">
                <a:ln w="22225">
                  <a:solidFill>
                    <a:schemeClr val="accent2"/>
                  </a:solidFill>
                  <a:prstDash val="solid"/>
                </a:ln>
                <a:solidFill>
                  <a:schemeClr val="accent2">
                    <a:lumMod val="40000"/>
                    <a:lumOff val="60000"/>
                  </a:schemeClr>
                </a:solidFill>
              </a:rPr>
              <a:t>RANSMISIBLES</a:t>
            </a:r>
            <a:endParaRPr lang="es-ES" b="1" spc="0" dirty="0">
              <a:ln w="22225">
                <a:solidFill>
                  <a:schemeClr val="accent2"/>
                </a:solidFill>
                <a:prstDash val="solid"/>
              </a:ln>
              <a:solidFill>
                <a:schemeClr val="accent2">
                  <a:lumMod val="40000"/>
                  <a:lumOff val="60000"/>
                </a:schemeClr>
              </a:solidFill>
            </a:endParaRPr>
          </a:p>
        </p:txBody>
      </p:sp>
      <p:sp>
        <p:nvSpPr>
          <p:cNvPr id="3" name="Subtítulo 2">
            <a:extLst>
              <a:ext uri="{FF2B5EF4-FFF2-40B4-BE49-F238E27FC236}">
                <a16:creationId xmlns:a16="http://schemas.microsoft.com/office/drawing/2014/main" id="{2B22E20C-FC90-9854-DD64-2D77256BE064}"/>
              </a:ext>
            </a:extLst>
          </p:cNvPr>
          <p:cNvSpPr>
            <a:spLocks noGrp="1"/>
          </p:cNvSpPr>
          <p:nvPr>
            <p:ph type="subTitle" idx="1"/>
          </p:nvPr>
        </p:nvSpPr>
        <p:spPr/>
        <p:txBody>
          <a:bodyPr/>
          <a:lstStyle/>
          <a:p>
            <a:pPr algn="r"/>
            <a:r>
              <a:rPr lang="es-ES" dirty="0"/>
              <a:t>RED DE SALUD SATIPO - 2025</a:t>
            </a:r>
          </a:p>
        </p:txBody>
      </p:sp>
      <p:pic>
        <p:nvPicPr>
          <p:cNvPr id="5" name="Imagen 4">
            <a:extLst>
              <a:ext uri="{FF2B5EF4-FFF2-40B4-BE49-F238E27FC236}">
                <a16:creationId xmlns:a16="http://schemas.microsoft.com/office/drawing/2014/main" id="{FB94D4A1-AEA5-000C-6B5C-01D6828BBC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6303" y="236156"/>
            <a:ext cx="3062918" cy="842836"/>
          </a:xfrm>
          <a:prstGeom prst="rect">
            <a:avLst/>
          </a:prstGeom>
          <a:noFill/>
          <a:ln>
            <a:noFill/>
          </a:ln>
        </p:spPr>
      </p:pic>
      <p:sp>
        <p:nvSpPr>
          <p:cNvPr id="6" name="Rectángulo 5">
            <a:extLst>
              <a:ext uri="{FF2B5EF4-FFF2-40B4-BE49-F238E27FC236}">
                <a16:creationId xmlns:a16="http://schemas.microsoft.com/office/drawing/2014/main" id="{613C9368-F152-938D-0ED7-D648FEEDBBD0}"/>
              </a:ext>
            </a:extLst>
          </p:cNvPr>
          <p:cNvSpPr/>
          <p:nvPr/>
        </p:nvSpPr>
        <p:spPr>
          <a:xfrm>
            <a:off x="198057" y="236156"/>
            <a:ext cx="2916936" cy="9830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UNIDAD DE TECNOLOGIAS DE LA INFORMACIÓN</a:t>
            </a:r>
          </a:p>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RED DE SALUD SATIPO</a:t>
            </a:r>
          </a:p>
        </p:txBody>
      </p:sp>
    </p:spTree>
    <p:extLst>
      <p:ext uri="{BB962C8B-B14F-4D97-AF65-F5344CB8AC3E}">
        <p14:creationId xmlns:p14="http://schemas.microsoft.com/office/powerpoint/2010/main" val="328667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48F2983-D5B0-2826-8616-081FFF15D544}"/>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TOMAR EN CUENTA</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Rectángulo: esquinas redondeadas 4">
            <a:extLst>
              <a:ext uri="{FF2B5EF4-FFF2-40B4-BE49-F238E27FC236}">
                <a16:creationId xmlns:a16="http://schemas.microsoft.com/office/drawing/2014/main" id="{55B216B6-2037-71AF-CCDA-03CDBB3BC3C3}"/>
              </a:ext>
            </a:extLst>
          </p:cNvPr>
          <p:cNvSpPr/>
          <p:nvPr/>
        </p:nvSpPr>
        <p:spPr>
          <a:xfrm>
            <a:off x="475488" y="914400"/>
            <a:ext cx="11109960" cy="92354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s-MX" b="1" dirty="0">
                <a:effectLst>
                  <a:outerShdw blurRad="38100" dist="38100" dir="2700000" algn="tl">
                    <a:srgbClr val="000000">
                      <a:alpha val="43137"/>
                    </a:srgbClr>
                  </a:outerShdw>
                </a:effectLst>
              </a:rPr>
              <a:t>Se recomienda que la valoración clínica sea de forma anual, evaluando cambios en el nivel de riesgo individual como aparición de nuevos factores de riesgo.</a:t>
            </a:r>
          </a:p>
        </p:txBody>
      </p:sp>
      <p:sp>
        <p:nvSpPr>
          <p:cNvPr id="6" name="Rectángulo: esquinas redondeadas 5">
            <a:extLst>
              <a:ext uri="{FF2B5EF4-FFF2-40B4-BE49-F238E27FC236}">
                <a16:creationId xmlns:a16="http://schemas.microsoft.com/office/drawing/2014/main" id="{A9A1F182-C1FC-95C6-D84A-CA10EE58D9FA}"/>
              </a:ext>
            </a:extLst>
          </p:cNvPr>
          <p:cNvSpPr/>
          <p:nvPr/>
        </p:nvSpPr>
        <p:spPr>
          <a:xfrm>
            <a:off x="502920" y="2034540"/>
            <a:ext cx="11128248" cy="15453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b="1" dirty="0">
                <a:effectLst>
                  <a:outerShdw blurRad="38100" dist="38100" dir="2700000" algn="tl">
                    <a:srgbClr val="000000">
                      <a:alpha val="43137"/>
                    </a:srgbClr>
                  </a:outerShdw>
                </a:effectLst>
              </a:rPr>
              <a:t>Para las personas entre los 5 a 17 años, no es obligatoria la toma de la presión arterial.</a:t>
            </a:r>
          </a:p>
          <a:p>
            <a:r>
              <a:rPr lang="es-MX" b="1" dirty="0">
                <a:effectLst>
                  <a:outerShdw blurRad="38100" dist="38100" dir="2700000" algn="tl">
                    <a:srgbClr val="000000">
                      <a:alpha val="43137"/>
                    </a:srgbClr>
                  </a:outerShdw>
                </a:effectLst>
              </a:rPr>
              <a:t>(No se recomienda tomar muestras para tamizaje de laboratorio sistemáticamente. Indicar el tamizaje de forma individualizada, con toma de decisiones conjunta en consulta médica para la población con más de un factor de riesgo identificado)</a:t>
            </a:r>
          </a:p>
        </p:txBody>
      </p:sp>
      <p:sp>
        <p:nvSpPr>
          <p:cNvPr id="9" name="Rectángulo: esquinas redondeadas 8">
            <a:extLst>
              <a:ext uri="{FF2B5EF4-FFF2-40B4-BE49-F238E27FC236}">
                <a16:creationId xmlns:a16="http://schemas.microsoft.com/office/drawing/2014/main" id="{704B53B7-74E8-DD48-0F24-426C564A58F7}"/>
              </a:ext>
            </a:extLst>
          </p:cNvPr>
          <p:cNvSpPr/>
          <p:nvPr/>
        </p:nvSpPr>
        <p:spPr>
          <a:xfrm>
            <a:off x="502920" y="3810762"/>
            <a:ext cx="11128248" cy="6766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b="1" dirty="0">
                <a:effectLst>
                  <a:outerShdw blurRad="38100" dist="38100" dir="2700000" algn="tl">
                    <a:srgbClr val="000000">
                      <a:alpha val="43137"/>
                    </a:srgbClr>
                  </a:outerShdw>
                </a:effectLst>
              </a:rPr>
              <a:t>Para personas de 18 a 39 años si se encuentra un factor de riesgo, está indicado el realizar un tamizaje de laboratorio para enfermedades no transmisibles. </a:t>
            </a:r>
          </a:p>
        </p:txBody>
      </p:sp>
      <p:sp>
        <p:nvSpPr>
          <p:cNvPr id="10" name="Rectángulo: esquinas redondeadas 9">
            <a:extLst>
              <a:ext uri="{FF2B5EF4-FFF2-40B4-BE49-F238E27FC236}">
                <a16:creationId xmlns:a16="http://schemas.microsoft.com/office/drawing/2014/main" id="{ACFD8935-CBCD-42C7-5F1B-FC08E97BD3F8}"/>
              </a:ext>
            </a:extLst>
          </p:cNvPr>
          <p:cNvSpPr/>
          <p:nvPr/>
        </p:nvSpPr>
        <p:spPr>
          <a:xfrm>
            <a:off x="443484" y="4718304"/>
            <a:ext cx="11141964" cy="189280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MX" b="1" dirty="0">
                <a:effectLst>
                  <a:outerShdw blurRad="38100" dist="38100" dir="2700000" algn="tl">
                    <a:srgbClr val="000000">
                      <a:alpha val="43137"/>
                    </a:srgbClr>
                  </a:outerShdw>
                </a:effectLst>
              </a:rPr>
              <a:t>En personas de 40 años o más se debe iniciar el tamizaje de laboratorio aun cuando no hay otros factores de riesgo identificados, y la periodicidad de la próxima toma de muestra puede ser variable según el nivel de riesgo: </a:t>
            </a:r>
          </a:p>
          <a:p>
            <a:pPr marL="285750" indent="-285750">
              <a:buFont typeface="Arial" panose="020B0604020202020204" pitchFamily="34" charset="0"/>
              <a:buChar char="•"/>
            </a:pPr>
            <a:r>
              <a:rPr lang="es-MX" b="1" dirty="0">
                <a:effectLst>
                  <a:outerShdw blurRad="38100" dist="38100" dir="2700000" algn="tl">
                    <a:srgbClr val="000000">
                      <a:alpha val="43137"/>
                    </a:srgbClr>
                  </a:outerShdw>
                </a:effectLst>
              </a:rPr>
              <a:t>Sin factores de riesgo: se puede repetir el laboratorio hasta dentro de los próximos 3 años</a:t>
            </a:r>
          </a:p>
          <a:p>
            <a:pPr marL="285750" indent="-285750">
              <a:buFont typeface="Arial" panose="020B0604020202020204" pitchFamily="34" charset="0"/>
              <a:buChar char="•"/>
            </a:pPr>
            <a:r>
              <a:rPr lang="es-MX" b="1" dirty="0">
                <a:effectLst>
                  <a:outerShdw blurRad="38100" dist="38100" dir="2700000" algn="tl">
                    <a:srgbClr val="000000">
                      <a:alpha val="43137"/>
                    </a:srgbClr>
                  </a:outerShdw>
                </a:effectLst>
              </a:rPr>
              <a:t>En caso de encontrar factores de riesgo asociados: se recomienda que los controles sean más seguidos de manera anual</a:t>
            </a:r>
          </a:p>
        </p:txBody>
      </p:sp>
    </p:spTree>
    <p:extLst>
      <p:ext uri="{BB962C8B-B14F-4D97-AF65-F5344CB8AC3E}">
        <p14:creationId xmlns:p14="http://schemas.microsoft.com/office/powerpoint/2010/main" val="87390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9154E64-68F2-54FC-51CD-8BC0FC011063}"/>
              </a:ext>
            </a:extLst>
          </p:cNvPr>
          <p:cNvSpPr>
            <a:spLocks noGrp="1"/>
          </p:cNvSpPr>
          <p:nvPr>
            <p:ph type="title"/>
          </p:nvPr>
        </p:nvSpPr>
        <p:spPr>
          <a:xfrm>
            <a:off x="838200" y="365125"/>
            <a:ext cx="10515600" cy="1564259"/>
          </a:xfrm>
        </p:spPr>
        <p:style>
          <a:lnRef idx="2">
            <a:schemeClr val="accent3">
              <a:shade val="15000"/>
            </a:schemeClr>
          </a:lnRef>
          <a:fillRef idx="1">
            <a:schemeClr val="accent3"/>
          </a:fillRef>
          <a:effectRef idx="0">
            <a:schemeClr val="accent3"/>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Subproducto 5001509 Tamizaje de laboratorio a Personas de 18 a 39 años con riesgo elevado.</a:t>
            </a:r>
            <a:br>
              <a:rPr lang="es-ES" sz="2400" b="1" dirty="0">
                <a:effectLst>
                  <a:outerShdw blurRad="38100" dist="38100" dir="2700000" algn="tl">
                    <a:srgbClr val="000000">
                      <a:alpha val="43137"/>
                    </a:srgbClr>
                  </a:outerShdw>
                </a:effectLst>
              </a:rPr>
            </a:br>
            <a:r>
              <a:rPr lang="es-ES" sz="2400" b="1" dirty="0">
                <a:effectLst>
                  <a:outerShdw blurRad="38100" dist="38100" dir="2700000" algn="tl">
                    <a:srgbClr val="000000">
                      <a:alpha val="43137"/>
                    </a:srgbClr>
                  </a:outerShdw>
                </a:effectLst>
              </a:rPr>
              <a:t>Subproducto 5001510 Tamizaje de laboratorio a Personas de 40 años a más.</a:t>
            </a:r>
            <a:br>
              <a:rPr lang="es-ES" sz="2400" dirty="0"/>
            </a:br>
            <a:endParaRPr lang="es-PE" sz="2400" dirty="0"/>
          </a:p>
        </p:txBody>
      </p:sp>
      <p:graphicFrame>
        <p:nvGraphicFramePr>
          <p:cNvPr id="8" name="Marcador de contenido 2">
            <a:extLst>
              <a:ext uri="{FF2B5EF4-FFF2-40B4-BE49-F238E27FC236}">
                <a16:creationId xmlns:a16="http://schemas.microsoft.com/office/drawing/2014/main" id="{42A9AEEF-E607-F5CA-4C80-177957A0CD7D}"/>
              </a:ext>
            </a:extLst>
          </p:cNvPr>
          <p:cNvGraphicFramePr>
            <a:graphicFrameLocks noGrp="1"/>
          </p:cNvGraphicFramePr>
          <p:nvPr>
            <p:ph idx="1"/>
            <p:extLst>
              <p:ext uri="{D42A27DB-BD31-4B8C-83A1-F6EECF244321}">
                <p14:modId xmlns:p14="http://schemas.microsoft.com/office/powerpoint/2010/main" val="2507225127"/>
              </p:ext>
            </p:extLst>
          </p:nvPr>
        </p:nvGraphicFramePr>
        <p:xfrm>
          <a:off x="838200" y="201764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66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3CC70A6D-4AEC-0EF0-F28D-52C617200A5A}"/>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ENTREGA DE RESULTADOS DE LABORATORIO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24304C89-BD73-9480-850F-4277F5184491}"/>
              </a:ext>
            </a:extLst>
          </p:cNvPr>
          <p:cNvSpPr txBox="1">
            <a:spLocks/>
          </p:cNvSpPr>
          <p:nvPr/>
        </p:nvSpPr>
        <p:spPr>
          <a:xfrm>
            <a:off x="418547" y="1006845"/>
            <a:ext cx="11466643" cy="549020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spcBef>
                <a:spcPts val="200"/>
              </a:spcBef>
              <a:buFont typeface="Wingdings 3" charset="2"/>
              <a:buNone/>
            </a:pPr>
            <a:r>
              <a:rPr lang="es-MX" sz="2000" dirty="0">
                <a:effectLst>
                  <a:outerShdw blurRad="38100" dist="38100" dir="2700000" algn="tl">
                    <a:srgbClr val="000000">
                      <a:alpha val="43137"/>
                    </a:srgbClr>
                  </a:outerShdw>
                </a:effectLst>
              </a:rPr>
              <a:t>El tamizaje de laboratorio se registra durante la consulta de seguimiento para la lectura de resultados. Si no se hace la lectura de resultados no se considera que el subproducto ha sido entregado. El modelo aplica para todas las edades, incluso de 5 a 17 años.</a:t>
            </a:r>
          </a:p>
          <a:p>
            <a:pPr marL="0" indent="0">
              <a:spcBef>
                <a:spcPts val="200"/>
              </a:spcBef>
              <a:buFont typeface="Wingdings 3" charset="2"/>
              <a:buNone/>
            </a:pPr>
            <a:endParaRPr lang="es-MX" sz="2000" dirty="0">
              <a:effectLst>
                <a:outerShdw blurRad="38100" dist="38100" dir="2700000" algn="tl">
                  <a:srgbClr val="000000">
                    <a:alpha val="43137"/>
                  </a:srgbClr>
                </a:outerShdw>
              </a:effectLst>
            </a:endParaRPr>
          </a:p>
          <a:p>
            <a:pPr marL="0" indent="0">
              <a:spcBef>
                <a:spcPts val="200"/>
              </a:spcBef>
              <a:buNone/>
            </a:pPr>
            <a:r>
              <a:rPr lang="es-ES" sz="2000" dirty="0"/>
              <a:t>La entrega de resultados se puede realizar de forma presencial como intra o extramural, o mediante telemonitoreo. En la primera casilla registre:</a:t>
            </a:r>
          </a:p>
          <a:p>
            <a:pPr>
              <a:spcBef>
                <a:spcPts val="200"/>
              </a:spcBef>
            </a:pPr>
            <a:r>
              <a:rPr lang="es-MX" sz="2000" dirty="0"/>
              <a:t>En la consulta de seguimiento para la Valoración Clínica de Factores de Riesgo (Examen especial no especificado Z019), con tipo de diagnóstico R de repetitivo </a:t>
            </a:r>
          </a:p>
          <a:p>
            <a:pPr>
              <a:spcBef>
                <a:spcPts val="200"/>
              </a:spcBef>
            </a:pPr>
            <a:r>
              <a:rPr lang="es-MX" sz="2000" dirty="0"/>
              <a:t>Luego registre los resultados de las pruebas realizadas: </a:t>
            </a:r>
          </a:p>
          <a:p>
            <a:pPr marL="0" indent="0">
              <a:spcBef>
                <a:spcPts val="200"/>
              </a:spcBef>
              <a:buNone/>
            </a:pPr>
            <a:r>
              <a:rPr lang="es-MX" sz="2000" dirty="0">
                <a:effectLst>
                  <a:outerShdw blurRad="38100" dist="38100" dir="2700000" algn="tl">
                    <a:srgbClr val="000000">
                      <a:alpha val="43137"/>
                    </a:srgbClr>
                  </a:outerShdw>
                </a:effectLst>
              </a:rPr>
              <a:t>Siempre realizar por lo menos una evaluación de glucosa en ayunas y colesterol:</a:t>
            </a:r>
          </a:p>
          <a:p>
            <a:pPr>
              <a:spcBef>
                <a:spcPts val="200"/>
              </a:spcBef>
              <a:buFont typeface="Wingdings" panose="05000000000000000000" pitchFamily="2" charset="2"/>
              <a:buChar char="ü"/>
            </a:pPr>
            <a:r>
              <a:rPr lang="es-MX" sz="2000" dirty="0">
                <a:effectLst>
                  <a:outerShdw blurRad="38100" dist="38100" dir="2700000" algn="tl">
                    <a:srgbClr val="000000">
                      <a:alpha val="43137"/>
                    </a:srgbClr>
                  </a:outerShdw>
                </a:effectLst>
              </a:rPr>
              <a:t>*Glucosa en sangre (82947) </a:t>
            </a:r>
            <a:r>
              <a:rPr lang="es-MX" sz="2000" dirty="0" err="1">
                <a:effectLst>
                  <a:outerShdw blurRad="38100" dist="38100" dir="2700000" algn="tl">
                    <a:srgbClr val="000000">
                      <a:alpha val="43137"/>
                    </a:srgbClr>
                  </a:outerShdw>
                </a:effectLst>
              </a:rPr>
              <a:t>ó</a:t>
            </a:r>
            <a:r>
              <a:rPr lang="es-MX" sz="2000" dirty="0">
                <a:effectLst>
                  <a:outerShdw blurRad="38100" dist="38100" dir="2700000" algn="tl">
                    <a:srgbClr val="000000">
                      <a:alpha val="43137"/>
                    </a:srgbClr>
                  </a:outerShdw>
                </a:effectLst>
              </a:rPr>
              <a:t> Glucosa en tira reactiva (82948)</a:t>
            </a:r>
          </a:p>
          <a:p>
            <a:pPr>
              <a:spcBef>
                <a:spcPts val="200"/>
              </a:spcBef>
              <a:buFont typeface="Wingdings" panose="05000000000000000000" pitchFamily="2" charset="2"/>
              <a:buChar char="ü"/>
            </a:pPr>
            <a:r>
              <a:rPr lang="es-MX" sz="2000" dirty="0">
                <a:effectLst>
                  <a:outerShdw blurRad="38100" dist="38100" dir="2700000" algn="tl">
                    <a:srgbClr val="000000">
                      <a:alpha val="43137"/>
                    </a:srgbClr>
                  </a:outerShdw>
                </a:effectLst>
              </a:rPr>
              <a:t>Colesterol Total (82465)</a:t>
            </a:r>
          </a:p>
          <a:p>
            <a:pPr marL="0" indent="0">
              <a:spcBef>
                <a:spcPts val="200"/>
              </a:spcBef>
              <a:buNone/>
            </a:pPr>
            <a:r>
              <a:rPr lang="es-MX" sz="2000" dirty="0">
                <a:effectLst>
                  <a:outerShdw blurRad="38100" dist="38100" dir="2700000" algn="tl">
                    <a:srgbClr val="000000">
                      <a:alpha val="43137"/>
                    </a:srgbClr>
                  </a:outerShdw>
                </a:effectLst>
              </a:rPr>
              <a:t>Si se realizaron las pruebas de colesterol LDL y triglicéridos, también registrarlas</a:t>
            </a:r>
          </a:p>
          <a:p>
            <a:pPr>
              <a:spcBef>
                <a:spcPts val="200"/>
              </a:spcBef>
              <a:buFont typeface="Wingdings" panose="05000000000000000000" pitchFamily="2" charset="2"/>
              <a:buChar char="ü"/>
            </a:pPr>
            <a:r>
              <a:rPr lang="es-MX" sz="2000" dirty="0">
                <a:effectLst>
                  <a:outerShdw blurRad="38100" dist="38100" dir="2700000" algn="tl">
                    <a:srgbClr val="000000">
                      <a:alpha val="43137"/>
                    </a:srgbClr>
                  </a:outerShdw>
                </a:effectLst>
              </a:rPr>
              <a:t>Colesterol LDL (83721)</a:t>
            </a:r>
          </a:p>
          <a:p>
            <a:pPr>
              <a:spcBef>
                <a:spcPts val="200"/>
              </a:spcBef>
              <a:buFont typeface="Wingdings" panose="05000000000000000000" pitchFamily="2" charset="2"/>
              <a:buChar char="ü"/>
            </a:pPr>
            <a:r>
              <a:rPr lang="es-MX" sz="2000" dirty="0">
                <a:effectLst>
                  <a:outerShdw blurRad="38100" dist="38100" dir="2700000" algn="tl">
                    <a:srgbClr val="000000">
                      <a:alpha val="43137"/>
                    </a:srgbClr>
                  </a:outerShdw>
                </a:effectLst>
              </a:rPr>
              <a:t>Triglicéridos (84478)</a:t>
            </a:r>
          </a:p>
          <a:p>
            <a:pPr marL="0" indent="0">
              <a:spcBef>
                <a:spcPts val="200"/>
              </a:spcBef>
              <a:buNone/>
            </a:pPr>
            <a:r>
              <a:rPr lang="es-MX" sz="2000" dirty="0">
                <a:effectLst>
                  <a:outerShdw blurRad="38100" dist="38100" dir="2700000" algn="tl">
                    <a:srgbClr val="000000">
                      <a:alpha val="43137"/>
                    </a:srgbClr>
                  </a:outerShdw>
                </a:effectLst>
              </a:rPr>
              <a:t>Para todas las pruebas de laboratorio se coloca diagnóstico D de definitivo y se registra el valor obtenido en números en el campo LAB.</a:t>
            </a:r>
          </a:p>
        </p:txBody>
      </p:sp>
    </p:spTree>
    <p:extLst>
      <p:ext uri="{BB962C8B-B14F-4D97-AF65-F5344CB8AC3E}">
        <p14:creationId xmlns:p14="http://schemas.microsoft.com/office/powerpoint/2010/main" val="150643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8560480-2FE2-1409-75B0-39D110D3C392}"/>
              </a:ext>
            </a:extLst>
          </p:cNvPr>
          <p:cNvPicPr>
            <a:picLocks noChangeAspect="1"/>
          </p:cNvPicPr>
          <p:nvPr/>
        </p:nvPicPr>
        <p:blipFill>
          <a:blip r:embed="rId2"/>
          <a:stretch>
            <a:fillRect/>
          </a:stretch>
        </p:blipFill>
        <p:spPr>
          <a:xfrm>
            <a:off x="316374" y="648330"/>
            <a:ext cx="11442489" cy="2780670"/>
          </a:xfrm>
          <a:prstGeom prst="rect">
            <a:avLst/>
          </a:prstGeom>
        </p:spPr>
      </p:pic>
      <p:pic>
        <p:nvPicPr>
          <p:cNvPr id="7" name="Imagen 6">
            <a:extLst>
              <a:ext uri="{FF2B5EF4-FFF2-40B4-BE49-F238E27FC236}">
                <a16:creationId xmlns:a16="http://schemas.microsoft.com/office/drawing/2014/main" id="{CCC1CAA0-429F-582A-2C18-2C49C05025FB}"/>
              </a:ext>
            </a:extLst>
          </p:cNvPr>
          <p:cNvPicPr>
            <a:picLocks noChangeAspect="1"/>
          </p:cNvPicPr>
          <p:nvPr/>
        </p:nvPicPr>
        <p:blipFill>
          <a:blip r:embed="rId3"/>
          <a:stretch>
            <a:fillRect/>
          </a:stretch>
        </p:blipFill>
        <p:spPr>
          <a:xfrm>
            <a:off x="316372" y="4081784"/>
            <a:ext cx="11442489" cy="2605207"/>
          </a:xfrm>
          <a:prstGeom prst="rect">
            <a:avLst/>
          </a:prstGeom>
        </p:spPr>
      </p:pic>
      <p:sp>
        <p:nvSpPr>
          <p:cNvPr id="8" name="Rectángulo: esquinas redondeadas 7">
            <a:extLst>
              <a:ext uri="{FF2B5EF4-FFF2-40B4-BE49-F238E27FC236}">
                <a16:creationId xmlns:a16="http://schemas.microsoft.com/office/drawing/2014/main" id="{F98B1D4D-B80A-5B2E-0D65-8CBA0FD009F5}"/>
              </a:ext>
            </a:extLst>
          </p:cNvPr>
          <p:cNvSpPr/>
          <p:nvPr/>
        </p:nvSpPr>
        <p:spPr>
          <a:xfrm>
            <a:off x="316372" y="86986"/>
            <a:ext cx="11442489"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5001509 TAMIZAJE DE LABORATORIO DE PERSONAS DE 18 A 39 AÑOS CON RIESGO ELEVADO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9" name="Rectángulo: esquinas redondeadas 8">
            <a:extLst>
              <a:ext uri="{FF2B5EF4-FFF2-40B4-BE49-F238E27FC236}">
                <a16:creationId xmlns:a16="http://schemas.microsoft.com/office/drawing/2014/main" id="{185B59C1-B727-8FF1-2C59-5CDD2B71858A}"/>
              </a:ext>
            </a:extLst>
          </p:cNvPr>
          <p:cNvSpPr/>
          <p:nvPr/>
        </p:nvSpPr>
        <p:spPr>
          <a:xfrm>
            <a:off x="316372" y="3499234"/>
            <a:ext cx="11442489"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5001510 TAMIZAJE DE LABORATORIO DE PERSONAS DE 40 AÑOS A MÁS CON RIESGO ELEVADO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val="342886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865D94AC-1376-BE69-91F7-E786999ECFAF}"/>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TRATAMIENTO Y CONTROL A PERSONAS CON DIAGNOSTICO DE HIPERTENSIÓN ARTERIAL</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pic>
        <p:nvPicPr>
          <p:cNvPr id="5" name="Marcador de contenido 6">
            <a:extLst>
              <a:ext uri="{FF2B5EF4-FFF2-40B4-BE49-F238E27FC236}">
                <a16:creationId xmlns:a16="http://schemas.microsoft.com/office/drawing/2014/main" id="{F1D437D9-F17F-E531-E887-0210B7A6DA25}"/>
              </a:ext>
            </a:extLst>
          </p:cNvPr>
          <p:cNvPicPr>
            <a:picLocks noGrp="1" noChangeAspect="1"/>
          </p:cNvPicPr>
          <p:nvPr>
            <p:ph idx="1"/>
          </p:nvPr>
        </p:nvPicPr>
        <p:blipFill>
          <a:blip r:embed="rId2"/>
          <a:stretch>
            <a:fillRect/>
          </a:stretch>
        </p:blipFill>
        <p:spPr>
          <a:xfrm>
            <a:off x="682431" y="773405"/>
            <a:ext cx="11340485" cy="2448267"/>
          </a:xfrm>
        </p:spPr>
      </p:pic>
      <p:sp>
        <p:nvSpPr>
          <p:cNvPr id="6" name="Marcador de contenido 2">
            <a:extLst>
              <a:ext uri="{FF2B5EF4-FFF2-40B4-BE49-F238E27FC236}">
                <a16:creationId xmlns:a16="http://schemas.microsoft.com/office/drawing/2014/main" id="{BF7115EE-D94F-5DB8-A5F2-73CDD2E94274}"/>
              </a:ext>
            </a:extLst>
          </p:cNvPr>
          <p:cNvSpPr txBox="1">
            <a:spLocks/>
          </p:cNvSpPr>
          <p:nvPr/>
        </p:nvSpPr>
        <p:spPr>
          <a:xfrm>
            <a:off x="682430" y="3955663"/>
            <a:ext cx="7007674" cy="278346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a:spcBef>
                <a:spcPts val="200"/>
              </a:spcBef>
            </a:pPr>
            <a:r>
              <a:rPr lang="es-MX" sz="1400" dirty="0">
                <a:effectLst>
                  <a:outerShdw blurRad="38100" dist="38100" dir="2700000" algn="tl">
                    <a:srgbClr val="000000">
                      <a:alpha val="43137"/>
                    </a:srgbClr>
                  </a:outerShdw>
                </a:effectLst>
              </a:rPr>
              <a:t>Intervención dirigida a personas de 40 a 75 años con hipertensión arterial. </a:t>
            </a:r>
          </a:p>
          <a:p>
            <a:pPr>
              <a:spcBef>
                <a:spcPts val="200"/>
              </a:spcBef>
            </a:pPr>
            <a:r>
              <a:rPr lang="es-MX" sz="1400" dirty="0">
                <a:effectLst>
                  <a:outerShdw blurRad="38100" dist="38100" dir="2700000" algn="tl">
                    <a:srgbClr val="000000">
                      <a:alpha val="43137"/>
                    </a:srgbClr>
                  </a:outerShdw>
                </a:effectLst>
              </a:rPr>
              <a:t>La estratificación se realiza al menos una vez al año a todo paciente con hipertensión arterial de 40 a 75 años y en personas con dislipidemia del mismo segmento de edades. Incluye la evaluación del riesgo cardiovascular según la calculadora de riesgo HEARTS https://www.paho.org/cardioapp/web/#/cvrisk</a:t>
            </a:r>
          </a:p>
          <a:p>
            <a:pPr>
              <a:spcBef>
                <a:spcPts val="200"/>
              </a:spcBef>
            </a:pPr>
            <a:r>
              <a:rPr lang="es-MX" sz="1400" dirty="0">
                <a:effectLst>
                  <a:outerShdw blurRad="38100" dist="38100" dir="2700000" algn="tl">
                    <a:srgbClr val="000000">
                      <a:alpha val="43137"/>
                    </a:srgbClr>
                  </a:outerShdw>
                </a:effectLst>
              </a:rPr>
              <a:t>Riesgo Cardiovascular: Es la probabilidad que tiene un individuo de sufrir una enfermedad cardiovascular durante un periodo de tiempo, generalmente por 10 años, el cual va a depender del número de factores de riesgo que estén presentes en el individuo. El riesgo cardiovascular se estratifica de la siguiente manera:</a:t>
            </a:r>
          </a:p>
        </p:txBody>
      </p:sp>
      <p:pic>
        <p:nvPicPr>
          <p:cNvPr id="7" name="Imagen 6">
            <a:extLst>
              <a:ext uri="{FF2B5EF4-FFF2-40B4-BE49-F238E27FC236}">
                <a16:creationId xmlns:a16="http://schemas.microsoft.com/office/drawing/2014/main" id="{88C5A989-FEBF-E320-0C76-62A0B37686BB}"/>
              </a:ext>
            </a:extLst>
          </p:cNvPr>
          <p:cNvPicPr>
            <a:picLocks noChangeAspect="1"/>
          </p:cNvPicPr>
          <p:nvPr/>
        </p:nvPicPr>
        <p:blipFill>
          <a:blip r:embed="rId3"/>
          <a:stretch>
            <a:fillRect/>
          </a:stretch>
        </p:blipFill>
        <p:spPr>
          <a:xfrm>
            <a:off x="7941399" y="3955663"/>
            <a:ext cx="3915321" cy="2448267"/>
          </a:xfrm>
          <a:prstGeom prst="rect">
            <a:avLst/>
          </a:prstGeom>
        </p:spPr>
      </p:pic>
      <p:sp>
        <p:nvSpPr>
          <p:cNvPr id="8" name="Rectángulo: esquinas redondeadas 7">
            <a:extLst>
              <a:ext uri="{FF2B5EF4-FFF2-40B4-BE49-F238E27FC236}">
                <a16:creationId xmlns:a16="http://schemas.microsoft.com/office/drawing/2014/main" id="{B470BFDE-243A-C942-B8FD-9D27628938DB}"/>
              </a:ext>
            </a:extLst>
          </p:cNvPr>
          <p:cNvSpPr/>
          <p:nvPr/>
        </p:nvSpPr>
        <p:spPr>
          <a:xfrm>
            <a:off x="606552" y="3288645"/>
            <a:ext cx="6480048"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b="1" spc="50" dirty="0">
                <a:ln w="9525" cmpd="sng">
                  <a:solidFill>
                    <a:sysClr val="windowText" lastClr="000000"/>
                  </a:solidFill>
                  <a:prstDash val="solid"/>
                </a:ln>
                <a:solidFill>
                  <a:srgbClr val="FF0000"/>
                </a:solidFill>
                <a:effectLst>
                  <a:glow rad="38100">
                    <a:schemeClr val="accent1">
                      <a:alpha val="40000"/>
                    </a:schemeClr>
                  </a:glow>
                </a:effectLst>
              </a:rPr>
              <a:t>CLASIFICACIÓN SEGÚN RIESGO CARDIOVASCULAR</a:t>
            </a:r>
          </a:p>
        </p:txBody>
      </p:sp>
    </p:spTree>
    <p:extLst>
      <p:ext uri="{BB962C8B-B14F-4D97-AF65-F5344CB8AC3E}">
        <p14:creationId xmlns:p14="http://schemas.microsoft.com/office/powerpoint/2010/main" val="89290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54ED834B-8494-57D6-E966-933BAB91FECC}"/>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REGISTRO DE LA MEDICIÓN DEL RIESGO CARDIOVASCULAR</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22EB217B-2891-6621-B581-B5159AA3C7DC}"/>
              </a:ext>
            </a:extLst>
          </p:cNvPr>
          <p:cNvSpPr txBox="1">
            <a:spLocks/>
          </p:cNvSpPr>
          <p:nvPr/>
        </p:nvSpPr>
        <p:spPr>
          <a:xfrm>
            <a:off x="418547" y="1006846"/>
            <a:ext cx="11466643" cy="352857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spcBef>
                <a:spcPts val="200"/>
              </a:spcBef>
              <a:buFont typeface="Wingdings 3" charset="2"/>
              <a:buNone/>
            </a:pPr>
            <a:r>
              <a:rPr lang="es-MX" dirty="0">
                <a:effectLst>
                  <a:outerShdw blurRad="38100" dist="38100" dir="2700000" algn="tl">
                    <a:srgbClr val="000000">
                      <a:alpha val="43137"/>
                    </a:srgbClr>
                  </a:outerShdw>
                </a:effectLst>
              </a:rPr>
              <a:t>En el ítem peso, talla y perímetro abdominal registrar en valores numéricos, peso(kg), talla(cm) y </a:t>
            </a:r>
            <a:r>
              <a:rPr lang="es-MX" dirty="0" err="1">
                <a:effectLst>
                  <a:outerShdw blurRad="38100" dist="38100" dir="2700000" algn="tl">
                    <a:srgbClr val="000000">
                      <a:alpha val="43137"/>
                    </a:srgbClr>
                  </a:outerShdw>
                </a:effectLst>
              </a:rPr>
              <a:t>Pab</a:t>
            </a:r>
            <a:r>
              <a:rPr lang="es-MX" dirty="0">
                <a:effectLst>
                  <a:outerShdw blurRad="38100" dist="38100" dir="2700000" algn="tl">
                    <a:srgbClr val="000000">
                      <a:alpha val="43137"/>
                    </a:srgbClr>
                  </a:outerShdw>
                </a:effectLst>
              </a:rPr>
              <a:t>(cm).</a:t>
            </a:r>
          </a:p>
          <a:p>
            <a:pPr marL="0" indent="0">
              <a:spcBef>
                <a:spcPts val="200"/>
              </a:spcBef>
              <a:buFont typeface="Wingdings 3" charset="2"/>
              <a:buNone/>
            </a:pPr>
            <a:r>
              <a:rPr lang="es-MX" dirty="0">
                <a:effectLst>
                  <a:outerShdw blurRad="38100" dist="38100" dir="2700000" algn="tl">
                    <a:srgbClr val="000000">
                      <a:alpha val="43137"/>
                    </a:srgbClr>
                  </a:outerShdw>
                </a:effectLst>
              </a:rPr>
              <a:t>En el ítem Diagnóstico motivo de consulta y/o actividad de salud anote:</a:t>
            </a:r>
          </a:p>
          <a:p>
            <a:pPr>
              <a:spcBef>
                <a:spcPts val="200"/>
              </a:spcBef>
            </a:pPr>
            <a:r>
              <a:rPr lang="es-MX" dirty="0">
                <a:effectLst>
                  <a:outerShdw blurRad="38100" dist="38100" dir="2700000" algn="tl">
                    <a:srgbClr val="000000">
                      <a:alpha val="43137"/>
                    </a:srgbClr>
                  </a:outerShdw>
                </a:effectLst>
              </a:rPr>
              <a:t>En el 1º casillero Hipertensión esencial (I10X).</a:t>
            </a:r>
          </a:p>
          <a:p>
            <a:pPr marL="0" indent="0">
              <a:spcBef>
                <a:spcPts val="200"/>
              </a:spcBef>
              <a:buNone/>
            </a:pPr>
            <a:r>
              <a:rPr lang="es-MX" dirty="0" err="1">
                <a:effectLst>
                  <a:outerShdw blurRad="38100" dist="38100" dir="2700000" algn="tl">
                    <a:srgbClr val="000000">
                      <a:alpha val="43137"/>
                    </a:srgbClr>
                  </a:outerShdw>
                </a:effectLst>
              </a:rPr>
              <a:t>Ó</a:t>
            </a:r>
            <a:r>
              <a:rPr lang="es-MX" dirty="0">
                <a:effectLst>
                  <a:outerShdw blurRad="38100" dist="38100" dir="2700000" algn="tl">
                    <a:srgbClr val="000000">
                      <a:alpha val="43137"/>
                    </a:srgbClr>
                  </a:outerShdw>
                </a:effectLst>
              </a:rPr>
              <a:t> cualquiera de lo siguientes diagnósticos según la dislipidemia identificada.</a:t>
            </a:r>
          </a:p>
          <a:p>
            <a:pPr marL="0" indent="0">
              <a:spcBef>
                <a:spcPts val="200"/>
              </a:spcBef>
              <a:buNone/>
            </a:pPr>
            <a:r>
              <a:rPr lang="es-MX" dirty="0">
                <a:effectLst>
                  <a:outerShdw blurRad="38100" dist="38100" dir="2700000" algn="tl">
                    <a:srgbClr val="000000">
                      <a:alpha val="43137"/>
                    </a:srgbClr>
                  </a:outerShdw>
                </a:effectLst>
              </a:rPr>
              <a:t>El cualquiera de los diagnósticos, según la dislipidemia identificada:</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Hipercolesterolemia Pura (E780)</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Hipercolesterolemia Pura (E781)</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Hiperlipidemia Mixta (E782)</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Otra hiperlipidemia (E784)</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Dislipidemia (E785)</a:t>
            </a:r>
          </a:p>
          <a:p>
            <a:pPr>
              <a:spcBef>
                <a:spcPts val="200"/>
              </a:spcBef>
            </a:pPr>
            <a:r>
              <a:rPr lang="es-MX" dirty="0">
                <a:effectLst>
                  <a:outerShdw blurRad="38100" dist="38100" dir="2700000" algn="tl">
                    <a:srgbClr val="000000">
                      <a:alpha val="43137"/>
                    </a:srgbClr>
                  </a:outerShdw>
                </a:effectLst>
              </a:rPr>
              <a:t>En el 2º casillero Riesgo Cardiovascular (99199.23), en el campo LAB se registra el valor número.</a:t>
            </a:r>
          </a:p>
        </p:txBody>
      </p:sp>
      <p:pic>
        <p:nvPicPr>
          <p:cNvPr id="9" name="Imagen 8">
            <a:extLst>
              <a:ext uri="{FF2B5EF4-FFF2-40B4-BE49-F238E27FC236}">
                <a16:creationId xmlns:a16="http://schemas.microsoft.com/office/drawing/2014/main" id="{4A034B71-CA46-0DC1-16E6-88A1CE3E0D1A}"/>
              </a:ext>
            </a:extLst>
          </p:cNvPr>
          <p:cNvPicPr>
            <a:picLocks noChangeAspect="1"/>
          </p:cNvPicPr>
          <p:nvPr/>
        </p:nvPicPr>
        <p:blipFill>
          <a:blip r:embed="rId2"/>
          <a:stretch>
            <a:fillRect/>
          </a:stretch>
        </p:blipFill>
        <p:spPr>
          <a:xfrm>
            <a:off x="484632" y="4677968"/>
            <a:ext cx="11466643" cy="1872895"/>
          </a:xfrm>
          <a:prstGeom prst="rect">
            <a:avLst/>
          </a:prstGeom>
        </p:spPr>
      </p:pic>
    </p:spTree>
    <p:extLst>
      <p:ext uri="{BB962C8B-B14F-4D97-AF65-F5344CB8AC3E}">
        <p14:creationId xmlns:p14="http://schemas.microsoft.com/office/powerpoint/2010/main" val="328545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6E3EF58B-4938-B10E-8C3E-81E539C0D202}"/>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REGISTRO DE CONSULTA DE SEGUIMIENTO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9A529EC4-2C91-5ACE-86E2-130E2E07603D}"/>
              </a:ext>
            </a:extLst>
          </p:cNvPr>
          <p:cNvSpPr txBox="1">
            <a:spLocks/>
          </p:cNvSpPr>
          <p:nvPr/>
        </p:nvSpPr>
        <p:spPr>
          <a:xfrm>
            <a:off x="418547" y="1006846"/>
            <a:ext cx="11466643" cy="352857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spcBef>
                <a:spcPts val="200"/>
              </a:spcBef>
              <a:buFont typeface="Wingdings 3" charset="2"/>
              <a:buNone/>
            </a:pPr>
            <a:r>
              <a:rPr lang="es-MX" dirty="0">
                <a:effectLst>
                  <a:outerShdw blurRad="38100" dist="38100" dir="2700000" algn="tl">
                    <a:srgbClr val="000000">
                      <a:alpha val="43137"/>
                    </a:srgbClr>
                  </a:outerShdw>
                </a:effectLst>
              </a:rPr>
              <a:t>En caso de reevaluación del riesgo cardiovascular en personas con dislipidemia y riesgo cardiovascular alto o superior, se registra al momento de la reevaluación.</a:t>
            </a:r>
          </a:p>
          <a:p>
            <a:pPr marL="0" indent="0">
              <a:spcBef>
                <a:spcPts val="200"/>
              </a:spcBef>
              <a:buFont typeface="Wingdings 3" charset="2"/>
              <a:buNone/>
            </a:pPr>
            <a:r>
              <a:rPr lang="es-MX" dirty="0">
                <a:effectLst>
                  <a:outerShdw blurRad="38100" dist="38100" dir="2700000" algn="tl">
                    <a:srgbClr val="000000">
                      <a:alpha val="43137"/>
                    </a:srgbClr>
                  </a:outerShdw>
                </a:effectLst>
              </a:rPr>
              <a:t>En el ítem Diagnóstico motivo de consulta y/o actividad de salud:</a:t>
            </a:r>
          </a:p>
          <a:p>
            <a:pPr marL="0" indent="0">
              <a:spcBef>
                <a:spcPts val="200"/>
              </a:spcBef>
              <a:buFont typeface="Wingdings 3" charset="2"/>
              <a:buNone/>
            </a:pPr>
            <a:r>
              <a:rPr lang="es-MX" dirty="0">
                <a:effectLst>
                  <a:outerShdw blurRad="38100" dist="38100" dir="2700000" algn="tl">
                    <a:srgbClr val="000000">
                      <a:alpha val="43137"/>
                    </a:srgbClr>
                  </a:outerShdw>
                </a:effectLst>
              </a:rPr>
              <a:t>• En el 1º casillero registrar cualquiera de los siguientes diagnósticos:</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Hipercolesterolemia Pura (E780)</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Hipercolesterolemia Pura (E781)</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Hiperlipidemia Mixta (E782)</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Otra hiperlipidemia (E784)</a:t>
            </a:r>
          </a:p>
          <a:p>
            <a:pPr>
              <a:spcBef>
                <a:spcPts val="200"/>
              </a:spcBef>
              <a:buFont typeface="Wingdings" panose="05000000000000000000" pitchFamily="2" charset="2"/>
              <a:buChar char="ü"/>
            </a:pPr>
            <a:r>
              <a:rPr lang="es-MX" dirty="0">
                <a:effectLst>
                  <a:outerShdw blurRad="38100" dist="38100" dir="2700000" algn="tl">
                    <a:srgbClr val="000000">
                      <a:alpha val="43137"/>
                    </a:srgbClr>
                  </a:outerShdw>
                </a:effectLst>
              </a:rPr>
              <a:t>Dislipidemia (E785)</a:t>
            </a:r>
          </a:p>
          <a:p>
            <a:pPr>
              <a:spcBef>
                <a:spcPts val="200"/>
              </a:spcBef>
            </a:pPr>
            <a:r>
              <a:rPr lang="es-MX" dirty="0">
                <a:effectLst>
                  <a:outerShdw blurRad="38100" dist="38100" dir="2700000" algn="tl">
                    <a:srgbClr val="000000">
                      <a:alpha val="43137"/>
                    </a:srgbClr>
                  </a:outerShdw>
                </a:effectLst>
              </a:rPr>
              <a:t>En el 2º casillero registrar Tamizaje de presión sanguínea (99199.22).</a:t>
            </a:r>
          </a:p>
          <a:p>
            <a:pPr marL="0" indent="0">
              <a:spcBef>
                <a:spcPts val="200"/>
              </a:spcBef>
              <a:buNone/>
            </a:pPr>
            <a:r>
              <a:rPr lang="es-MX" dirty="0">
                <a:effectLst>
                  <a:outerShdw blurRad="38100" dist="38100" dir="2700000" algn="tl">
                    <a:srgbClr val="000000">
                      <a:alpha val="43137"/>
                    </a:srgbClr>
                  </a:outerShdw>
                </a:effectLst>
              </a:rPr>
              <a:t>En la primera columna colocar el valor de la presión arterial sistólica, en la segunda columna colocar el valor de la presión arterial diastólica </a:t>
            </a:r>
          </a:p>
          <a:p>
            <a:pPr>
              <a:spcBef>
                <a:spcPts val="200"/>
              </a:spcBef>
            </a:pPr>
            <a:r>
              <a:rPr lang="es-MX" dirty="0">
                <a:effectLst>
                  <a:outerShdw blurRad="38100" dist="38100" dir="2700000" algn="tl">
                    <a:srgbClr val="000000">
                      <a:alpha val="43137"/>
                    </a:srgbClr>
                  </a:outerShdw>
                </a:effectLst>
              </a:rPr>
              <a:t>En el 3º casillero Riesgo Cardiovascular (99199.23), en el campo LAB se registra el valor número.</a:t>
            </a:r>
          </a:p>
        </p:txBody>
      </p:sp>
      <p:pic>
        <p:nvPicPr>
          <p:cNvPr id="7" name="Imagen 6">
            <a:extLst>
              <a:ext uri="{FF2B5EF4-FFF2-40B4-BE49-F238E27FC236}">
                <a16:creationId xmlns:a16="http://schemas.microsoft.com/office/drawing/2014/main" id="{2F315B7A-B236-CC8C-1A44-8280B4BFD113}"/>
              </a:ext>
            </a:extLst>
          </p:cNvPr>
          <p:cNvPicPr>
            <a:picLocks noChangeAspect="1"/>
          </p:cNvPicPr>
          <p:nvPr/>
        </p:nvPicPr>
        <p:blipFill>
          <a:blip r:embed="rId2"/>
          <a:stretch>
            <a:fillRect/>
          </a:stretch>
        </p:blipFill>
        <p:spPr>
          <a:xfrm>
            <a:off x="418546" y="4709160"/>
            <a:ext cx="11466644" cy="1877443"/>
          </a:xfrm>
          <a:prstGeom prst="rect">
            <a:avLst/>
          </a:prstGeom>
        </p:spPr>
      </p:pic>
    </p:spTree>
    <p:extLst>
      <p:ext uri="{BB962C8B-B14F-4D97-AF65-F5344CB8AC3E}">
        <p14:creationId xmlns:p14="http://schemas.microsoft.com/office/powerpoint/2010/main" val="37081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B4764BF4-4ED0-2CDC-DA97-F3B47D21C058}"/>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5001609: TRATAMIENTO PARA PERSONA CON HIPERTENSIÓN SIN DAÑO DE ORGANO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9E578B3B-2132-B923-3BFE-834CA70814AC}"/>
              </a:ext>
            </a:extLst>
          </p:cNvPr>
          <p:cNvSpPr>
            <a:spLocks noGrp="1"/>
          </p:cNvSpPr>
          <p:nvPr>
            <p:ph idx="1"/>
          </p:nvPr>
        </p:nvSpPr>
        <p:spPr>
          <a:xfrm>
            <a:off x="544285" y="1095374"/>
            <a:ext cx="11103429" cy="5481889"/>
          </a:xfr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r>
              <a:rPr lang="es-ES" sz="2600" dirty="0"/>
              <a:t>Intervención dirigida a personas con hipertensión arterial que no presentan daño establecido de órgano diana como complicación de la enfermedad, se brinda en establecimientos de salud con población asignada </a:t>
            </a:r>
            <a:r>
              <a:rPr lang="es-ES" sz="2600" b="1" dirty="0"/>
              <a:t>de las categorías I-2, I-3 y I-4</a:t>
            </a:r>
            <a:r>
              <a:rPr lang="es-ES" sz="2600" dirty="0"/>
              <a:t>, con la finalidad de brindar tratamiento integral para el control de su enfermedad. </a:t>
            </a:r>
          </a:p>
          <a:p>
            <a:r>
              <a:rPr lang="es-ES" sz="2600" dirty="0"/>
              <a:t>Incluye las medidas farmacológicas y no farmacológicas establecidas dentro de la Vía de abordaje HEARTS, guía de práctica clínica u otro documento correspondiente del MINSA. Incluye el manejo de complicaciones y multimorbilidades según riesgo cardiovascular.</a:t>
            </a:r>
          </a:p>
          <a:p>
            <a:r>
              <a:rPr lang="es-ES" sz="2600" dirty="0"/>
              <a:t>El resultado deseado es el control de la enfermedad, se define:</a:t>
            </a:r>
          </a:p>
          <a:p>
            <a:r>
              <a:rPr lang="es-ES" sz="2600" b="1" dirty="0"/>
              <a:t>Paciente controlado: </a:t>
            </a:r>
            <a:r>
              <a:rPr lang="es-ES" sz="2600" dirty="0"/>
              <a:t>Es aquel que, teniendo el tratamiento instaurado, reporta sus últimos 3 controles dentro de la meta de tratamiento.</a:t>
            </a:r>
          </a:p>
          <a:p>
            <a:pPr lvl="1"/>
            <a:r>
              <a:rPr lang="es-ES" sz="1900" dirty="0"/>
              <a:t>Presión arterial menor de 140/90 </a:t>
            </a:r>
            <a:r>
              <a:rPr lang="es-ES" sz="1900" dirty="0" err="1"/>
              <a:t>mmHg</a:t>
            </a:r>
            <a:r>
              <a:rPr lang="es-ES" sz="1900" dirty="0"/>
              <a:t> en población general</a:t>
            </a:r>
          </a:p>
          <a:p>
            <a:pPr lvl="1"/>
            <a:r>
              <a:rPr lang="es-ES" sz="1900" dirty="0"/>
              <a:t>Meta terapéutica individualizada establecida según el caso (menor a 130/80 </a:t>
            </a:r>
            <a:r>
              <a:rPr lang="es-ES" sz="1900" dirty="0" err="1"/>
              <a:t>mmHg</a:t>
            </a:r>
            <a:r>
              <a:rPr lang="es-ES" sz="1900" dirty="0"/>
              <a:t> en casos de riesgo cardiovascular alto o más). </a:t>
            </a:r>
          </a:p>
          <a:p>
            <a:endParaRPr lang="es-ES" sz="2400" dirty="0"/>
          </a:p>
          <a:p>
            <a:endParaRPr lang="es-ES" sz="2400" dirty="0"/>
          </a:p>
          <a:p>
            <a:endParaRPr lang="es-ES" sz="2400" dirty="0"/>
          </a:p>
          <a:p>
            <a:endParaRPr lang="es-PE" sz="2400" dirty="0"/>
          </a:p>
        </p:txBody>
      </p:sp>
    </p:spTree>
    <p:extLst>
      <p:ext uri="{BB962C8B-B14F-4D97-AF65-F5344CB8AC3E}">
        <p14:creationId xmlns:p14="http://schemas.microsoft.com/office/powerpoint/2010/main" val="263324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18E470E-609E-078F-253D-4D7A4474AF4B}"/>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5001609: TRATAMIENTO PARA PERSONA CON HIPERTENSIÓN SIN DAÑO DE ORGANO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9CC22E16-A71B-686D-F9A2-9D23AA7822D9}"/>
              </a:ext>
            </a:extLst>
          </p:cNvPr>
          <p:cNvSpPr>
            <a:spLocks noGrp="1"/>
          </p:cNvSpPr>
          <p:nvPr>
            <p:ph idx="1"/>
          </p:nvPr>
        </p:nvSpPr>
        <p:spPr>
          <a:xfrm>
            <a:off x="838200" y="827314"/>
            <a:ext cx="10515600" cy="5349649"/>
          </a:xfrm>
        </p:spPr>
        <p:style>
          <a:lnRef idx="1">
            <a:schemeClr val="accent3"/>
          </a:lnRef>
          <a:fillRef idx="3">
            <a:schemeClr val="accent3"/>
          </a:fillRef>
          <a:effectRef idx="2">
            <a:schemeClr val="accent3"/>
          </a:effectRef>
          <a:fontRef idx="minor">
            <a:schemeClr val="lt1"/>
          </a:fontRef>
        </p:style>
        <p:txBody>
          <a:bodyPr>
            <a:normAutofit/>
          </a:bodyPr>
          <a:lstStyle/>
          <a:p>
            <a:r>
              <a:rPr lang="es-ES" dirty="0">
                <a:effectLst>
                  <a:outerShdw blurRad="38100" dist="38100" dir="2700000" algn="tl">
                    <a:srgbClr val="000000">
                      <a:alpha val="43137"/>
                    </a:srgbClr>
                  </a:outerShdw>
                </a:effectLst>
              </a:rPr>
              <a:t>Para el tratamiento integral de la hipertensión se considera el desarrollo de los siguientes procedimientos e intervenciones:</a:t>
            </a:r>
          </a:p>
          <a:p>
            <a:pPr lvl="1"/>
            <a:r>
              <a:rPr lang="es-ES" dirty="0">
                <a:effectLst>
                  <a:outerShdw blurRad="38100" dist="38100" dir="2700000" algn="tl">
                    <a:srgbClr val="000000">
                      <a:alpha val="43137"/>
                    </a:srgbClr>
                  </a:outerShdw>
                </a:effectLst>
              </a:rPr>
              <a:t>Control de la presión arterial</a:t>
            </a:r>
          </a:p>
          <a:p>
            <a:pPr lvl="1"/>
            <a:r>
              <a:rPr lang="es-ES" dirty="0">
                <a:effectLst>
                  <a:outerShdw blurRad="38100" dist="38100" dir="2700000" algn="tl">
                    <a:srgbClr val="000000">
                      <a:alpha val="43137"/>
                    </a:srgbClr>
                  </a:outerShdw>
                </a:effectLst>
              </a:rPr>
              <a:t>Cálculo del IMC (registro de peso y talla en el HIS)</a:t>
            </a:r>
          </a:p>
          <a:p>
            <a:pPr lvl="1"/>
            <a:r>
              <a:rPr lang="es-ES" dirty="0">
                <a:effectLst>
                  <a:outerShdw blurRad="38100" dist="38100" dir="2700000" algn="tl">
                    <a:srgbClr val="000000">
                      <a:alpha val="43137"/>
                    </a:srgbClr>
                  </a:outerShdw>
                </a:effectLst>
              </a:rPr>
              <a:t>Medición del perímetro abdominal.</a:t>
            </a:r>
          </a:p>
          <a:p>
            <a:pPr lvl="1"/>
            <a:r>
              <a:rPr lang="es-ES" dirty="0">
                <a:effectLst>
                  <a:outerShdw blurRad="38100" dist="38100" dir="2700000" algn="tl">
                    <a:srgbClr val="000000">
                      <a:alpha val="43137"/>
                    </a:srgbClr>
                  </a:outerShdw>
                </a:effectLst>
              </a:rPr>
              <a:t>Evaluación de efectos adversos, adherencia terapéutica y prescripción farmacológica.</a:t>
            </a:r>
          </a:p>
          <a:p>
            <a:pPr lvl="1"/>
            <a:r>
              <a:rPr lang="es-ES" dirty="0">
                <a:effectLst>
                  <a:outerShdw blurRad="38100" dist="38100" dir="2700000" algn="tl">
                    <a:srgbClr val="000000">
                      <a:alpha val="43137"/>
                    </a:srgbClr>
                  </a:outerShdw>
                </a:effectLst>
              </a:rPr>
              <a:t>Consejerías no farmacológicas, priorizar según criterio:</a:t>
            </a:r>
          </a:p>
          <a:p>
            <a:pPr lvl="2"/>
            <a:r>
              <a:rPr lang="es-ES" dirty="0">
                <a:effectLst>
                  <a:outerShdw blurRad="38100" dist="38100" dir="2700000" algn="tl">
                    <a:srgbClr val="000000">
                      <a:alpha val="43137"/>
                    </a:srgbClr>
                  </a:outerShdw>
                </a:effectLst>
              </a:rPr>
              <a:t>Consejería nutricional.</a:t>
            </a:r>
          </a:p>
          <a:p>
            <a:pPr lvl="2"/>
            <a:r>
              <a:rPr lang="es-ES" dirty="0">
                <a:effectLst>
                  <a:outerShdw blurRad="38100" dist="38100" dir="2700000" algn="tl">
                    <a:srgbClr val="000000">
                      <a:alpha val="43137"/>
                    </a:srgbClr>
                  </a:outerShdw>
                </a:effectLst>
              </a:rPr>
              <a:t>Consejería/ prescripción de actividad física.</a:t>
            </a:r>
          </a:p>
          <a:p>
            <a:pPr lvl="2"/>
            <a:r>
              <a:rPr lang="es-ES" dirty="0">
                <a:effectLst>
                  <a:outerShdw blurRad="38100" dist="38100" dir="2700000" algn="tl">
                    <a:srgbClr val="000000">
                      <a:alpha val="43137"/>
                    </a:srgbClr>
                  </a:outerShdw>
                </a:effectLst>
              </a:rPr>
              <a:t>Recomendaciones para la cesación de consumo de tabaco y alcohol</a:t>
            </a:r>
          </a:p>
          <a:p>
            <a:pPr lvl="1"/>
            <a:r>
              <a:rPr lang="es-ES" dirty="0">
                <a:effectLst>
                  <a:outerShdw blurRad="38100" dist="38100" dir="2700000" algn="tl">
                    <a:srgbClr val="000000">
                      <a:alpha val="43137"/>
                    </a:srgbClr>
                  </a:outerShdw>
                </a:effectLst>
              </a:rPr>
              <a:t>Electrocardiograma, idealmente una vez al año (priorizar en personas con alto riesgo cardiovascular)</a:t>
            </a:r>
          </a:p>
          <a:p>
            <a:r>
              <a:rPr lang="es-ES" dirty="0">
                <a:effectLst>
                  <a:outerShdw blurRad="38100" dist="38100" dir="2700000" algn="tl">
                    <a:srgbClr val="000000">
                      <a:alpha val="43137"/>
                    </a:srgbClr>
                  </a:outerShdw>
                </a:effectLst>
              </a:rPr>
              <a:t>El personal que ejecuta la actividad: médico, enfermera, nutricionista, técnico de enfermería y personal de laboratorio.</a:t>
            </a:r>
          </a:p>
          <a:p>
            <a:endParaRPr lang="es-PE" dirty="0"/>
          </a:p>
        </p:txBody>
      </p:sp>
    </p:spTree>
    <p:extLst>
      <p:ext uri="{BB962C8B-B14F-4D97-AF65-F5344CB8AC3E}">
        <p14:creationId xmlns:p14="http://schemas.microsoft.com/office/powerpoint/2010/main" val="99201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F59D72E6-CE8D-D36C-9126-42818B0FBBCC}"/>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REGISTRO DE MONITOREO Y SEGUIMIENTO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8FDAA10F-797C-0A35-AE39-605C9E99CB78}"/>
              </a:ext>
            </a:extLst>
          </p:cNvPr>
          <p:cNvSpPr>
            <a:spLocks noGrp="1"/>
          </p:cNvSpPr>
          <p:nvPr>
            <p:ph idx="1"/>
          </p:nvPr>
        </p:nvSpPr>
        <p:spPr>
          <a:xfrm>
            <a:off x="402771" y="829365"/>
            <a:ext cx="11386457" cy="2718507"/>
          </a:xfrm>
        </p:spPr>
        <p:style>
          <a:lnRef idx="2">
            <a:schemeClr val="accent1">
              <a:shade val="15000"/>
            </a:schemeClr>
          </a:lnRef>
          <a:fillRef idx="1">
            <a:schemeClr val="accent1"/>
          </a:fillRef>
          <a:effectRef idx="0">
            <a:schemeClr val="accent1"/>
          </a:effectRef>
          <a:fontRef idx="minor">
            <a:schemeClr val="lt1"/>
          </a:fontRef>
        </p:style>
        <p:txBody>
          <a:bodyPr>
            <a:normAutofit/>
          </a:bodyPr>
          <a:lstStyle/>
          <a:p>
            <a:pPr>
              <a:spcBef>
                <a:spcPts val="0"/>
              </a:spcBef>
            </a:pPr>
            <a:r>
              <a:rPr lang="es-ES" sz="1400" dirty="0"/>
              <a:t>Cuando se programan citas de seguimiento con enfermería, técnico de enfermería u otro personal no médico para evaluar el control de la enfermedad según meta de tratamiento:</a:t>
            </a:r>
          </a:p>
          <a:p>
            <a:pPr lvl="1">
              <a:spcBef>
                <a:spcPts val="0"/>
              </a:spcBef>
            </a:pPr>
            <a:r>
              <a:rPr lang="es-ES" sz="1400" dirty="0"/>
              <a:t>En el 1º casillero Hipertensión Esencial (Primaria).</a:t>
            </a:r>
          </a:p>
          <a:p>
            <a:pPr lvl="1">
              <a:spcBef>
                <a:spcPts val="0"/>
              </a:spcBef>
            </a:pPr>
            <a:r>
              <a:rPr lang="es-ES" sz="1400" dirty="0"/>
              <a:t>En el 2º casillero Tamizaje de presión arterial.</a:t>
            </a:r>
          </a:p>
          <a:p>
            <a:pPr>
              <a:spcBef>
                <a:spcPts val="0"/>
              </a:spcBef>
            </a:pPr>
            <a:r>
              <a:rPr lang="es-ES" sz="1400" dirty="0"/>
              <a:t>En el ítem Tipo de Diagnóstico:				</a:t>
            </a:r>
          </a:p>
          <a:p>
            <a:pPr lvl="1">
              <a:spcBef>
                <a:spcPts val="0"/>
              </a:spcBef>
            </a:pPr>
            <a:r>
              <a:rPr lang="es-ES" sz="1400" dirty="0"/>
              <a:t>En el 1º casillero marcar “R” de repetido.</a:t>
            </a:r>
          </a:p>
          <a:p>
            <a:pPr lvl="1">
              <a:spcBef>
                <a:spcPts val="0"/>
              </a:spcBef>
            </a:pPr>
            <a:r>
              <a:rPr lang="es-ES" sz="1400" dirty="0"/>
              <a:t>En el 2º casillero marcar “D” de definitivo.</a:t>
            </a:r>
          </a:p>
          <a:p>
            <a:pPr marL="0" indent="0">
              <a:spcBef>
                <a:spcPts val="0"/>
              </a:spcBef>
              <a:buNone/>
            </a:pPr>
            <a:r>
              <a:rPr lang="es-ES" sz="1400" dirty="0"/>
              <a:t>En el ítem </a:t>
            </a:r>
            <a:r>
              <a:rPr lang="es-ES" sz="1400" dirty="0" err="1"/>
              <a:t>Lab</a:t>
            </a:r>
            <a:r>
              <a:rPr lang="es-ES" sz="1400" dirty="0"/>
              <a:t>:</a:t>
            </a:r>
          </a:p>
          <a:p>
            <a:pPr lvl="1">
              <a:spcBef>
                <a:spcPts val="0"/>
              </a:spcBef>
            </a:pPr>
            <a:r>
              <a:rPr lang="es-ES" sz="1400" dirty="0"/>
              <a:t>En el 2º casillero colocar valor de presión arterial.</a:t>
            </a:r>
          </a:p>
          <a:p>
            <a:pPr lvl="2">
              <a:spcBef>
                <a:spcPts val="0"/>
              </a:spcBef>
            </a:pPr>
            <a:r>
              <a:rPr lang="es-ES" dirty="0"/>
              <a:t>En la primera columna colocar el valor de la presión arterial sistólica.</a:t>
            </a:r>
          </a:p>
          <a:p>
            <a:pPr lvl="2">
              <a:spcBef>
                <a:spcPts val="0"/>
              </a:spcBef>
            </a:pPr>
            <a:r>
              <a:rPr lang="es-ES" dirty="0"/>
              <a:t>En la segunda columna colocar el valor de la presión arterial diastólica.</a:t>
            </a:r>
          </a:p>
          <a:p>
            <a:endParaRPr lang="es-PE" sz="2000" dirty="0"/>
          </a:p>
        </p:txBody>
      </p:sp>
      <p:pic>
        <p:nvPicPr>
          <p:cNvPr id="7" name="Imagen 6">
            <a:extLst>
              <a:ext uri="{FF2B5EF4-FFF2-40B4-BE49-F238E27FC236}">
                <a16:creationId xmlns:a16="http://schemas.microsoft.com/office/drawing/2014/main" id="{2B011994-FDED-269D-D2C1-71C87ADA7ABD}"/>
              </a:ext>
            </a:extLst>
          </p:cNvPr>
          <p:cNvPicPr>
            <a:picLocks noChangeAspect="1"/>
          </p:cNvPicPr>
          <p:nvPr/>
        </p:nvPicPr>
        <p:blipFill>
          <a:blip r:embed="rId2"/>
          <a:stretch>
            <a:fillRect/>
          </a:stretch>
        </p:blipFill>
        <p:spPr>
          <a:xfrm>
            <a:off x="164592" y="3903681"/>
            <a:ext cx="11704320" cy="2396535"/>
          </a:xfrm>
          <a:prstGeom prst="rect">
            <a:avLst/>
          </a:prstGeom>
        </p:spPr>
      </p:pic>
    </p:spTree>
    <p:extLst>
      <p:ext uri="{BB962C8B-B14F-4D97-AF65-F5344CB8AC3E}">
        <p14:creationId xmlns:p14="http://schemas.microsoft.com/office/powerpoint/2010/main" val="110035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289D6B-6360-F360-829E-5B5BD2BCDBED}"/>
              </a:ext>
            </a:extLst>
          </p:cNvPr>
          <p:cNvPicPr>
            <a:picLocks noChangeAspect="1"/>
          </p:cNvPicPr>
          <p:nvPr/>
        </p:nvPicPr>
        <p:blipFill>
          <a:blip r:embed="rId2"/>
          <a:stretch>
            <a:fillRect/>
          </a:stretch>
        </p:blipFill>
        <p:spPr>
          <a:xfrm>
            <a:off x="189331" y="2687294"/>
            <a:ext cx="11860280" cy="3736703"/>
          </a:xfrm>
          <a:prstGeom prst="rect">
            <a:avLst/>
          </a:prstGeom>
        </p:spPr>
      </p:pic>
      <p:sp>
        <p:nvSpPr>
          <p:cNvPr id="6" name="Rectángulo: esquinas redondeadas 5">
            <a:extLst>
              <a:ext uri="{FF2B5EF4-FFF2-40B4-BE49-F238E27FC236}">
                <a16:creationId xmlns:a16="http://schemas.microsoft.com/office/drawing/2014/main" id="{B8F8A1BF-DD72-E385-EB84-281C68B87A0C}"/>
              </a:ext>
            </a:extLst>
          </p:cNvPr>
          <p:cNvSpPr/>
          <p:nvPr/>
        </p:nvSpPr>
        <p:spPr bwMode="auto">
          <a:xfrm>
            <a:off x="1922041" y="5000577"/>
            <a:ext cx="2817958" cy="65442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18288" tIns="0" rIns="0" bIns="0" rtlCol="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1050" dirty="0">
                <a:effectLst>
                  <a:outerShdw blurRad="38100" dist="38100" dir="2700000" algn="tl">
                    <a:srgbClr val="000000">
                      <a:alpha val="43137"/>
                    </a:srgbClr>
                  </a:outerShdw>
                </a:effectLst>
              </a:rPr>
              <a:t>En el ítem peso y talla, registrar en valores numéricos la peso(kg) y talla(m), Importante</a:t>
            </a:r>
            <a:r>
              <a:rPr lang="es-ES" sz="1050" baseline="0" dirty="0">
                <a:effectLst>
                  <a:outerShdw blurRad="38100" dist="38100" dir="2700000" algn="tl">
                    <a:srgbClr val="000000">
                      <a:alpha val="43137"/>
                    </a:srgbClr>
                  </a:outerShdw>
                </a:effectLst>
              </a:rPr>
              <a:t> para la Valoración Clínica.</a:t>
            </a:r>
            <a:endParaRPr lang="es-ES" sz="1050" dirty="0">
              <a:effectLst>
                <a:outerShdw blurRad="38100" dist="38100" dir="2700000" algn="tl">
                  <a:srgbClr val="000000">
                    <a:alpha val="43137"/>
                  </a:srgbClr>
                </a:outerShdw>
              </a:effectLst>
            </a:endParaRPr>
          </a:p>
        </p:txBody>
      </p:sp>
      <p:sp>
        <p:nvSpPr>
          <p:cNvPr id="14" name="Rectángulo: esquinas redondeadas 13">
            <a:extLst>
              <a:ext uri="{FF2B5EF4-FFF2-40B4-BE49-F238E27FC236}">
                <a16:creationId xmlns:a16="http://schemas.microsoft.com/office/drawing/2014/main" id="{95126003-5E4E-12D5-FD69-F6505893A500}"/>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5001508 PERSONAS DE 5 AÑOS A 17 AÑOS CON VALORACIÓN CLÍNICA SIN FACTORES DE RIESGO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15" name="Marcador de contenido 2">
            <a:extLst>
              <a:ext uri="{FF2B5EF4-FFF2-40B4-BE49-F238E27FC236}">
                <a16:creationId xmlns:a16="http://schemas.microsoft.com/office/drawing/2014/main" id="{3C764EC4-BDBB-D618-CF39-2668FBFE111B}"/>
              </a:ext>
            </a:extLst>
          </p:cNvPr>
          <p:cNvSpPr>
            <a:spLocks noGrp="1"/>
          </p:cNvSpPr>
          <p:nvPr>
            <p:ph idx="1"/>
          </p:nvPr>
        </p:nvSpPr>
        <p:spPr>
          <a:xfrm>
            <a:off x="358742" y="989043"/>
            <a:ext cx="11159833" cy="1477304"/>
          </a:xfrm>
        </p:spPr>
        <p:style>
          <a:lnRef idx="1">
            <a:schemeClr val="accent1"/>
          </a:lnRef>
          <a:fillRef idx="2">
            <a:schemeClr val="accent1"/>
          </a:fillRef>
          <a:effectRef idx="1">
            <a:schemeClr val="accent1"/>
          </a:effectRef>
          <a:fontRef idx="minor">
            <a:schemeClr val="dk1"/>
          </a:fontRef>
        </p:style>
        <p:txBody>
          <a:bodyPr>
            <a:normAutofit/>
          </a:bodyPr>
          <a:lstStyle/>
          <a:p>
            <a:pPr marL="0" indent="0">
              <a:spcBef>
                <a:spcPts val="200"/>
              </a:spcBef>
              <a:buNone/>
            </a:pPr>
            <a:r>
              <a:rPr lang="es-MX" sz="1400" dirty="0">
                <a:effectLst>
                  <a:outerShdw blurRad="38100" dist="38100" dir="2700000" algn="tl">
                    <a:srgbClr val="000000">
                      <a:alpha val="43137"/>
                    </a:srgbClr>
                  </a:outerShdw>
                </a:effectLst>
              </a:rPr>
              <a:t>En el ítem peso, talla y perímetro abdominal registrar en valores numéricos, peso(kg), talla(cm) y </a:t>
            </a:r>
            <a:r>
              <a:rPr lang="es-MX" sz="1400" dirty="0" err="1">
                <a:effectLst>
                  <a:outerShdw blurRad="38100" dist="38100" dir="2700000" algn="tl">
                    <a:srgbClr val="000000">
                      <a:alpha val="43137"/>
                    </a:srgbClr>
                  </a:outerShdw>
                </a:effectLst>
              </a:rPr>
              <a:t>Pab</a:t>
            </a:r>
            <a:r>
              <a:rPr lang="es-MX" sz="1400" dirty="0">
                <a:effectLst>
                  <a:outerShdw blurRad="38100" dist="38100" dir="2700000" algn="tl">
                    <a:srgbClr val="000000">
                      <a:alpha val="43137"/>
                    </a:srgbClr>
                  </a:outerShdw>
                </a:effectLst>
              </a:rPr>
              <a:t>(cm).</a:t>
            </a:r>
          </a:p>
          <a:p>
            <a:pPr marL="0" indent="0">
              <a:spcBef>
                <a:spcPts val="200"/>
              </a:spcBef>
              <a:buNone/>
            </a:pPr>
            <a:r>
              <a:rPr lang="es-MX" sz="1400" dirty="0">
                <a:effectLst>
                  <a:outerShdw blurRad="38100" dist="38100" dir="2700000" algn="tl">
                    <a:srgbClr val="000000">
                      <a:alpha val="43137"/>
                    </a:srgbClr>
                  </a:outerShdw>
                </a:effectLst>
              </a:rPr>
              <a:t>En el ítem Diagnóstico motivo de consulta y/o actividad de salud anote:</a:t>
            </a:r>
          </a:p>
          <a:p>
            <a:pPr>
              <a:spcBef>
                <a:spcPts val="200"/>
              </a:spcBef>
            </a:pPr>
            <a:r>
              <a:rPr lang="es-MX" sz="1400" dirty="0">
                <a:effectLst>
                  <a:outerShdw blurRad="38100" dist="38100" dir="2700000" algn="tl">
                    <a:srgbClr val="000000">
                      <a:alpha val="43137"/>
                    </a:srgbClr>
                  </a:outerShdw>
                </a:effectLst>
              </a:rPr>
              <a:t>En el 1º casillero Valoración Clínica de Factores de Riesgo (Z019)</a:t>
            </a:r>
          </a:p>
          <a:p>
            <a:pPr>
              <a:spcBef>
                <a:spcPts val="200"/>
              </a:spcBef>
            </a:pPr>
            <a:r>
              <a:rPr lang="es-MX" sz="1400" dirty="0">
                <a:effectLst>
                  <a:outerShdw blurRad="38100" dist="38100" dir="2700000" algn="tl">
                    <a:srgbClr val="000000">
                      <a:alpha val="43137"/>
                    </a:srgbClr>
                  </a:outerShdw>
                </a:effectLst>
              </a:rPr>
              <a:t>En el 2º casillero Consejería en estilos de vida saludable (99401.13)</a:t>
            </a:r>
          </a:p>
          <a:p>
            <a:pPr marL="0" indent="0">
              <a:spcBef>
                <a:spcPts val="200"/>
              </a:spcBef>
              <a:buNone/>
            </a:pPr>
            <a:r>
              <a:rPr lang="es-MX" sz="1400" dirty="0">
                <a:effectLst>
                  <a:outerShdw blurRad="38100" dist="38100" dir="2700000" algn="tl">
                    <a:srgbClr val="000000">
                      <a:alpha val="43137"/>
                    </a:srgbClr>
                  </a:outerShdw>
                </a:effectLst>
              </a:rPr>
              <a:t>En el ítem Tipo de diagnóstico del 1º, y 2º casilleros marque “D” de diagnóstico definitivo.</a:t>
            </a:r>
          </a:p>
        </p:txBody>
      </p:sp>
      <p:pic>
        <p:nvPicPr>
          <p:cNvPr id="2" name="Marcador de contenido 4">
            <a:extLst>
              <a:ext uri="{FF2B5EF4-FFF2-40B4-BE49-F238E27FC236}">
                <a16:creationId xmlns:a16="http://schemas.microsoft.com/office/drawing/2014/main" id="{C06D63D6-365E-1E04-63B3-719B34D15EA9}"/>
              </a:ext>
            </a:extLst>
          </p:cNvPr>
          <p:cNvPicPr>
            <a:picLocks noChangeAspect="1"/>
          </p:cNvPicPr>
          <p:nvPr/>
        </p:nvPicPr>
        <p:blipFill>
          <a:blip r:embed="rId3"/>
          <a:srcRect l="10971" t="13086" r="28307" b="21573"/>
          <a:stretch>
            <a:fillRect/>
          </a:stretch>
        </p:blipFill>
        <p:spPr>
          <a:xfrm>
            <a:off x="8592494" y="1265718"/>
            <a:ext cx="2926080" cy="1200628"/>
          </a:xfrm>
          <a:prstGeom prst="rect">
            <a:avLst/>
          </a:prstGeom>
        </p:spPr>
      </p:pic>
      <p:cxnSp>
        <p:nvCxnSpPr>
          <p:cNvPr id="9" name="Conector recto de flecha 8">
            <a:extLst>
              <a:ext uri="{FF2B5EF4-FFF2-40B4-BE49-F238E27FC236}">
                <a16:creationId xmlns:a16="http://schemas.microsoft.com/office/drawing/2014/main" id="{34527A84-F8BE-FF65-34BF-2CE1FF9DFFB1}"/>
              </a:ext>
            </a:extLst>
          </p:cNvPr>
          <p:cNvCxnSpPr/>
          <p:nvPr/>
        </p:nvCxnSpPr>
        <p:spPr>
          <a:xfrm flipV="1">
            <a:off x="4764024" y="4415396"/>
            <a:ext cx="1069848" cy="8764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22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C068E742-523B-2E9A-78BD-74BDE80F3C2C}"/>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CONSULTA PARA TRATAMIENTO Y EVALUACIÓN DEL PACIENTE HIPERTENSO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7" name="Marcador de contenido 2">
            <a:extLst>
              <a:ext uri="{FF2B5EF4-FFF2-40B4-BE49-F238E27FC236}">
                <a16:creationId xmlns:a16="http://schemas.microsoft.com/office/drawing/2014/main" id="{C176341F-2D30-C6AD-66D6-567F3F8F966A}"/>
              </a:ext>
            </a:extLst>
          </p:cNvPr>
          <p:cNvSpPr>
            <a:spLocks noGrp="1"/>
          </p:cNvSpPr>
          <p:nvPr>
            <p:ph idx="1"/>
          </p:nvPr>
        </p:nvSpPr>
        <p:spPr>
          <a:xfrm>
            <a:off x="402771" y="685753"/>
            <a:ext cx="11386457" cy="3995975"/>
          </a:xfrm>
        </p:spPr>
        <p:style>
          <a:lnRef idx="2">
            <a:schemeClr val="accent3">
              <a:shade val="15000"/>
            </a:schemeClr>
          </a:lnRef>
          <a:fillRef idx="1">
            <a:schemeClr val="accent3"/>
          </a:fillRef>
          <a:effectRef idx="0">
            <a:schemeClr val="accent3"/>
          </a:effectRef>
          <a:fontRef idx="minor">
            <a:schemeClr val="lt1"/>
          </a:fontRef>
        </p:style>
        <p:txBody>
          <a:bodyPr>
            <a:noAutofit/>
          </a:bodyPr>
          <a:lstStyle/>
          <a:p>
            <a:pPr>
              <a:spcBef>
                <a:spcPts val="0"/>
              </a:spcBef>
            </a:pPr>
            <a:r>
              <a:rPr lang="es-MX" sz="1200" dirty="0">
                <a:solidFill>
                  <a:schemeClr val="tx1"/>
                </a:solidFill>
              </a:rPr>
              <a:t>En pacientes no controlados se recomienda la prescripción y control mensual o un tiempo menor hasta lograr el control de la enfermedad según las metas terapéuticas establecidas según documentos referenciales del MINSA. </a:t>
            </a:r>
          </a:p>
          <a:p>
            <a:pPr>
              <a:spcBef>
                <a:spcPts val="0"/>
              </a:spcBef>
            </a:pPr>
            <a:r>
              <a:rPr lang="es-MX" sz="1200" dirty="0">
                <a:solidFill>
                  <a:schemeClr val="tx1"/>
                </a:solidFill>
              </a:rPr>
              <a:t>Una vez alcanzada la meta terapéutica, con tres controles consecutivos dentro de rango se recomienda espaciar los controles y prescripción a cada 3 meses o según lo establezca el documento normativo vigente.</a:t>
            </a:r>
          </a:p>
          <a:p>
            <a:pPr marL="0" indent="0">
              <a:spcBef>
                <a:spcPts val="0"/>
              </a:spcBef>
              <a:buNone/>
            </a:pPr>
            <a:r>
              <a:rPr lang="es-MX" sz="1200" b="1" dirty="0">
                <a:solidFill>
                  <a:schemeClr val="tx1"/>
                </a:solidFill>
                <a:effectLst>
                  <a:outerShdw blurRad="38100" dist="38100" dir="2700000" algn="tl">
                    <a:srgbClr val="000000">
                      <a:alpha val="43137"/>
                    </a:srgbClr>
                  </a:outerShdw>
                </a:effectLst>
              </a:rPr>
              <a:t>En el ítem Diagnóstico motivo de consulta y/o actividad de salud anote:</a:t>
            </a:r>
          </a:p>
          <a:p>
            <a:pPr>
              <a:spcBef>
                <a:spcPts val="0"/>
              </a:spcBef>
              <a:buFont typeface="Wingdings" panose="05000000000000000000" pitchFamily="2" charset="2"/>
              <a:buChar char="ü"/>
            </a:pPr>
            <a:r>
              <a:rPr lang="es-MX" sz="1200" dirty="0">
                <a:solidFill>
                  <a:schemeClr val="tx1"/>
                </a:solidFill>
              </a:rPr>
              <a:t>En el 1º casillero Diagnostico principal marcar “R” de repetido o “D” si en esa consulta se ha establecido el diagnóstico por primera vez</a:t>
            </a:r>
          </a:p>
          <a:p>
            <a:pPr lvl="2">
              <a:spcBef>
                <a:spcPts val="0"/>
              </a:spcBef>
            </a:pPr>
            <a:r>
              <a:rPr lang="es-ES" sz="1200" dirty="0">
                <a:solidFill>
                  <a:schemeClr val="tx1"/>
                </a:solidFill>
              </a:rPr>
              <a:t>Hipertensión Esencial (I10).</a:t>
            </a:r>
          </a:p>
          <a:p>
            <a:pPr lvl="2">
              <a:spcBef>
                <a:spcPts val="0"/>
              </a:spcBef>
            </a:pPr>
            <a:r>
              <a:rPr lang="es-ES" sz="1200" dirty="0">
                <a:solidFill>
                  <a:schemeClr val="tx1"/>
                </a:solidFill>
              </a:rPr>
              <a:t>Enfermedad Cardiaca Hipertensiva (I11).</a:t>
            </a:r>
          </a:p>
          <a:p>
            <a:pPr lvl="2">
              <a:spcBef>
                <a:spcPts val="0"/>
              </a:spcBef>
            </a:pPr>
            <a:r>
              <a:rPr lang="es-ES" sz="1200" dirty="0">
                <a:solidFill>
                  <a:schemeClr val="tx1"/>
                </a:solidFill>
              </a:rPr>
              <a:t>Enfermedad renal crónica hipertensiva (I12)</a:t>
            </a:r>
          </a:p>
          <a:p>
            <a:pPr lvl="2">
              <a:spcBef>
                <a:spcPts val="0"/>
              </a:spcBef>
            </a:pPr>
            <a:r>
              <a:rPr lang="es-ES" sz="1200" dirty="0">
                <a:solidFill>
                  <a:schemeClr val="tx1"/>
                </a:solidFill>
              </a:rPr>
              <a:t>Enfermedad Cardiaca y renal crónica hipertensiva (I13)</a:t>
            </a:r>
            <a:endParaRPr lang="es-MX" sz="1200" dirty="0">
              <a:solidFill>
                <a:schemeClr val="tx1"/>
              </a:solidFill>
            </a:endParaRPr>
          </a:p>
          <a:p>
            <a:pPr>
              <a:spcBef>
                <a:spcPts val="0"/>
              </a:spcBef>
              <a:buFont typeface="Wingdings" panose="05000000000000000000" pitchFamily="2" charset="2"/>
              <a:buChar char="ü"/>
            </a:pPr>
            <a:r>
              <a:rPr lang="es-MX" sz="1200" dirty="0">
                <a:solidFill>
                  <a:schemeClr val="tx1"/>
                </a:solidFill>
              </a:rPr>
              <a:t>En el 2º casillero Examen de presión arterial marcar “D” de definitivo</a:t>
            </a:r>
          </a:p>
          <a:p>
            <a:pPr marL="0" indent="0">
              <a:spcBef>
                <a:spcPts val="0"/>
              </a:spcBef>
              <a:buNone/>
            </a:pPr>
            <a:r>
              <a:rPr lang="es-MX" sz="1200" b="1" dirty="0">
                <a:solidFill>
                  <a:schemeClr val="tx1"/>
                </a:solidFill>
                <a:effectLst>
                  <a:outerShdw blurRad="38100" dist="38100" dir="2700000" algn="tl">
                    <a:srgbClr val="000000">
                      <a:alpha val="43137"/>
                    </a:srgbClr>
                  </a:outerShdw>
                </a:effectLst>
              </a:rPr>
              <a:t>En el ítem </a:t>
            </a:r>
            <a:r>
              <a:rPr lang="es-MX" sz="1200" b="1" dirty="0" err="1">
                <a:solidFill>
                  <a:schemeClr val="tx1"/>
                </a:solidFill>
                <a:effectLst>
                  <a:outerShdw blurRad="38100" dist="38100" dir="2700000" algn="tl">
                    <a:srgbClr val="000000">
                      <a:alpha val="43137"/>
                    </a:srgbClr>
                  </a:outerShdw>
                </a:effectLst>
              </a:rPr>
              <a:t>Lab</a:t>
            </a:r>
            <a:r>
              <a:rPr lang="es-MX" sz="1200" b="1" dirty="0">
                <a:solidFill>
                  <a:schemeClr val="tx1"/>
                </a:solidFill>
                <a:effectLst>
                  <a:outerShdw blurRad="38100" dist="38100" dir="2700000" algn="tl">
                    <a:srgbClr val="000000">
                      <a:alpha val="43137"/>
                    </a:srgbClr>
                  </a:outerShdw>
                </a:effectLst>
              </a:rPr>
              <a:t>:</a:t>
            </a:r>
          </a:p>
          <a:p>
            <a:pPr>
              <a:spcBef>
                <a:spcPts val="0"/>
              </a:spcBef>
              <a:buFont typeface="Wingdings" panose="05000000000000000000" pitchFamily="2" charset="2"/>
              <a:buChar char="ü"/>
            </a:pPr>
            <a:r>
              <a:rPr lang="es-MX" sz="1200" dirty="0">
                <a:solidFill>
                  <a:schemeClr val="tx1"/>
                </a:solidFill>
              </a:rPr>
              <a:t>En el 1º casillero registrar “PC” de paciente que recibe controles en LAB 1 y en la segunda columna LAB2 registrar el número de meses para los que se ha prescrito el tratamiento.  </a:t>
            </a:r>
          </a:p>
          <a:p>
            <a:pPr>
              <a:spcBef>
                <a:spcPts val="0"/>
              </a:spcBef>
              <a:buFont typeface="Wingdings" panose="05000000000000000000" pitchFamily="2" charset="2"/>
              <a:buChar char="ü"/>
            </a:pPr>
            <a:r>
              <a:rPr lang="es-MX" sz="1200" dirty="0">
                <a:solidFill>
                  <a:schemeClr val="tx1"/>
                </a:solidFill>
              </a:rPr>
              <a:t>P Ejem: 2 meses de tratamiento = PC/2  </a:t>
            </a:r>
          </a:p>
          <a:p>
            <a:pPr marL="457200" lvl="1" indent="0">
              <a:spcBef>
                <a:spcPts val="0"/>
              </a:spcBef>
              <a:buNone/>
            </a:pPr>
            <a:r>
              <a:rPr lang="es-MX" sz="1200" dirty="0">
                <a:solidFill>
                  <a:schemeClr val="tx1"/>
                </a:solidFill>
              </a:rPr>
              <a:t>Actualmente el máximo valor a registrar será “3” que indica que se ha prescrito medicación para los próximos 3 meses. </a:t>
            </a:r>
          </a:p>
          <a:p>
            <a:pPr marL="0" indent="0">
              <a:spcBef>
                <a:spcPts val="0"/>
              </a:spcBef>
              <a:buNone/>
            </a:pPr>
            <a:r>
              <a:rPr lang="es-MX" sz="1200" dirty="0">
                <a:solidFill>
                  <a:schemeClr val="tx1"/>
                </a:solidFill>
              </a:rPr>
              <a:t>	La evaluación anual usa los valores registrados en LAB2 para evaluar la continuidad de tratamiento a lo largo del tiempo.</a:t>
            </a:r>
          </a:p>
          <a:p>
            <a:pPr>
              <a:spcBef>
                <a:spcPts val="0"/>
              </a:spcBef>
              <a:buFont typeface="Wingdings" panose="05000000000000000000" pitchFamily="2" charset="2"/>
              <a:buChar char="ü"/>
            </a:pPr>
            <a:r>
              <a:rPr lang="es-MX" sz="1200" dirty="0">
                <a:solidFill>
                  <a:schemeClr val="tx1"/>
                </a:solidFill>
              </a:rPr>
              <a:t>En el 2º casillero marcar registrar valor de presión arterial.</a:t>
            </a:r>
          </a:p>
          <a:p>
            <a:pPr marL="0" indent="0">
              <a:spcBef>
                <a:spcPts val="0"/>
              </a:spcBef>
              <a:buNone/>
            </a:pPr>
            <a:r>
              <a:rPr lang="es-MX" sz="1200" dirty="0">
                <a:solidFill>
                  <a:schemeClr val="tx1"/>
                </a:solidFill>
              </a:rPr>
              <a:t>	En la primera columna colocar el valor de la presión arterial sistólica.</a:t>
            </a:r>
          </a:p>
          <a:p>
            <a:pPr marL="0" indent="0">
              <a:spcBef>
                <a:spcPts val="0"/>
              </a:spcBef>
              <a:buNone/>
            </a:pPr>
            <a:r>
              <a:rPr lang="es-MX" sz="1200" dirty="0">
                <a:solidFill>
                  <a:schemeClr val="tx1"/>
                </a:solidFill>
              </a:rPr>
              <a:t>	En la segunda columna colocar el valor de la presión arterial diastólica</a:t>
            </a:r>
          </a:p>
        </p:txBody>
      </p:sp>
      <p:pic>
        <p:nvPicPr>
          <p:cNvPr id="9" name="Imagen 8">
            <a:extLst>
              <a:ext uri="{FF2B5EF4-FFF2-40B4-BE49-F238E27FC236}">
                <a16:creationId xmlns:a16="http://schemas.microsoft.com/office/drawing/2014/main" id="{AD065521-5429-EF01-E1FA-4DF87DE3C739}"/>
              </a:ext>
            </a:extLst>
          </p:cNvPr>
          <p:cNvPicPr>
            <a:picLocks noChangeAspect="1"/>
          </p:cNvPicPr>
          <p:nvPr/>
        </p:nvPicPr>
        <p:blipFill>
          <a:blip r:embed="rId2"/>
          <a:stretch>
            <a:fillRect/>
          </a:stretch>
        </p:blipFill>
        <p:spPr>
          <a:xfrm>
            <a:off x="100584" y="4898490"/>
            <a:ext cx="11804904" cy="1836047"/>
          </a:xfrm>
          <a:prstGeom prst="rect">
            <a:avLst/>
          </a:prstGeom>
        </p:spPr>
      </p:pic>
    </p:spTree>
    <p:extLst>
      <p:ext uri="{BB962C8B-B14F-4D97-AF65-F5344CB8AC3E}">
        <p14:creationId xmlns:p14="http://schemas.microsoft.com/office/powerpoint/2010/main" val="223830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ECBE5-AC03-647D-2B90-3F4B00205340}"/>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104455C4-0BD3-5074-E978-14AFB068D17A}"/>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5001606: PERSONAS HIPERTENSAS CON TRATAMIENTO ESPECIALIZADO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6" name="Marcador de contenido 2">
            <a:extLst>
              <a:ext uri="{FF2B5EF4-FFF2-40B4-BE49-F238E27FC236}">
                <a16:creationId xmlns:a16="http://schemas.microsoft.com/office/drawing/2014/main" id="{26BF155D-D225-B444-B0F1-22CA6FEE93AE}"/>
              </a:ext>
            </a:extLst>
          </p:cNvPr>
          <p:cNvSpPr>
            <a:spLocks noGrp="1"/>
          </p:cNvSpPr>
          <p:nvPr>
            <p:ph idx="1"/>
          </p:nvPr>
        </p:nvSpPr>
        <p:spPr>
          <a:xfrm>
            <a:off x="544285" y="1095374"/>
            <a:ext cx="11103429" cy="5481889"/>
          </a:xfrm>
        </p:spPr>
        <p:style>
          <a:lnRef idx="3">
            <a:schemeClr val="lt1"/>
          </a:lnRef>
          <a:fillRef idx="1">
            <a:schemeClr val="accent1"/>
          </a:fillRef>
          <a:effectRef idx="1">
            <a:schemeClr val="accent1"/>
          </a:effectRef>
          <a:fontRef idx="minor">
            <a:schemeClr val="lt1"/>
          </a:fontRef>
        </p:style>
        <p:txBody>
          <a:bodyPr>
            <a:normAutofit fontScale="85000" lnSpcReduction="10000"/>
          </a:bodyPr>
          <a:lstStyle/>
          <a:p>
            <a:r>
              <a:rPr lang="es-MX" sz="2600" dirty="0"/>
              <a:t>Intervención dirigida a personas con diagnóstico de hipertensión arterial, con daño de órgano diana (retinopatía, Enfermedad Renal Crónica, cardiopatía o Enfermedad Cardiovascular) que se les da seguimiento por consultorio externo en el segundo o tercer nivel de atención. </a:t>
            </a:r>
          </a:p>
          <a:p>
            <a:r>
              <a:rPr lang="es-MX" sz="2600" dirty="0"/>
              <a:t>También puede incluir a pacientes con comorbilidades importantes que requieran una valoración integral especializada. La visita a cada médico especialista a cargo debe hacerse una vez al año como mínimo según los daños de órgano diana que tenga el paciente e incluye valoración con exámenes auxiliares en caso de requerirlo. También se cuentan para la entrega del subproducto las consultas por telemedicina. </a:t>
            </a:r>
          </a:p>
          <a:p>
            <a:r>
              <a:rPr lang="es-MX" sz="2600" dirty="0"/>
              <a:t>Se puede incluir a personas con Hipertensión Arterial con alto riesgo cardiovascular, muy alto riesgo y riesgo crítico, con una o varias complicaciones. También se incluye a los pacientes con hipertensión arterial resistente al tratamiento.</a:t>
            </a:r>
          </a:p>
          <a:p>
            <a:r>
              <a:rPr lang="es-MX" sz="2600" dirty="0"/>
              <a:t>El manejo se realiza en establecimientos de salud de </a:t>
            </a:r>
            <a:r>
              <a:rPr lang="es-MX" sz="2600" b="1" dirty="0">
                <a:effectLst>
                  <a:outerShdw blurRad="38100" dist="38100" dir="2700000" algn="tl">
                    <a:srgbClr val="000000">
                      <a:alpha val="43137"/>
                    </a:srgbClr>
                  </a:outerShdw>
                </a:effectLst>
              </a:rPr>
              <a:t>categorías II-1, II-2, II-E, III-1 y III-2</a:t>
            </a:r>
            <a:r>
              <a:rPr lang="es-MX" sz="2600" dirty="0"/>
              <a:t>, con acceso a equipos especializados.</a:t>
            </a:r>
          </a:p>
          <a:p>
            <a:endParaRPr lang="es-ES" sz="2400" dirty="0"/>
          </a:p>
          <a:p>
            <a:endParaRPr lang="es-ES" sz="2400" dirty="0"/>
          </a:p>
          <a:p>
            <a:endParaRPr lang="es-ES" sz="2400" dirty="0"/>
          </a:p>
          <a:p>
            <a:endParaRPr lang="es-PE" sz="2400" dirty="0"/>
          </a:p>
        </p:txBody>
      </p:sp>
    </p:spTree>
    <p:extLst>
      <p:ext uri="{BB962C8B-B14F-4D97-AF65-F5344CB8AC3E}">
        <p14:creationId xmlns:p14="http://schemas.microsoft.com/office/powerpoint/2010/main" val="243121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B107D-8742-0CBE-DB5D-F49E89E8866C}"/>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AFE56154-FF44-58F3-2F18-CFE38D450D8B}"/>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PERSONAS HIPERTENSAS CON TRATAMIENTO ESPECIALIZADO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B8546AE6-79D8-1457-C513-6EFDC5494644}"/>
              </a:ext>
            </a:extLst>
          </p:cNvPr>
          <p:cNvSpPr>
            <a:spLocks noGrp="1"/>
          </p:cNvSpPr>
          <p:nvPr>
            <p:ph idx="1"/>
          </p:nvPr>
        </p:nvSpPr>
        <p:spPr>
          <a:xfrm>
            <a:off x="838200" y="827314"/>
            <a:ext cx="10515600" cy="5349649"/>
          </a:xfrm>
        </p:spPr>
        <p:style>
          <a:lnRef idx="1">
            <a:schemeClr val="accent3"/>
          </a:lnRef>
          <a:fillRef idx="3">
            <a:schemeClr val="accent3"/>
          </a:fillRef>
          <a:effectRef idx="2">
            <a:schemeClr val="accent3"/>
          </a:effectRef>
          <a:fontRef idx="minor">
            <a:schemeClr val="lt1"/>
          </a:fontRef>
        </p:style>
        <p:txBody>
          <a:bodyPr>
            <a:normAutofit fontScale="92500" lnSpcReduction="10000"/>
          </a:bodyPr>
          <a:lstStyle/>
          <a:p>
            <a:pPr marL="0" indent="0">
              <a:buNone/>
            </a:pPr>
            <a:r>
              <a:rPr lang="es-ES" dirty="0"/>
              <a:t>La consulta médica tiene una duración de 20 minutos y se debe realizar al menos cada 3 meses. Se realiza la prescripción farmacológica, valoración de la adherencia, evaluación de efectos adversos y daño de órgano blanco. Dependiendo de la especialidad, la evaluación puede incluir: La intervención al paciente Hipertenso se debe llevar a cabo los siguientes procedimientos: </a:t>
            </a:r>
          </a:p>
          <a:p>
            <a:pPr marL="514350" indent="-514350">
              <a:buFont typeface="+mj-lt"/>
              <a:buAutoNum type="arabicPeriod"/>
            </a:pPr>
            <a:r>
              <a:rPr lang="es-ES" dirty="0"/>
              <a:t>Cardiología: control de presión arterial, evaluación del IMC, perímetro abdominal, electrocardiograma, ecocardiograma, monitorización ambulatoria de la presión arterial, índice brazo-tobillo, ecografía </a:t>
            </a:r>
            <a:r>
              <a:rPr lang="es-ES" dirty="0" err="1"/>
              <a:t>doppler</a:t>
            </a:r>
            <a:r>
              <a:rPr lang="es-ES" dirty="0"/>
              <a:t> arterial (carótidas y miembros inferiores).</a:t>
            </a:r>
          </a:p>
          <a:p>
            <a:pPr marL="514350" indent="-514350">
              <a:buFont typeface="+mj-lt"/>
              <a:buAutoNum type="arabicPeriod"/>
            </a:pPr>
            <a:r>
              <a:rPr lang="es-ES" dirty="0"/>
              <a:t>Endocrinología: control de glucemia plasmática y/o hemoglobina glucosilada, evaluación de causas endocrinológicas de hipertensión arterial secundaria.</a:t>
            </a:r>
          </a:p>
          <a:p>
            <a:pPr marL="514350" indent="-514350">
              <a:buFont typeface="+mj-lt"/>
              <a:buAutoNum type="arabicPeriod"/>
            </a:pPr>
            <a:r>
              <a:rPr lang="es-ES" dirty="0"/>
              <a:t>Nefrología: creatinina y cociente albúmina/creatinina en orina.</a:t>
            </a:r>
          </a:p>
          <a:p>
            <a:pPr marL="514350" indent="-514350">
              <a:buFont typeface="+mj-lt"/>
              <a:buAutoNum type="arabicPeriod"/>
            </a:pPr>
            <a:r>
              <a:rPr lang="es-ES" dirty="0"/>
              <a:t>Oftalmología: evaluación de fondo de ojo. </a:t>
            </a:r>
          </a:p>
          <a:p>
            <a:pPr marL="514350" indent="-514350">
              <a:buFont typeface="+mj-lt"/>
              <a:buAutoNum type="arabicPeriod"/>
            </a:pPr>
            <a:r>
              <a:rPr lang="es-ES" dirty="0"/>
              <a:t>Incluye la consulta o consejería nutricionales por profesional capacitado, consulta de prescripción/indicación de actividad física y consulta para la cesación del consumo de tabaco y alcohol. </a:t>
            </a:r>
          </a:p>
          <a:p>
            <a:pPr marL="514350" indent="-514350">
              <a:buFont typeface="+mj-lt"/>
              <a:buAutoNum type="arabicPeriod"/>
            </a:pPr>
            <a:r>
              <a:rPr lang="es-ES" dirty="0"/>
              <a:t>Se debe realizar interconsultas para valoración de otras complicaciones y comorbilidades (Retinopatía hipertensiva, cardiopatía y vasculopatía, coagulación y vasculopatía, dislipidemia, daño hepático u otro), incluye exámenes de laboratorio según criterio médico, si el establecimiento no cuente con el especialista deberá ser referir a un establecimiento de salud con la capacidad resolutiva correspondiente.</a:t>
            </a:r>
          </a:p>
          <a:p>
            <a:endParaRPr lang="es-PE" dirty="0"/>
          </a:p>
        </p:txBody>
      </p:sp>
    </p:spTree>
    <p:extLst>
      <p:ext uri="{BB962C8B-B14F-4D97-AF65-F5344CB8AC3E}">
        <p14:creationId xmlns:p14="http://schemas.microsoft.com/office/powerpoint/2010/main" val="108050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C325F-345C-9F66-EFA6-9B6F859ABEE6}"/>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11C3ADC8-FC4E-85A2-CA17-CCB842B05416}"/>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REGISTRO DE MONITOREO Y SEGUIMIENTO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31B7F103-6EA0-7FA3-D1B3-52B96EEA1310}"/>
              </a:ext>
            </a:extLst>
          </p:cNvPr>
          <p:cNvSpPr>
            <a:spLocks noGrp="1"/>
          </p:cNvSpPr>
          <p:nvPr>
            <p:ph idx="1"/>
          </p:nvPr>
        </p:nvSpPr>
        <p:spPr>
          <a:xfrm>
            <a:off x="402771" y="829365"/>
            <a:ext cx="11386457" cy="2718507"/>
          </a:xfrm>
        </p:spPr>
        <p:style>
          <a:lnRef idx="2">
            <a:schemeClr val="accent1">
              <a:shade val="15000"/>
            </a:schemeClr>
          </a:lnRef>
          <a:fillRef idx="1">
            <a:schemeClr val="accent1"/>
          </a:fillRef>
          <a:effectRef idx="0">
            <a:schemeClr val="accent1"/>
          </a:effectRef>
          <a:fontRef idx="minor">
            <a:schemeClr val="lt1"/>
          </a:fontRef>
        </p:style>
        <p:txBody>
          <a:bodyPr>
            <a:normAutofit/>
          </a:bodyPr>
          <a:lstStyle/>
          <a:p>
            <a:pPr marL="0" indent="0">
              <a:spcBef>
                <a:spcPts val="0"/>
              </a:spcBef>
              <a:buNone/>
            </a:pPr>
            <a:r>
              <a:rPr lang="es-MX" sz="1400" dirty="0"/>
              <a:t>Cuando se programan citas de seguimiento con enfermería, técnico de enfermería u otro personal no médico para evaluar el control de la enfermedad según meta de tratamiento:</a:t>
            </a:r>
          </a:p>
          <a:p>
            <a:pPr marL="0" indent="0">
              <a:spcBef>
                <a:spcPts val="0"/>
              </a:spcBef>
              <a:buNone/>
            </a:pPr>
            <a:r>
              <a:rPr lang="es-MX" sz="1400" dirty="0"/>
              <a:t>En el 1º casillero marcar “R” de repetido.</a:t>
            </a:r>
          </a:p>
          <a:p>
            <a:pPr>
              <a:spcBef>
                <a:spcPts val="0"/>
              </a:spcBef>
            </a:pPr>
            <a:r>
              <a:rPr lang="es-MX" sz="1400" dirty="0"/>
              <a:t>- Hipertensión Esencial (I10).</a:t>
            </a:r>
          </a:p>
          <a:p>
            <a:pPr>
              <a:spcBef>
                <a:spcPts val="0"/>
              </a:spcBef>
            </a:pPr>
            <a:r>
              <a:rPr lang="es-MX" sz="1400" dirty="0"/>
              <a:t>- Enfermedad Cardiaca Hipertensiva (I11).</a:t>
            </a:r>
          </a:p>
          <a:p>
            <a:pPr>
              <a:spcBef>
                <a:spcPts val="0"/>
              </a:spcBef>
            </a:pPr>
            <a:r>
              <a:rPr lang="es-MX" sz="1400" dirty="0"/>
              <a:t>- Enfermedad renal crónica hipertensiva (I12)</a:t>
            </a:r>
          </a:p>
          <a:p>
            <a:pPr>
              <a:spcBef>
                <a:spcPts val="0"/>
              </a:spcBef>
            </a:pPr>
            <a:r>
              <a:rPr lang="es-MX" sz="1400" dirty="0"/>
              <a:t>- Enfermedad Cardiaca y renal crónica hipertensiva (I13)</a:t>
            </a:r>
          </a:p>
          <a:p>
            <a:pPr marL="0" indent="0">
              <a:spcBef>
                <a:spcPts val="0"/>
              </a:spcBef>
              <a:buNone/>
            </a:pPr>
            <a:r>
              <a:rPr lang="es-MX" sz="1400" dirty="0"/>
              <a:t>En el 2º casillero Tamizaje de presión arterial marcar “D” de definitivo.</a:t>
            </a:r>
          </a:p>
          <a:p>
            <a:pPr marL="0" indent="0">
              <a:spcBef>
                <a:spcPts val="0"/>
              </a:spcBef>
              <a:buNone/>
            </a:pPr>
            <a:r>
              <a:rPr lang="es-MX" sz="1400" dirty="0"/>
              <a:t>En el ítem </a:t>
            </a:r>
            <a:r>
              <a:rPr lang="es-MX" sz="1400" dirty="0" err="1"/>
              <a:t>Lab</a:t>
            </a:r>
            <a:r>
              <a:rPr lang="es-MX" sz="1400" dirty="0"/>
              <a:t>:</a:t>
            </a:r>
          </a:p>
          <a:p>
            <a:pPr>
              <a:spcBef>
                <a:spcPts val="0"/>
              </a:spcBef>
            </a:pPr>
            <a:r>
              <a:rPr lang="es-MX" sz="1400" dirty="0"/>
              <a:t>En el 2º casillero colocar valor de presión arterial.</a:t>
            </a:r>
          </a:p>
          <a:p>
            <a:pPr>
              <a:spcBef>
                <a:spcPts val="0"/>
              </a:spcBef>
            </a:pPr>
            <a:r>
              <a:rPr lang="es-MX" sz="1400" dirty="0"/>
              <a:t>En la primera columna colocar el valor de la presión arterial sistólica.</a:t>
            </a:r>
          </a:p>
          <a:p>
            <a:pPr>
              <a:spcBef>
                <a:spcPts val="0"/>
              </a:spcBef>
            </a:pPr>
            <a:r>
              <a:rPr lang="es-MX" sz="1400" dirty="0"/>
              <a:t>En la segunda columna colocar el valor de la presión arterial diastólica.</a:t>
            </a:r>
          </a:p>
          <a:p>
            <a:endParaRPr lang="es-PE" sz="2000" dirty="0"/>
          </a:p>
        </p:txBody>
      </p:sp>
      <p:pic>
        <p:nvPicPr>
          <p:cNvPr id="7" name="Imagen 6">
            <a:extLst>
              <a:ext uri="{FF2B5EF4-FFF2-40B4-BE49-F238E27FC236}">
                <a16:creationId xmlns:a16="http://schemas.microsoft.com/office/drawing/2014/main" id="{4740F614-2528-50AD-E3C9-0391EE5574D9}"/>
              </a:ext>
            </a:extLst>
          </p:cNvPr>
          <p:cNvPicPr>
            <a:picLocks noChangeAspect="1"/>
          </p:cNvPicPr>
          <p:nvPr/>
        </p:nvPicPr>
        <p:blipFill>
          <a:blip r:embed="rId2"/>
          <a:stretch>
            <a:fillRect/>
          </a:stretch>
        </p:blipFill>
        <p:spPr>
          <a:xfrm>
            <a:off x="164592" y="3903681"/>
            <a:ext cx="11704320" cy="2396535"/>
          </a:xfrm>
          <a:prstGeom prst="rect">
            <a:avLst/>
          </a:prstGeom>
        </p:spPr>
      </p:pic>
    </p:spTree>
    <p:extLst>
      <p:ext uri="{BB962C8B-B14F-4D97-AF65-F5344CB8AC3E}">
        <p14:creationId xmlns:p14="http://schemas.microsoft.com/office/powerpoint/2010/main" val="321713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0A78-0504-3887-3560-DDC8D4952D9B}"/>
            </a:ext>
          </a:extLst>
        </p:cNvPr>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B2E097B5-917F-97CD-51B4-44E7926FDAFF}"/>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CONSULTA PARA TRATAMIENTO Y EVALUACIÓN DEL PACIENTE HIPERTENSO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7" name="Marcador de contenido 2">
            <a:extLst>
              <a:ext uri="{FF2B5EF4-FFF2-40B4-BE49-F238E27FC236}">
                <a16:creationId xmlns:a16="http://schemas.microsoft.com/office/drawing/2014/main" id="{98EAC4DE-2D23-99CC-223A-1C0DA5F72EC3}"/>
              </a:ext>
            </a:extLst>
          </p:cNvPr>
          <p:cNvSpPr>
            <a:spLocks noGrp="1"/>
          </p:cNvSpPr>
          <p:nvPr>
            <p:ph idx="1"/>
          </p:nvPr>
        </p:nvSpPr>
        <p:spPr>
          <a:xfrm>
            <a:off x="402771" y="829364"/>
            <a:ext cx="11386457" cy="3925515"/>
          </a:xfrm>
        </p:spPr>
        <p:style>
          <a:lnRef idx="2">
            <a:schemeClr val="accent3">
              <a:shade val="15000"/>
            </a:schemeClr>
          </a:lnRef>
          <a:fillRef idx="1">
            <a:schemeClr val="accent3"/>
          </a:fillRef>
          <a:effectRef idx="0">
            <a:schemeClr val="accent3"/>
          </a:effectRef>
          <a:fontRef idx="minor">
            <a:schemeClr val="lt1"/>
          </a:fontRef>
        </p:style>
        <p:txBody>
          <a:bodyPr>
            <a:noAutofit/>
          </a:bodyPr>
          <a:lstStyle/>
          <a:p>
            <a:pPr marL="0" indent="0">
              <a:spcBef>
                <a:spcPts val="0"/>
              </a:spcBef>
              <a:buNone/>
            </a:pPr>
            <a:r>
              <a:rPr lang="es-MX" sz="1400" b="1" dirty="0">
                <a:solidFill>
                  <a:schemeClr val="tx1"/>
                </a:solidFill>
                <a:effectLst>
                  <a:outerShdw blurRad="38100" dist="38100" dir="2700000" algn="tl">
                    <a:srgbClr val="000000">
                      <a:alpha val="43137"/>
                    </a:srgbClr>
                  </a:outerShdw>
                </a:effectLst>
              </a:rPr>
              <a:t>En el ítem Diagnóstico motivo de consulta y/o actividad de salud anote:</a:t>
            </a:r>
          </a:p>
          <a:p>
            <a:pPr>
              <a:spcBef>
                <a:spcPts val="0"/>
              </a:spcBef>
              <a:buFont typeface="Wingdings" panose="05000000000000000000" pitchFamily="2" charset="2"/>
              <a:buChar char="ü"/>
            </a:pPr>
            <a:r>
              <a:rPr lang="es-MX" sz="1400" dirty="0">
                <a:solidFill>
                  <a:schemeClr val="tx1"/>
                </a:solidFill>
              </a:rPr>
              <a:t>En el 1º casillero Hipertensión Esencial (Primaria) marcar “R” de repetido o “D” si en esa consulta se ha establecido el diagnóstico por primera vez</a:t>
            </a:r>
          </a:p>
          <a:p>
            <a:pPr marL="0" indent="0">
              <a:spcBef>
                <a:spcPts val="0"/>
              </a:spcBef>
              <a:buNone/>
            </a:pPr>
            <a:r>
              <a:rPr lang="es-MX" sz="1400" dirty="0">
                <a:solidFill>
                  <a:schemeClr val="tx1"/>
                </a:solidFill>
              </a:rPr>
              <a:t>		- Hipertensión Esencial (I10).</a:t>
            </a:r>
          </a:p>
          <a:p>
            <a:pPr marL="0" indent="0">
              <a:spcBef>
                <a:spcPts val="0"/>
              </a:spcBef>
              <a:buNone/>
            </a:pPr>
            <a:r>
              <a:rPr lang="es-MX" sz="1400" dirty="0">
                <a:solidFill>
                  <a:schemeClr val="tx1"/>
                </a:solidFill>
              </a:rPr>
              <a:t>		- Enfermedad Cardiaca Hipertensiva (I11).</a:t>
            </a:r>
          </a:p>
          <a:p>
            <a:pPr marL="0" indent="0">
              <a:spcBef>
                <a:spcPts val="0"/>
              </a:spcBef>
              <a:buNone/>
            </a:pPr>
            <a:r>
              <a:rPr lang="es-MX" sz="1400" dirty="0">
                <a:solidFill>
                  <a:schemeClr val="tx1"/>
                </a:solidFill>
              </a:rPr>
              <a:t>		- Enfermedad renal crónica hipertensiva (I12)</a:t>
            </a:r>
          </a:p>
          <a:p>
            <a:pPr marL="0" indent="0">
              <a:spcBef>
                <a:spcPts val="0"/>
              </a:spcBef>
              <a:buNone/>
            </a:pPr>
            <a:r>
              <a:rPr lang="es-MX" sz="1400" dirty="0">
                <a:solidFill>
                  <a:schemeClr val="tx1"/>
                </a:solidFill>
              </a:rPr>
              <a:t>		- Enfermedad Cardiaca y renal crónica hipertensiva (I13)</a:t>
            </a:r>
          </a:p>
          <a:p>
            <a:pPr>
              <a:spcBef>
                <a:spcPts val="0"/>
              </a:spcBef>
              <a:buFont typeface="Wingdings" panose="05000000000000000000" pitchFamily="2" charset="2"/>
              <a:buChar char="ü"/>
            </a:pPr>
            <a:r>
              <a:rPr lang="es-MX" sz="1400" dirty="0">
                <a:solidFill>
                  <a:schemeClr val="tx1"/>
                </a:solidFill>
              </a:rPr>
              <a:t>En el 2º casillero Examen de presión arterial marcar “D” de definitivo</a:t>
            </a:r>
          </a:p>
          <a:p>
            <a:pPr marL="0" indent="0">
              <a:spcBef>
                <a:spcPts val="0"/>
              </a:spcBef>
              <a:buNone/>
            </a:pPr>
            <a:r>
              <a:rPr lang="es-MX" sz="1400" b="1" dirty="0">
                <a:solidFill>
                  <a:schemeClr val="tx1"/>
                </a:solidFill>
                <a:effectLst>
                  <a:outerShdw blurRad="38100" dist="38100" dir="2700000" algn="tl">
                    <a:srgbClr val="000000">
                      <a:alpha val="43137"/>
                    </a:srgbClr>
                  </a:outerShdw>
                </a:effectLst>
              </a:rPr>
              <a:t>En el ítem </a:t>
            </a:r>
            <a:r>
              <a:rPr lang="es-MX" sz="1400" b="1" dirty="0" err="1">
                <a:solidFill>
                  <a:schemeClr val="tx1"/>
                </a:solidFill>
                <a:effectLst>
                  <a:outerShdw blurRad="38100" dist="38100" dir="2700000" algn="tl">
                    <a:srgbClr val="000000">
                      <a:alpha val="43137"/>
                    </a:srgbClr>
                  </a:outerShdw>
                </a:effectLst>
              </a:rPr>
              <a:t>Lab</a:t>
            </a:r>
            <a:r>
              <a:rPr lang="es-MX" sz="1400" b="1" dirty="0">
                <a:solidFill>
                  <a:schemeClr val="tx1"/>
                </a:solidFill>
                <a:effectLst>
                  <a:outerShdw blurRad="38100" dist="38100" dir="2700000" algn="tl">
                    <a:srgbClr val="000000">
                      <a:alpha val="43137"/>
                    </a:srgbClr>
                  </a:outerShdw>
                </a:effectLst>
              </a:rPr>
              <a:t>:</a:t>
            </a:r>
          </a:p>
          <a:p>
            <a:pPr>
              <a:spcBef>
                <a:spcPts val="0"/>
              </a:spcBef>
              <a:buFont typeface="Wingdings" panose="05000000000000000000" pitchFamily="2" charset="2"/>
              <a:buChar char="ü"/>
            </a:pPr>
            <a:r>
              <a:rPr lang="es-MX" sz="1400" dirty="0">
                <a:solidFill>
                  <a:schemeClr val="tx1"/>
                </a:solidFill>
              </a:rPr>
              <a:t>En el 1º casillero registrar “PC” de paciente que recibe controles en LAB 1 y en la segunda columna LAB2 registrar el número de meses para los que se ha prescrito el tratamiento.  </a:t>
            </a:r>
          </a:p>
          <a:p>
            <a:pPr>
              <a:spcBef>
                <a:spcPts val="0"/>
              </a:spcBef>
              <a:buFont typeface="Wingdings" panose="05000000000000000000" pitchFamily="2" charset="2"/>
              <a:buChar char="ü"/>
            </a:pPr>
            <a:r>
              <a:rPr lang="es-MX" sz="1400" dirty="0">
                <a:solidFill>
                  <a:schemeClr val="tx1"/>
                </a:solidFill>
              </a:rPr>
              <a:t>P Ejem: 2 meses de tratamiento = PC/2  </a:t>
            </a:r>
          </a:p>
          <a:p>
            <a:pPr marL="457200" lvl="1" indent="0">
              <a:spcBef>
                <a:spcPts val="0"/>
              </a:spcBef>
              <a:buNone/>
            </a:pPr>
            <a:r>
              <a:rPr lang="es-MX" sz="1400" dirty="0">
                <a:solidFill>
                  <a:schemeClr val="tx1"/>
                </a:solidFill>
              </a:rPr>
              <a:t>Actualmente el máximo valor a registrar será “3” que indica que se ha prescrito medicación para los próximos 3 meses. </a:t>
            </a:r>
          </a:p>
          <a:p>
            <a:pPr marL="0" indent="0">
              <a:spcBef>
                <a:spcPts val="0"/>
              </a:spcBef>
              <a:buNone/>
            </a:pPr>
            <a:r>
              <a:rPr lang="es-MX" sz="1400" dirty="0">
                <a:solidFill>
                  <a:schemeClr val="tx1"/>
                </a:solidFill>
              </a:rPr>
              <a:t>	La evaluación anual usa los valores registrados en LAB2 para evaluar la continuidad de tratamiento a lo largo del tiempo.</a:t>
            </a:r>
          </a:p>
          <a:p>
            <a:pPr>
              <a:spcBef>
                <a:spcPts val="0"/>
              </a:spcBef>
              <a:buFont typeface="Wingdings" panose="05000000000000000000" pitchFamily="2" charset="2"/>
              <a:buChar char="ü"/>
            </a:pPr>
            <a:r>
              <a:rPr lang="es-MX" sz="1400" dirty="0">
                <a:solidFill>
                  <a:schemeClr val="tx1"/>
                </a:solidFill>
              </a:rPr>
              <a:t>En el 2º casillero marcar registrar valor de presión arterial.</a:t>
            </a:r>
          </a:p>
          <a:p>
            <a:pPr marL="0" indent="0">
              <a:spcBef>
                <a:spcPts val="0"/>
              </a:spcBef>
              <a:buNone/>
            </a:pPr>
            <a:r>
              <a:rPr lang="es-MX" sz="1400" dirty="0">
                <a:solidFill>
                  <a:schemeClr val="tx1"/>
                </a:solidFill>
              </a:rPr>
              <a:t>	En la primera columna colocar el valor de la presión arterial sistólica.</a:t>
            </a:r>
          </a:p>
          <a:p>
            <a:pPr marL="0" indent="0">
              <a:spcBef>
                <a:spcPts val="0"/>
              </a:spcBef>
              <a:buNone/>
            </a:pPr>
            <a:r>
              <a:rPr lang="es-MX" sz="1400" dirty="0">
                <a:solidFill>
                  <a:schemeClr val="tx1"/>
                </a:solidFill>
              </a:rPr>
              <a:t>	En la segunda columna colocar el valor de la presión arterial diastólica</a:t>
            </a:r>
          </a:p>
        </p:txBody>
      </p:sp>
      <p:pic>
        <p:nvPicPr>
          <p:cNvPr id="9" name="Imagen 8">
            <a:extLst>
              <a:ext uri="{FF2B5EF4-FFF2-40B4-BE49-F238E27FC236}">
                <a16:creationId xmlns:a16="http://schemas.microsoft.com/office/drawing/2014/main" id="{2B1F0C63-3190-931A-1B26-922A56D355C2}"/>
              </a:ext>
            </a:extLst>
          </p:cNvPr>
          <p:cNvPicPr>
            <a:picLocks noChangeAspect="1"/>
          </p:cNvPicPr>
          <p:nvPr/>
        </p:nvPicPr>
        <p:blipFill>
          <a:blip r:embed="rId2"/>
          <a:stretch>
            <a:fillRect/>
          </a:stretch>
        </p:blipFill>
        <p:spPr>
          <a:xfrm>
            <a:off x="100584" y="4898490"/>
            <a:ext cx="11804904" cy="1836047"/>
          </a:xfrm>
          <a:prstGeom prst="rect">
            <a:avLst/>
          </a:prstGeom>
        </p:spPr>
      </p:pic>
    </p:spTree>
    <p:extLst>
      <p:ext uri="{BB962C8B-B14F-4D97-AF65-F5344CB8AC3E}">
        <p14:creationId xmlns:p14="http://schemas.microsoft.com/office/powerpoint/2010/main" val="43699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18B44148-37E5-D003-D9CB-63CEB1510BA2}"/>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MANEJO INTEGRAL ESPECIALIZADO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Rectángulo: esquinas redondeadas 4">
            <a:extLst>
              <a:ext uri="{FF2B5EF4-FFF2-40B4-BE49-F238E27FC236}">
                <a16:creationId xmlns:a16="http://schemas.microsoft.com/office/drawing/2014/main" id="{0CE2A71B-DC26-43E3-A163-7CFDA2C2856E}"/>
              </a:ext>
            </a:extLst>
          </p:cNvPr>
          <p:cNvSpPr/>
          <p:nvPr/>
        </p:nvSpPr>
        <p:spPr>
          <a:xfrm>
            <a:off x="978408" y="1106424"/>
            <a:ext cx="10341864" cy="6492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a:t>Registro de atenciones de especialidad, las atenciones más comunes son:</a:t>
            </a:r>
          </a:p>
        </p:txBody>
      </p:sp>
      <p:pic>
        <p:nvPicPr>
          <p:cNvPr id="6" name="Imagen 5">
            <a:extLst>
              <a:ext uri="{FF2B5EF4-FFF2-40B4-BE49-F238E27FC236}">
                <a16:creationId xmlns:a16="http://schemas.microsoft.com/office/drawing/2014/main" id="{D625D717-910E-FD5A-34F7-5D44E587A192}"/>
              </a:ext>
            </a:extLst>
          </p:cNvPr>
          <p:cNvPicPr>
            <a:picLocks noChangeAspect="1"/>
          </p:cNvPicPr>
          <p:nvPr/>
        </p:nvPicPr>
        <p:blipFill>
          <a:blip r:embed="rId2"/>
          <a:stretch>
            <a:fillRect/>
          </a:stretch>
        </p:blipFill>
        <p:spPr>
          <a:xfrm>
            <a:off x="978408" y="2139664"/>
            <a:ext cx="10513918" cy="4041679"/>
          </a:xfrm>
          <a:prstGeom prst="rect">
            <a:avLst/>
          </a:prstGeom>
        </p:spPr>
      </p:pic>
    </p:spTree>
    <p:extLst>
      <p:ext uri="{BB962C8B-B14F-4D97-AF65-F5344CB8AC3E}">
        <p14:creationId xmlns:p14="http://schemas.microsoft.com/office/powerpoint/2010/main" val="387077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5886F0BF-4D0B-E05E-E613-A3B6D68472AD}"/>
              </a:ext>
            </a:extLst>
          </p:cNvPr>
          <p:cNvPicPr>
            <a:picLocks noGrp="1" noChangeAspect="1"/>
          </p:cNvPicPr>
          <p:nvPr>
            <p:ph idx="1"/>
          </p:nvPr>
        </p:nvPicPr>
        <p:blipFill>
          <a:blip r:embed="rId2"/>
          <a:stretch>
            <a:fillRect/>
          </a:stretch>
        </p:blipFill>
        <p:spPr>
          <a:xfrm>
            <a:off x="163285" y="261175"/>
            <a:ext cx="11696483" cy="2548943"/>
          </a:xfrm>
        </p:spPr>
      </p:pic>
      <p:pic>
        <p:nvPicPr>
          <p:cNvPr id="5" name="Imagen 4">
            <a:extLst>
              <a:ext uri="{FF2B5EF4-FFF2-40B4-BE49-F238E27FC236}">
                <a16:creationId xmlns:a16="http://schemas.microsoft.com/office/drawing/2014/main" id="{19C36B06-96E1-2445-D0E9-E0F41252FB7E}"/>
              </a:ext>
            </a:extLst>
          </p:cNvPr>
          <p:cNvPicPr>
            <a:picLocks noChangeAspect="1"/>
          </p:cNvPicPr>
          <p:nvPr/>
        </p:nvPicPr>
        <p:blipFill>
          <a:blip r:embed="rId3"/>
          <a:stretch>
            <a:fillRect/>
          </a:stretch>
        </p:blipFill>
        <p:spPr>
          <a:xfrm>
            <a:off x="163285" y="3197949"/>
            <a:ext cx="11696483" cy="2372056"/>
          </a:xfrm>
          <a:prstGeom prst="rect">
            <a:avLst/>
          </a:prstGeom>
        </p:spPr>
      </p:pic>
    </p:spTree>
    <p:extLst>
      <p:ext uri="{BB962C8B-B14F-4D97-AF65-F5344CB8AC3E}">
        <p14:creationId xmlns:p14="http://schemas.microsoft.com/office/powerpoint/2010/main" val="143080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818D6-F029-AD83-0E32-D034E5588A40}"/>
              </a:ext>
            </a:extLst>
          </p:cNvPr>
          <p:cNvSpPr>
            <a:spLocks noGrp="1"/>
          </p:cNvSpPr>
          <p:nvPr>
            <p:ph type="title"/>
          </p:nvPr>
        </p:nvSpPr>
        <p:spPr>
          <a:xfrm>
            <a:off x="402771" y="182515"/>
            <a:ext cx="8911687" cy="1280890"/>
          </a:xfrm>
        </p:spPr>
        <p:txBody>
          <a:bodyPr>
            <a:normAutofit/>
          </a:bodyPr>
          <a:lstStyle/>
          <a:p>
            <a:r>
              <a:rPr lang="es-ES" sz="3200" b="1" dirty="0">
                <a:solidFill>
                  <a:srgbClr val="11C1FF"/>
                </a:solidFill>
                <a:effectLst>
                  <a:outerShdw blurRad="38100" dist="38100" dir="2700000" algn="tl">
                    <a:srgbClr val="000000">
                      <a:alpha val="43137"/>
                    </a:srgbClr>
                  </a:outerShdw>
                </a:effectLst>
              </a:rPr>
              <a:t>UPS DE NUTRICIÓN</a:t>
            </a:r>
          </a:p>
        </p:txBody>
      </p:sp>
      <p:sp>
        <p:nvSpPr>
          <p:cNvPr id="4" name="Marcador de contenido 2">
            <a:extLst>
              <a:ext uri="{FF2B5EF4-FFF2-40B4-BE49-F238E27FC236}">
                <a16:creationId xmlns:a16="http://schemas.microsoft.com/office/drawing/2014/main" id="{38002D22-F200-1A62-578F-7CF9B5592318}"/>
              </a:ext>
            </a:extLst>
          </p:cNvPr>
          <p:cNvSpPr>
            <a:spLocks noGrp="1"/>
          </p:cNvSpPr>
          <p:nvPr>
            <p:ph idx="1"/>
          </p:nvPr>
        </p:nvSpPr>
        <p:spPr>
          <a:xfrm>
            <a:off x="402771" y="737924"/>
            <a:ext cx="11386457" cy="3440884"/>
          </a:xfrm>
        </p:spPr>
        <p:style>
          <a:lnRef idx="2">
            <a:schemeClr val="accent3">
              <a:shade val="15000"/>
            </a:schemeClr>
          </a:lnRef>
          <a:fillRef idx="1">
            <a:schemeClr val="accent3"/>
          </a:fillRef>
          <a:effectRef idx="0">
            <a:schemeClr val="accent3"/>
          </a:effectRef>
          <a:fontRef idx="minor">
            <a:schemeClr val="lt1"/>
          </a:fontRef>
        </p:style>
        <p:txBody>
          <a:bodyPr>
            <a:noAutofit/>
          </a:bodyPr>
          <a:lstStyle/>
          <a:p>
            <a:pPr marL="0" indent="0">
              <a:spcBef>
                <a:spcPts val="0"/>
              </a:spcBef>
              <a:buNone/>
            </a:pPr>
            <a:r>
              <a:rPr lang="es-MX" sz="1200" b="1" dirty="0">
                <a:solidFill>
                  <a:schemeClr val="tx1"/>
                </a:solidFill>
                <a:effectLst>
                  <a:outerShdw blurRad="38100" dist="38100" dir="2700000" algn="tl">
                    <a:srgbClr val="000000">
                      <a:alpha val="43137"/>
                    </a:srgbClr>
                  </a:outerShdw>
                </a:effectLst>
              </a:rPr>
              <a:t>En el ítem Diagnóstico motivo de consulta y/o actividad de salud anote:</a:t>
            </a:r>
          </a:p>
          <a:p>
            <a:pPr>
              <a:spcBef>
                <a:spcPts val="0"/>
              </a:spcBef>
              <a:buFont typeface="Wingdings" panose="05000000000000000000" pitchFamily="2" charset="2"/>
              <a:buChar char="ü"/>
            </a:pPr>
            <a:r>
              <a:rPr lang="es-MX" sz="1200" dirty="0">
                <a:solidFill>
                  <a:schemeClr val="tx1"/>
                </a:solidFill>
              </a:rPr>
              <a:t>En el 1º casillero Atención en Nutrición.</a:t>
            </a:r>
          </a:p>
          <a:p>
            <a:pPr>
              <a:spcBef>
                <a:spcPts val="0"/>
              </a:spcBef>
              <a:buFont typeface="Wingdings" panose="05000000000000000000" pitchFamily="2" charset="2"/>
              <a:buChar char="ü"/>
            </a:pPr>
            <a:r>
              <a:rPr lang="es-MX" sz="1200" dirty="0">
                <a:solidFill>
                  <a:schemeClr val="tx1"/>
                </a:solidFill>
              </a:rPr>
              <a:t>En el 2º casillero Hipertensión Esencial (Primaria) marcar “R” de repetido </a:t>
            </a:r>
          </a:p>
          <a:p>
            <a:pPr marL="0" indent="0">
              <a:spcBef>
                <a:spcPts val="0"/>
              </a:spcBef>
              <a:buNone/>
            </a:pPr>
            <a:r>
              <a:rPr lang="es-MX" sz="1200" dirty="0">
                <a:solidFill>
                  <a:schemeClr val="tx1"/>
                </a:solidFill>
              </a:rPr>
              <a:t>		- Hipertensión Esencial (I10).				- Enfermedad renal crónica hipertensiva (I12)</a:t>
            </a:r>
          </a:p>
          <a:p>
            <a:pPr marL="0" indent="0">
              <a:spcBef>
                <a:spcPts val="0"/>
              </a:spcBef>
              <a:buNone/>
            </a:pPr>
            <a:r>
              <a:rPr lang="es-MX" sz="1200" dirty="0">
                <a:solidFill>
                  <a:schemeClr val="tx1"/>
                </a:solidFill>
              </a:rPr>
              <a:t>		- Enfermedad Cardiaca Hipertensiva (I11).		- Enfermedad Cardiaca y renal crónica hipertensiva (I13)</a:t>
            </a:r>
          </a:p>
          <a:p>
            <a:pPr>
              <a:spcBef>
                <a:spcPts val="0"/>
              </a:spcBef>
              <a:buFont typeface="Wingdings" panose="05000000000000000000" pitchFamily="2" charset="2"/>
              <a:buChar char="ü"/>
            </a:pPr>
            <a:r>
              <a:rPr lang="es-MX" sz="1200" dirty="0">
                <a:solidFill>
                  <a:schemeClr val="tx1"/>
                </a:solidFill>
              </a:rPr>
              <a:t>En el 3º casillero Consejería Nutricional, Alimentación Saludable  marcar “D” de definitivo</a:t>
            </a:r>
          </a:p>
          <a:p>
            <a:pPr marL="0" indent="0">
              <a:spcBef>
                <a:spcPts val="0"/>
              </a:spcBef>
              <a:buNone/>
            </a:pPr>
            <a:r>
              <a:rPr lang="es-MX" sz="1200" b="1" dirty="0">
                <a:solidFill>
                  <a:schemeClr val="tx1"/>
                </a:solidFill>
                <a:effectLst>
                  <a:outerShdw blurRad="38100" dist="38100" dir="2700000" algn="tl">
                    <a:srgbClr val="000000">
                      <a:alpha val="43137"/>
                    </a:srgbClr>
                  </a:outerShdw>
                </a:effectLst>
              </a:rPr>
              <a:t>	Se pueden tocar los Siguientes temas :</a:t>
            </a:r>
          </a:p>
          <a:p>
            <a:pPr>
              <a:spcBef>
                <a:spcPts val="0"/>
              </a:spcBef>
              <a:buAutoNum type="arabicPeriod"/>
            </a:pPr>
            <a:r>
              <a:rPr lang="es-MX" sz="1200" dirty="0">
                <a:solidFill>
                  <a:schemeClr val="tx1"/>
                </a:solidFill>
              </a:rPr>
              <a:t>Consume frutas y verduras 5 porciones al día. </a:t>
            </a:r>
          </a:p>
          <a:p>
            <a:pPr>
              <a:spcBef>
                <a:spcPts val="0"/>
              </a:spcBef>
              <a:buAutoNum type="arabicPeriod"/>
            </a:pPr>
            <a:r>
              <a:rPr lang="es-MX" sz="1200" dirty="0">
                <a:solidFill>
                  <a:schemeClr val="tx1"/>
                </a:solidFill>
              </a:rPr>
              <a:t>Consume carbohidratos complejos (cereales integrales, tubérculos y menestras). </a:t>
            </a:r>
          </a:p>
          <a:p>
            <a:pPr>
              <a:spcBef>
                <a:spcPts val="0"/>
              </a:spcBef>
              <a:buAutoNum type="arabicPeriod"/>
            </a:pPr>
            <a:r>
              <a:rPr lang="es-MX" sz="1200" dirty="0">
                <a:solidFill>
                  <a:schemeClr val="tx1"/>
                </a:solidFill>
              </a:rPr>
              <a:t>Disminuye el consumo de azúcar y productos azucarados (gaseosas, golosinas, bebidas azucaradas, etc.). </a:t>
            </a:r>
          </a:p>
          <a:p>
            <a:pPr>
              <a:spcBef>
                <a:spcPts val="0"/>
              </a:spcBef>
              <a:buAutoNum type="arabicPeriod"/>
            </a:pPr>
            <a:r>
              <a:rPr lang="es-MX" sz="1200" dirty="0">
                <a:solidFill>
                  <a:schemeClr val="tx1"/>
                </a:solidFill>
              </a:rPr>
              <a:t>Consume siempre aceite vegetal y evita las grasas saturadas, así como los aceites recalentados. </a:t>
            </a:r>
          </a:p>
          <a:p>
            <a:pPr>
              <a:spcBef>
                <a:spcPts val="0"/>
              </a:spcBef>
              <a:buAutoNum type="arabicPeriod"/>
            </a:pPr>
            <a:r>
              <a:rPr lang="es-MX" sz="1200" dirty="0">
                <a:solidFill>
                  <a:schemeClr val="tx1"/>
                </a:solidFill>
              </a:rPr>
              <a:t>Prefiere consumir de pescado o carnes blancas (pollo, pavo, etc.). </a:t>
            </a:r>
          </a:p>
          <a:p>
            <a:pPr>
              <a:spcBef>
                <a:spcPts val="0"/>
              </a:spcBef>
              <a:buAutoNum type="arabicPeriod"/>
            </a:pPr>
            <a:r>
              <a:rPr lang="es-MX" sz="1200" dirty="0">
                <a:solidFill>
                  <a:schemeClr val="tx1"/>
                </a:solidFill>
              </a:rPr>
              <a:t>Consume carnes rojas con moderación. </a:t>
            </a:r>
          </a:p>
          <a:p>
            <a:pPr>
              <a:spcBef>
                <a:spcPts val="0"/>
              </a:spcBef>
              <a:buAutoNum type="arabicPeriod"/>
            </a:pPr>
            <a:r>
              <a:rPr lang="es-MX" sz="1200" dirty="0">
                <a:solidFill>
                  <a:schemeClr val="tx1"/>
                </a:solidFill>
              </a:rPr>
              <a:t>Consumir lácteos y derivados bajos en grasa y azúcar. </a:t>
            </a:r>
          </a:p>
          <a:p>
            <a:pPr>
              <a:spcBef>
                <a:spcPts val="0"/>
              </a:spcBef>
              <a:buAutoNum type="arabicPeriod"/>
            </a:pPr>
            <a:r>
              <a:rPr lang="es-MX" sz="1200" dirty="0">
                <a:solidFill>
                  <a:schemeClr val="tx1"/>
                </a:solidFill>
              </a:rPr>
              <a:t>Evita agregar más sal a tus comidas.</a:t>
            </a:r>
          </a:p>
          <a:p>
            <a:pPr>
              <a:spcBef>
                <a:spcPts val="0"/>
              </a:spcBef>
              <a:buAutoNum type="arabicPeriod"/>
            </a:pPr>
            <a:r>
              <a:rPr lang="es-MX" sz="1200" dirty="0">
                <a:solidFill>
                  <a:schemeClr val="tx1"/>
                </a:solidFill>
              </a:rPr>
              <a:t>Controlar su peso por lo menos una vez al mes y evite el sobrepeso. </a:t>
            </a:r>
          </a:p>
          <a:p>
            <a:pPr>
              <a:spcBef>
                <a:spcPts val="0"/>
              </a:spcBef>
              <a:buAutoNum type="arabicPeriod"/>
            </a:pPr>
            <a:r>
              <a:rPr lang="es-MX" sz="1200" dirty="0">
                <a:solidFill>
                  <a:schemeClr val="tx1"/>
                </a:solidFill>
              </a:rPr>
              <a:t>Prefiera beber agua. </a:t>
            </a:r>
          </a:p>
          <a:p>
            <a:pPr>
              <a:spcBef>
                <a:spcPts val="0"/>
              </a:spcBef>
              <a:buAutoNum type="arabicPeriod"/>
            </a:pPr>
            <a:r>
              <a:rPr lang="es-MX" sz="1200" dirty="0">
                <a:solidFill>
                  <a:schemeClr val="tx1"/>
                </a:solidFill>
              </a:rPr>
              <a:t>Realizar actividad física, al menos 30 minutos cada día.</a:t>
            </a:r>
            <a:endParaRPr lang="es-MX" sz="1200" b="1" dirty="0">
              <a:solidFill>
                <a:schemeClr val="tx1"/>
              </a:solidFill>
              <a:effectLst>
                <a:outerShdw blurRad="38100" dist="38100" dir="2700000" algn="tl">
                  <a:srgbClr val="000000">
                    <a:alpha val="43137"/>
                  </a:srgbClr>
                </a:outerShdw>
              </a:effectLst>
            </a:endParaRPr>
          </a:p>
        </p:txBody>
      </p:sp>
      <p:pic>
        <p:nvPicPr>
          <p:cNvPr id="35" name="Imagen 34">
            <a:extLst>
              <a:ext uri="{FF2B5EF4-FFF2-40B4-BE49-F238E27FC236}">
                <a16:creationId xmlns:a16="http://schemas.microsoft.com/office/drawing/2014/main" id="{2AD1E113-C013-85DE-E507-C934AF8F48A9}"/>
              </a:ext>
            </a:extLst>
          </p:cNvPr>
          <p:cNvPicPr>
            <a:picLocks noChangeAspect="1"/>
          </p:cNvPicPr>
          <p:nvPr/>
        </p:nvPicPr>
        <p:blipFill>
          <a:blip r:embed="rId2"/>
          <a:stretch>
            <a:fillRect/>
          </a:stretch>
        </p:blipFill>
        <p:spPr>
          <a:xfrm>
            <a:off x="745045" y="4478582"/>
            <a:ext cx="10829925" cy="2209800"/>
          </a:xfrm>
          <a:prstGeom prst="rect">
            <a:avLst/>
          </a:prstGeom>
        </p:spPr>
      </p:pic>
    </p:spTree>
    <p:extLst>
      <p:ext uri="{BB962C8B-B14F-4D97-AF65-F5344CB8AC3E}">
        <p14:creationId xmlns:p14="http://schemas.microsoft.com/office/powerpoint/2010/main" val="545173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103B5E17-D09E-49A7-FC03-3FCC14068DFE}"/>
              </a:ext>
            </a:extLst>
          </p:cNvPr>
          <p:cNvSpPr/>
          <p:nvPr/>
        </p:nvSpPr>
        <p:spPr>
          <a:xfrm>
            <a:off x="801624" y="356615"/>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5001605: PACIENTES CON ENFERMEDAD CARDIOMETABÓLICA ORGANIZADOS QUE RECIBEN EDUCACIÓN PARA EL CONTROL DE LA ENFERMEDAD </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A8EC608D-8CE5-D983-8527-AA5D411A581C}"/>
              </a:ext>
            </a:extLst>
          </p:cNvPr>
          <p:cNvSpPr>
            <a:spLocks noGrp="1"/>
          </p:cNvSpPr>
          <p:nvPr>
            <p:ph idx="1"/>
          </p:nvPr>
        </p:nvSpPr>
        <p:spPr>
          <a:xfrm>
            <a:off x="402771" y="1158548"/>
            <a:ext cx="11386457" cy="4937452"/>
          </a:xfrm>
        </p:spPr>
        <p:style>
          <a:lnRef idx="2">
            <a:schemeClr val="accent3">
              <a:shade val="15000"/>
            </a:schemeClr>
          </a:lnRef>
          <a:fillRef idx="1">
            <a:schemeClr val="accent3"/>
          </a:fillRef>
          <a:effectRef idx="0">
            <a:schemeClr val="accent3"/>
          </a:effectRef>
          <a:fontRef idx="minor">
            <a:schemeClr val="lt1"/>
          </a:fontRef>
        </p:style>
        <p:txBody>
          <a:bodyPr>
            <a:noAutofit/>
          </a:bodyPr>
          <a:lstStyle/>
          <a:p>
            <a:r>
              <a:rPr lang="es-ES" dirty="0"/>
              <a:t>Posibles temas para la sesión educativa: alimentación saludable, reducir el consumo de sal, mantener peso adecuado, actividad física, evitar el tabaquismo, limitar el consumo de alcohol. https://www.cdc.gov/bloodpressure/prevent.htm</a:t>
            </a:r>
          </a:p>
          <a:p>
            <a:pPr lvl="1"/>
            <a:r>
              <a:rPr lang="es-ES" dirty="0"/>
              <a:t>Los ítems: Documento de Identidad, Financiador, Pertenencia Étnica, Edad, Sexo, Establecimiento y Servicio no se registran por tratarse de una actividad grupal.</a:t>
            </a:r>
          </a:p>
          <a:p>
            <a:pPr lvl="1"/>
            <a:r>
              <a:rPr lang="es-ES" dirty="0"/>
              <a:t>En el ítem: Historia Clínica anote siempre APP100 de Actividades en Establecimiento de Salud</a:t>
            </a:r>
          </a:p>
          <a:p>
            <a:pPr lvl="1"/>
            <a:r>
              <a:rPr lang="es-ES" dirty="0"/>
              <a:t>En el ítem: Diagnóstico Motivo de Consulta y/o Actividad de Salud:</a:t>
            </a:r>
          </a:p>
          <a:p>
            <a:pPr marL="914400" lvl="2" indent="0">
              <a:buNone/>
            </a:pPr>
            <a:r>
              <a:rPr lang="es-ES" dirty="0"/>
              <a:t>En el 1º casillero registrar Sesión Educativa</a:t>
            </a:r>
          </a:p>
          <a:p>
            <a:pPr marL="914400" lvl="2" indent="0">
              <a:buNone/>
            </a:pPr>
            <a:r>
              <a:rPr lang="es-ES" dirty="0"/>
              <a:t>En el 2º casillero registrar el tema que corresponde la sesión educativa: Hipertensión, diabetes o según corresponda</a:t>
            </a:r>
          </a:p>
          <a:p>
            <a:pPr lvl="1"/>
            <a:r>
              <a:rPr lang="es-ES" dirty="0"/>
              <a:t>Para el ítem Tipo de diagnóstico</a:t>
            </a:r>
          </a:p>
          <a:p>
            <a:pPr marL="914400" lvl="2" indent="0">
              <a:buNone/>
            </a:pPr>
            <a:r>
              <a:rPr lang="es-ES" dirty="0"/>
              <a:t>En el 1º casillero marque “D” de diagnóstico definitivo.</a:t>
            </a:r>
          </a:p>
          <a:p>
            <a:pPr marL="914400" lvl="2" indent="0">
              <a:buNone/>
            </a:pPr>
            <a:r>
              <a:rPr lang="es-ES" dirty="0"/>
              <a:t>En el 2º casillero marque “R” de diagnóstico repetido.</a:t>
            </a:r>
          </a:p>
          <a:p>
            <a:pPr lvl="1"/>
            <a:r>
              <a:rPr lang="es-ES" dirty="0"/>
              <a:t>En el ítem </a:t>
            </a:r>
            <a:r>
              <a:rPr lang="es-ES" dirty="0" err="1"/>
              <a:t>Lab</a:t>
            </a:r>
            <a:r>
              <a:rPr lang="es-ES" dirty="0"/>
              <a:t> anote:</a:t>
            </a:r>
          </a:p>
          <a:p>
            <a:pPr marL="914400" lvl="2" indent="0">
              <a:buNone/>
            </a:pPr>
            <a:r>
              <a:rPr lang="es-ES" dirty="0"/>
              <a:t>En el 1º casillero el número de personas que participan de la sesión</a:t>
            </a:r>
          </a:p>
          <a:p>
            <a:pPr marL="0" indent="0">
              <a:spcBef>
                <a:spcPts val="0"/>
              </a:spcBef>
              <a:buNone/>
            </a:pPr>
            <a:endParaRPr lang="es-MX" sz="1200" dirty="0">
              <a:solidFill>
                <a:schemeClr val="tx1"/>
              </a:solidFill>
            </a:endParaRPr>
          </a:p>
        </p:txBody>
      </p:sp>
    </p:spTree>
    <p:extLst>
      <p:ext uri="{BB962C8B-B14F-4D97-AF65-F5344CB8AC3E}">
        <p14:creationId xmlns:p14="http://schemas.microsoft.com/office/powerpoint/2010/main" val="2671469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C10E55E-D47D-B1B0-5399-549DBDC25537}"/>
              </a:ext>
            </a:extLst>
          </p:cNvPr>
          <p:cNvPicPr>
            <a:picLocks noChangeAspect="1"/>
          </p:cNvPicPr>
          <p:nvPr/>
        </p:nvPicPr>
        <p:blipFill>
          <a:blip r:embed="rId2"/>
          <a:stretch>
            <a:fillRect/>
          </a:stretch>
        </p:blipFill>
        <p:spPr>
          <a:xfrm>
            <a:off x="320040" y="1003915"/>
            <a:ext cx="11769950" cy="1737068"/>
          </a:xfrm>
          <a:prstGeom prst="rect">
            <a:avLst/>
          </a:prstGeom>
        </p:spPr>
      </p:pic>
      <p:pic>
        <p:nvPicPr>
          <p:cNvPr id="5" name="Imagen 4">
            <a:extLst>
              <a:ext uri="{FF2B5EF4-FFF2-40B4-BE49-F238E27FC236}">
                <a16:creationId xmlns:a16="http://schemas.microsoft.com/office/drawing/2014/main" id="{8B8A8678-51BB-1B80-433D-65BD4DA0B332}"/>
              </a:ext>
            </a:extLst>
          </p:cNvPr>
          <p:cNvPicPr>
            <a:picLocks noChangeAspect="1"/>
          </p:cNvPicPr>
          <p:nvPr/>
        </p:nvPicPr>
        <p:blipFill>
          <a:blip r:embed="rId3"/>
          <a:stretch>
            <a:fillRect/>
          </a:stretch>
        </p:blipFill>
        <p:spPr>
          <a:xfrm>
            <a:off x="320040" y="2838418"/>
            <a:ext cx="11769950" cy="1707403"/>
          </a:xfrm>
          <a:prstGeom prst="rect">
            <a:avLst/>
          </a:prstGeom>
        </p:spPr>
      </p:pic>
      <p:pic>
        <p:nvPicPr>
          <p:cNvPr id="6" name="Imagen 5">
            <a:extLst>
              <a:ext uri="{FF2B5EF4-FFF2-40B4-BE49-F238E27FC236}">
                <a16:creationId xmlns:a16="http://schemas.microsoft.com/office/drawing/2014/main" id="{E4E12CEE-9FB8-24A4-FCFF-48ED62ED34C3}"/>
              </a:ext>
            </a:extLst>
          </p:cNvPr>
          <p:cNvPicPr>
            <a:picLocks noChangeAspect="1"/>
          </p:cNvPicPr>
          <p:nvPr/>
        </p:nvPicPr>
        <p:blipFill>
          <a:blip r:embed="rId4"/>
          <a:stretch>
            <a:fillRect/>
          </a:stretch>
        </p:blipFill>
        <p:spPr>
          <a:xfrm>
            <a:off x="-493776" y="4643256"/>
            <a:ext cx="12685776" cy="1850869"/>
          </a:xfrm>
          <a:prstGeom prst="rect">
            <a:avLst/>
          </a:prstGeom>
        </p:spPr>
      </p:pic>
      <p:sp>
        <p:nvSpPr>
          <p:cNvPr id="2" name="Rectángulo: esquinas redondeadas 1">
            <a:extLst>
              <a:ext uri="{FF2B5EF4-FFF2-40B4-BE49-F238E27FC236}">
                <a16:creationId xmlns:a16="http://schemas.microsoft.com/office/drawing/2014/main" id="{C2310102-CFB3-0315-EFC3-C755FA3A223B}"/>
              </a:ext>
            </a:extLst>
          </p:cNvPr>
          <p:cNvSpPr/>
          <p:nvPr/>
        </p:nvSpPr>
        <p:spPr>
          <a:xfrm>
            <a:off x="801624" y="356615"/>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5001605: PACIENTES CON ENFERMEDAD CARDIOMETABÓLICA ORGANIZADOS QUE RECIBEN EDUCACIÓN PARA EL CONTROL DE LA ENFERMEDAD </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val="133846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9031E3CB-BF03-372B-61C0-E5ECB057493D}"/>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CÓMO REGISTRAR CUANDO SE HAN ENCONTRADO FACTORES DE RIESGO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8" name="Marcador de contenido 2">
            <a:extLst>
              <a:ext uri="{FF2B5EF4-FFF2-40B4-BE49-F238E27FC236}">
                <a16:creationId xmlns:a16="http://schemas.microsoft.com/office/drawing/2014/main" id="{7F071778-1B4A-C0C8-31B8-26A227AA6E53}"/>
              </a:ext>
            </a:extLst>
          </p:cNvPr>
          <p:cNvSpPr txBox="1">
            <a:spLocks/>
          </p:cNvSpPr>
          <p:nvPr/>
        </p:nvSpPr>
        <p:spPr>
          <a:xfrm>
            <a:off x="704088" y="960120"/>
            <a:ext cx="10649712" cy="5669280"/>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lt1"/>
                </a:solidFill>
                <a:latin typeface="+mn-lt"/>
                <a:ea typeface="+mn-ea"/>
                <a:cs typeface="+mn-cs"/>
              </a:defRPr>
            </a:lvl9pPr>
          </a:lstStyle>
          <a:p>
            <a:pPr marL="221615" indent="0">
              <a:buFont typeface="Wingdings 3" charset="2"/>
              <a:buNone/>
            </a:pPr>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En el 1º casillero Valoración Clínica de Factores de Riesgo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Z019</a:t>
            </a:r>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 registrando en la casilla de LAB el código ALT (alterado)</a:t>
            </a:r>
          </a:p>
          <a:p>
            <a:pPr marL="221615" indent="0">
              <a:buFont typeface="Wingdings 3" charset="2"/>
              <a:buNone/>
            </a:pPr>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En el 2º casillero cuando esté presente, registrar cualquiera de los diagnósticos siguientes (máximo 2 en caso de identificar más de uno):</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Adiposidad localizada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(E65).</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Obesidad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(E669).</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Obesidad I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(E6691).</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Obesidad II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(E6692).</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Obesidad III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(EE693).</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Sobrepeso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(E6690).</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Problemas relacionados con el uso de tabaco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(Z720).</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Problemas sociales relacionados con el uso de alcohol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(Z721).</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Problemas relacionados con la falta de ejercicio físico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(Z723).</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Problemas relacionados con la dieta inadecuada y hábitos alimenticios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(Z724).</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Antecedente familiares de diabetes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(Z833).</a:t>
            </a:r>
          </a:p>
          <a:p>
            <a:pPr marL="507365" indent="-285750"/>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Antecedentes familiares de otras enfermedades crónicas, nutricionales y metabólicas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(Z834).</a:t>
            </a:r>
          </a:p>
          <a:p>
            <a:pPr marL="221615" indent="0">
              <a:buFont typeface="Wingdings 3" charset="2"/>
              <a:buNone/>
            </a:pPr>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En el 3º casillero examen de laboratorio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(Z017) </a:t>
            </a:r>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si el personal médico a cargo de la atención lo ha considerado necesario</a:t>
            </a:r>
          </a:p>
          <a:p>
            <a:pPr marL="221615" indent="0">
              <a:buFont typeface="Wingdings 3" charset="2"/>
              <a:buNone/>
            </a:pPr>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En el 4 º casillero la consejería en estilos de vida saludable </a:t>
            </a:r>
            <a:r>
              <a:rPr lang="es-MX" b="1" dirty="0">
                <a:solidFill>
                  <a:srgbClr val="C00000"/>
                </a:solidFill>
                <a:effectLst>
                  <a:outerShdw blurRad="38100" dist="38100" dir="2700000" algn="tl">
                    <a:srgbClr val="000000">
                      <a:alpha val="43137"/>
                    </a:srgbClr>
                  </a:outerShdw>
                </a:effectLst>
                <a:latin typeface="+mj-lt"/>
                <a:ea typeface="Times New Roman" panose="02020603050405020304" pitchFamily="18" charset="0"/>
              </a:rPr>
              <a:t>(99401.13).</a:t>
            </a:r>
          </a:p>
          <a:p>
            <a:pPr marL="221615" indent="0">
              <a:buFont typeface="Wingdings 3" charset="2"/>
              <a:buNone/>
            </a:pPr>
            <a:r>
              <a:rPr lang="es-MX" dirty="0">
                <a:solidFill>
                  <a:srgbClr val="231F20"/>
                </a:solidFill>
                <a:effectLst>
                  <a:outerShdw blurRad="38100" dist="38100" dir="2700000" algn="tl">
                    <a:srgbClr val="000000">
                      <a:alpha val="43137"/>
                    </a:srgbClr>
                  </a:outerShdw>
                </a:effectLst>
                <a:latin typeface="+mj-lt"/>
                <a:ea typeface="Times New Roman" panose="02020603050405020304" pitchFamily="18" charset="0"/>
              </a:rPr>
              <a:t>En el ítem Tipo de diagnóstico del 1º, 2º, 3º y 4º casilleros corresponden “D” de diagnóstico definitivo.</a:t>
            </a:r>
          </a:p>
          <a:p>
            <a:endParaRPr lang="es-PE" dirty="0"/>
          </a:p>
        </p:txBody>
      </p:sp>
      <p:pic>
        <p:nvPicPr>
          <p:cNvPr id="11" name="Marcador de contenido 4">
            <a:extLst>
              <a:ext uri="{FF2B5EF4-FFF2-40B4-BE49-F238E27FC236}">
                <a16:creationId xmlns:a16="http://schemas.microsoft.com/office/drawing/2014/main" id="{6B9D2536-2895-E3C7-9C59-5F49C5B16FBA}"/>
              </a:ext>
            </a:extLst>
          </p:cNvPr>
          <p:cNvPicPr>
            <a:picLocks noChangeAspect="1"/>
          </p:cNvPicPr>
          <p:nvPr/>
        </p:nvPicPr>
        <p:blipFill>
          <a:blip r:embed="rId2"/>
          <a:srcRect l="10971" t="13086" r="28307" b="21573"/>
          <a:stretch>
            <a:fillRect/>
          </a:stretch>
        </p:blipFill>
        <p:spPr>
          <a:xfrm>
            <a:off x="8226734" y="1960662"/>
            <a:ext cx="2926080" cy="1200628"/>
          </a:xfrm>
          <a:prstGeom prst="rect">
            <a:avLst/>
          </a:prstGeom>
        </p:spPr>
      </p:pic>
    </p:spTree>
    <p:extLst>
      <p:ext uri="{BB962C8B-B14F-4D97-AF65-F5344CB8AC3E}">
        <p14:creationId xmlns:p14="http://schemas.microsoft.com/office/powerpoint/2010/main" val="473810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9B35-BE83-6DC6-4BB4-0D79BF6A9627}"/>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C7B7607E-895B-DE39-8758-05905F599BF9}"/>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TRATAMIENTO A PERSONAS CON DIAGNOSTICO DE DIABETES</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pic>
        <p:nvPicPr>
          <p:cNvPr id="9" name="Marcador de contenido 7">
            <a:extLst>
              <a:ext uri="{FF2B5EF4-FFF2-40B4-BE49-F238E27FC236}">
                <a16:creationId xmlns:a16="http://schemas.microsoft.com/office/drawing/2014/main" id="{1CE3D886-6DAC-16C7-1D50-074B1BB78219}"/>
              </a:ext>
            </a:extLst>
          </p:cNvPr>
          <p:cNvPicPr>
            <a:picLocks noGrp="1" noChangeAspect="1"/>
          </p:cNvPicPr>
          <p:nvPr>
            <p:ph idx="1"/>
          </p:nvPr>
        </p:nvPicPr>
        <p:blipFill>
          <a:blip r:embed="rId2"/>
          <a:stretch>
            <a:fillRect/>
          </a:stretch>
        </p:blipFill>
        <p:spPr>
          <a:xfrm>
            <a:off x="562022" y="1463040"/>
            <a:ext cx="11224594" cy="4370832"/>
          </a:xfrm>
          <a:prstGeom prst="rect">
            <a:avLst/>
          </a:prstGeom>
        </p:spPr>
      </p:pic>
    </p:spTree>
    <p:extLst>
      <p:ext uri="{BB962C8B-B14F-4D97-AF65-F5344CB8AC3E}">
        <p14:creationId xmlns:p14="http://schemas.microsoft.com/office/powerpoint/2010/main" val="1550950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BC04-08CC-8EFC-A1F5-BF82EA80620F}"/>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F5D2DD6A-AAAD-F232-7090-3F7EB36A23E5}"/>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5001708: TRATAMIENTO PARA PERSONA CON DIABETES MELLITUS SIN DAÑO DE ORGANO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80F6EC22-B1B4-EE33-3D96-69B55547559E}"/>
              </a:ext>
            </a:extLst>
          </p:cNvPr>
          <p:cNvSpPr>
            <a:spLocks noGrp="1"/>
          </p:cNvSpPr>
          <p:nvPr>
            <p:ph idx="1"/>
          </p:nvPr>
        </p:nvSpPr>
        <p:spPr>
          <a:xfrm>
            <a:off x="838200" y="827314"/>
            <a:ext cx="10515600" cy="5349649"/>
          </a:xfrm>
        </p:spPr>
        <p:style>
          <a:lnRef idx="1">
            <a:schemeClr val="accent3"/>
          </a:lnRef>
          <a:fillRef idx="3">
            <a:schemeClr val="accent3"/>
          </a:fillRef>
          <a:effectRef idx="2">
            <a:schemeClr val="accent3"/>
          </a:effectRef>
          <a:fontRef idx="minor">
            <a:schemeClr val="lt1"/>
          </a:fontRef>
        </p:style>
        <p:txBody>
          <a:bodyPr>
            <a:normAutofit/>
          </a:bodyPr>
          <a:lstStyle/>
          <a:p>
            <a:r>
              <a:rPr lang="es-MX" sz="2000" b="1" dirty="0">
                <a:solidFill>
                  <a:schemeClr val="tx1"/>
                </a:solidFill>
                <a:effectLst>
                  <a:outerShdw blurRad="38100" dist="38100" dir="2700000" algn="tl">
                    <a:srgbClr val="000000">
                      <a:alpha val="43137"/>
                    </a:srgbClr>
                  </a:outerShdw>
                </a:effectLst>
              </a:rPr>
              <a:t>Intervención que se brinda a personas con diabetes mellitus sin complicaciones en establecimientos de salud con población asignada de las categorías I-2, I-3 y I-4, con la finalidad de brindar tratamiento integral para el control de su enfermedad.</a:t>
            </a:r>
          </a:p>
          <a:p>
            <a:r>
              <a:rPr lang="es-MX" sz="2000" b="1" dirty="0">
                <a:solidFill>
                  <a:schemeClr val="tx1"/>
                </a:solidFill>
                <a:effectLst>
                  <a:outerShdw blurRad="38100" dist="38100" dir="2700000" algn="tl">
                    <a:srgbClr val="000000">
                      <a:alpha val="43137"/>
                    </a:srgbClr>
                  </a:outerShdw>
                </a:effectLst>
              </a:rPr>
              <a:t>Incluye las medidas farmacológicas y no farmacológicas establecidas dentro de la Vía de abordaje HEARTS, guía de práctica clínica u otro documento correspondiente del MINSA. Incluye el manejo de complicaciones y multimorbilidades según riesgo cardiovascular.</a:t>
            </a:r>
          </a:p>
          <a:p>
            <a:r>
              <a:rPr lang="es-MX" sz="2000" b="1" dirty="0">
                <a:solidFill>
                  <a:schemeClr val="tx1"/>
                </a:solidFill>
                <a:effectLst>
                  <a:outerShdw blurRad="38100" dist="38100" dir="2700000" algn="tl">
                    <a:srgbClr val="000000">
                      <a:alpha val="43137"/>
                    </a:srgbClr>
                  </a:outerShdw>
                </a:effectLst>
              </a:rPr>
              <a:t>Paciente diabético no complicado: se define como las personas con diabetes que cumplen con las tres condiciones siguientes:</a:t>
            </a:r>
          </a:p>
          <a:p>
            <a:pPr marL="0" indent="0">
              <a:buNone/>
            </a:pPr>
            <a:r>
              <a:rPr lang="es-MX" sz="2000" b="1" dirty="0">
                <a:solidFill>
                  <a:schemeClr val="tx1"/>
                </a:solidFill>
              </a:rPr>
              <a:t>	- Sin retinopatía o retinopatía no proliferativa Leve,</a:t>
            </a:r>
          </a:p>
          <a:p>
            <a:pPr marL="0" indent="0">
              <a:buNone/>
            </a:pPr>
            <a:r>
              <a:rPr lang="es-MX" sz="2000" b="1" dirty="0">
                <a:solidFill>
                  <a:schemeClr val="tx1"/>
                </a:solidFill>
              </a:rPr>
              <a:t>	- Tasa de filtración glomerular mayor o igual a 60ml/min y sin proteinuria</a:t>
            </a:r>
          </a:p>
          <a:p>
            <a:pPr marL="0" indent="0">
              <a:buNone/>
            </a:pPr>
            <a:r>
              <a:rPr lang="es-MX" sz="2000" b="1" dirty="0">
                <a:solidFill>
                  <a:schemeClr val="tx1"/>
                </a:solidFill>
              </a:rPr>
              <a:t>	- Pie diabético con clasificación de Wagner 0 </a:t>
            </a:r>
            <a:r>
              <a:rPr lang="es-MX" sz="2000" b="1" dirty="0" err="1">
                <a:solidFill>
                  <a:schemeClr val="tx1"/>
                </a:solidFill>
              </a:rPr>
              <a:t>ó</a:t>
            </a:r>
            <a:r>
              <a:rPr lang="es-MX" sz="2000" b="1" dirty="0">
                <a:solidFill>
                  <a:schemeClr val="tx1"/>
                </a:solidFill>
              </a:rPr>
              <a:t> 1.</a:t>
            </a:r>
          </a:p>
          <a:p>
            <a:pPr marL="0" indent="0">
              <a:buNone/>
            </a:pPr>
            <a:r>
              <a:rPr lang="es-MX" sz="2000" b="1" dirty="0">
                <a:solidFill>
                  <a:schemeClr val="tx1"/>
                </a:solidFill>
              </a:rPr>
              <a:t>	- No historia de enfermedad cardiovascular conocida</a:t>
            </a:r>
          </a:p>
          <a:p>
            <a:endParaRPr lang="es-PE" dirty="0"/>
          </a:p>
        </p:txBody>
      </p:sp>
    </p:spTree>
    <p:extLst>
      <p:ext uri="{BB962C8B-B14F-4D97-AF65-F5344CB8AC3E}">
        <p14:creationId xmlns:p14="http://schemas.microsoft.com/office/powerpoint/2010/main" val="107162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4B4E508-5E19-4B87-EC2B-34F378513FBB}"/>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5001708: TRATAMIENTO PARA PERSONA CON DIABETES MELLITUS SIN DAÑO DE ORGANO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FD0B9BBC-2159-C565-8F76-8C7B87B0773A}"/>
              </a:ext>
            </a:extLst>
          </p:cNvPr>
          <p:cNvSpPr>
            <a:spLocks noGrp="1"/>
          </p:cNvSpPr>
          <p:nvPr>
            <p:ph idx="1"/>
          </p:nvPr>
        </p:nvSpPr>
        <p:spPr>
          <a:xfrm>
            <a:off x="838200" y="827314"/>
            <a:ext cx="10515600" cy="5719790"/>
          </a:xfrm>
        </p:spPr>
        <p:style>
          <a:lnRef idx="1">
            <a:schemeClr val="accent3"/>
          </a:lnRef>
          <a:fillRef idx="3">
            <a:schemeClr val="accent3"/>
          </a:fillRef>
          <a:effectRef idx="2">
            <a:schemeClr val="accent3"/>
          </a:effectRef>
          <a:fontRef idx="minor">
            <a:schemeClr val="lt1"/>
          </a:fontRef>
        </p:style>
        <p:txBody>
          <a:bodyPr>
            <a:normAutofit fontScale="77500" lnSpcReduction="20000"/>
          </a:bodyPr>
          <a:lstStyle/>
          <a:p>
            <a:r>
              <a:rPr lang="es-MX" b="1" dirty="0">
                <a:solidFill>
                  <a:schemeClr val="tx1"/>
                </a:solidFill>
                <a:effectLst>
                  <a:outerShdw blurRad="38100" dist="38100" dir="2700000" algn="tl">
                    <a:srgbClr val="000000">
                      <a:alpha val="43137"/>
                    </a:srgbClr>
                  </a:outerShdw>
                </a:effectLst>
              </a:rPr>
              <a:t>Procedimientos e intervenciones que se deben realizar en la consulta para tratamiento y seguimiento:</a:t>
            </a:r>
          </a:p>
          <a:p>
            <a:pPr>
              <a:lnSpc>
                <a:spcPct val="120000"/>
              </a:lnSpc>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Control de la presión arterial</a:t>
            </a:r>
          </a:p>
          <a:p>
            <a:pPr>
              <a:lnSpc>
                <a:spcPct val="120000"/>
              </a:lnSpc>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Evaluar control glucémico</a:t>
            </a:r>
          </a:p>
          <a:p>
            <a:pPr>
              <a:lnSpc>
                <a:spcPct val="120000"/>
              </a:lnSpc>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Cálculo del IMC (registro de peso y talla en el HIS)</a:t>
            </a:r>
          </a:p>
          <a:p>
            <a:pPr>
              <a:lnSpc>
                <a:spcPct val="120000"/>
              </a:lnSpc>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Medición del perímetro abdominal.</a:t>
            </a:r>
          </a:p>
          <a:p>
            <a:pPr>
              <a:lnSpc>
                <a:spcPct val="120000"/>
              </a:lnSpc>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Evaluación de efectos adversos, adherencia terapéutica y prescripción farmacológica.</a:t>
            </a:r>
          </a:p>
          <a:p>
            <a:pPr>
              <a:lnSpc>
                <a:spcPct val="120000"/>
              </a:lnSpc>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Consejerías no farmacológicas, priorizar según criterio:</a:t>
            </a:r>
          </a:p>
          <a:p>
            <a:pPr marL="0" indent="0">
              <a:lnSpc>
                <a:spcPct val="120000"/>
              </a:lnSpc>
              <a:buNone/>
            </a:pPr>
            <a:r>
              <a:rPr lang="es-MX" dirty="0">
                <a:solidFill>
                  <a:schemeClr val="tx1"/>
                </a:solidFill>
                <a:effectLst>
                  <a:outerShdw blurRad="38100" dist="38100" dir="2700000" algn="tl">
                    <a:srgbClr val="000000">
                      <a:alpha val="43137"/>
                    </a:srgbClr>
                  </a:outerShdw>
                </a:effectLst>
              </a:rPr>
              <a:t>	- Consejería nutricional.</a:t>
            </a:r>
          </a:p>
          <a:p>
            <a:pPr marL="0" indent="0">
              <a:lnSpc>
                <a:spcPct val="120000"/>
              </a:lnSpc>
              <a:buNone/>
            </a:pPr>
            <a:r>
              <a:rPr lang="es-MX" dirty="0">
                <a:solidFill>
                  <a:schemeClr val="tx1"/>
                </a:solidFill>
                <a:effectLst>
                  <a:outerShdw blurRad="38100" dist="38100" dir="2700000" algn="tl">
                    <a:srgbClr val="000000">
                      <a:alpha val="43137"/>
                    </a:srgbClr>
                  </a:outerShdw>
                </a:effectLst>
              </a:rPr>
              <a:t>	- Consejería/ prescripción de actividad física.</a:t>
            </a:r>
          </a:p>
          <a:p>
            <a:pPr marL="0" indent="0">
              <a:lnSpc>
                <a:spcPct val="120000"/>
              </a:lnSpc>
              <a:buNone/>
            </a:pPr>
            <a:r>
              <a:rPr lang="es-MX" dirty="0">
                <a:solidFill>
                  <a:schemeClr val="tx1"/>
                </a:solidFill>
                <a:effectLst>
                  <a:outerShdw blurRad="38100" dist="38100" dir="2700000" algn="tl">
                    <a:srgbClr val="000000">
                      <a:alpha val="43137"/>
                    </a:srgbClr>
                  </a:outerShdw>
                </a:effectLst>
              </a:rPr>
              <a:t>	- Recomendaciones para la cesación de consumo de tabaco y alcohol</a:t>
            </a:r>
          </a:p>
          <a:p>
            <a:r>
              <a:rPr lang="es-MX" b="1" dirty="0">
                <a:solidFill>
                  <a:schemeClr val="tx1"/>
                </a:solidFill>
                <a:effectLst>
                  <a:outerShdw blurRad="38100" dist="38100" dir="2700000" algn="tl">
                    <a:srgbClr val="000000">
                      <a:alpha val="43137"/>
                    </a:srgbClr>
                  </a:outerShdw>
                </a:effectLst>
              </a:rPr>
              <a:t>El resultado que se espera de la intervención es el control de la enfermedad según metas terapéuticas, para lo que se considera:</a:t>
            </a:r>
          </a:p>
          <a:p>
            <a:pPr>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Paciente controlado: Es aquel que, teniendo el tratamiento instaurado, reporta</a:t>
            </a:r>
          </a:p>
          <a:p>
            <a:pPr marL="0" indent="0">
              <a:buNone/>
            </a:pPr>
            <a:r>
              <a:rPr lang="es-MX" dirty="0">
                <a:solidFill>
                  <a:schemeClr val="tx1"/>
                </a:solidFill>
                <a:effectLst>
                  <a:outerShdw blurRad="38100" dist="38100" dir="2700000" algn="tl">
                    <a:srgbClr val="000000">
                      <a:alpha val="43137"/>
                    </a:srgbClr>
                  </a:outerShdw>
                </a:effectLst>
              </a:rPr>
              <a:t>	- Controles con glucemia en sangre o capilar ayunas 70 a 130 mg/dl y en caso de tomas post </a:t>
            </a:r>
            <a:r>
              <a:rPr lang="es-MX" dirty="0" err="1">
                <a:solidFill>
                  <a:schemeClr val="tx1"/>
                </a:solidFill>
                <a:effectLst>
                  <a:outerShdw blurRad="38100" dist="38100" dir="2700000" algn="tl">
                    <a:srgbClr val="000000">
                      <a:alpha val="43137"/>
                    </a:srgbClr>
                  </a:outerShdw>
                </a:effectLst>
              </a:rPr>
              <a:t>prandial</a:t>
            </a:r>
            <a:r>
              <a:rPr lang="es-MX" dirty="0">
                <a:solidFill>
                  <a:schemeClr val="tx1"/>
                </a:solidFill>
                <a:effectLst>
                  <a:outerShdw blurRad="38100" dist="38100" dir="2700000" algn="tl">
                    <a:srgbClr val="000000">
                      <a:alpha val="43137"/>
                    </a:srgbClr>
                  </a:outerShdw>
                </a:effectLst>
              </a:rPr>
              <a:t> 180 mg/dl</a:t>
            </a:r>
          </a:p>
          <a:p>
            <a:pPr marL="0" indent="0">
              <a:buNone/>
            </a:pPr>
            <a:r>
              <a:rPr lang="es-MX" dirty="0">
                <a:solidFill>
                  <a:schemeClr val="tx1"/>
                </a:solidFill>
                <a:effectLst>
                  <a:outerShdw blurRad="38100" dist="38100" dir="2700000" algn="tl">
                    <a:srgbClr val="000000">
                      <a:alpha val="43137"/>
                    </a:srgbClr>
                  </a:outerShdw>
                </a:effectLst>
              </a:rPr>
              <a:t>	- Hemoglobina glucosilada menor de 7% (o según meta terapéutica de Hb1Ac) cada 3 meses en no controlados</a:t>
            </a:r>
          </a:p>
          <a:p>
            <a:pPr marL="0" indent="0">
              <a:buNone/>
            </a:pPr>
            <a:r>
              <a:rPr lang="es-MX" dirty="0">
                <a:solidFill>
                  <a:schemeClr val="tx1"/>
                </a:solidFill>
                <a:effectLst>
                  <a:outerShdw blurRad="38100" dist="38100" dir="2700000" algn="tl">
                    <a:srgbClr val="000000">
                      <a:alpha val="43137"/>
                    </a:srgbClr>
                  </a:outerShdw>
                </a:effectLst>
              </a:rPr>
              <a:t>	  y cada 6 meses en pacientes controlados</a:t>
            </a:r>
          </a:p>
          <a:p>
            <a:pPr marL="0" indent="0">
              <a:buNone/>
            </a:pPr>
            <a:r>
              <a:rPr lang="es-MX" dirty="0">
                <a:solidFill>
                  <a:schemeClr val="tx1"/>
                </a:solidFill>
                <a:effectLst>
                  <a:outerShdw blurRad="38100" dist="38100" dir="2700000" algn="tl">
                    <a:srgbClr val="000000">
                      <a:alpha val="43137"/>
                    </a:srgbClr>
                  </a:outerShdw>
                </a:effectLst>
              </a:rPr>
              <a:t>	- Niveles de presión arterial &lt;130/80</a:t>
            </a:r>
          </a:p>
          <a:p>
            <a:pPr marL="0" indent="0">
              <a:buNone/>
            </a:pPr>
            <a:endParaRPr lang="es-PE" dirty="0"/>
          </a:p>
        </p:txBody>
      </p:sp>
    </p:spTree>
    <p:extLst>
      <p:ext uri="{BB962C8B-B14F-4D97-AF65-F5344CB8AC3E}">
        <p14:creationId xmlns:p14="http://schemas.microsoft.com/office/powerpoint/2010/main" val="3911856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FE0AE83-6BB0-1155-FF12-AD2F31049399}"/>
              </a:ext>
            </a:extLst>
          </p:cNvPr>
          <p:cNvGraphicFramePr>
            <a:graphicFrameLocks noGrp="1"/>
          </p:cNvGraphicFramePr>
          <p:nvPr>
            <p:ph idx="1"/>
            <p:extLst>
              <p:ext uri="{D42A27DB-BD31-4B8C-83A1-F6EECF244321}">
                <p14:modId xmlns:p14="http://schemas.microsoft.com/office/powerpoint/2010/main" val="1556348991"/>
              </p:ext>
            </p:extLst>
          </p:nvPr>
        </p:nvGraphicFramePr>
        <p:xfrm>
          <a:off x="669471" y="745510"/>
          <a:ext cx="10853057" cy="4956592"/>
        </p:xfrm>
        <a:graphic>
          <a:graphicData uri="http://schemas.openxmlformats.org/drawingml/2006/table">
            <a:tbl>
              <a:tblPr firstRow="1" firstCol="1" bandRow="1">
                <a:tableStyleId>{5940675A-B579-460E-94D1-54222C63F5DA}</a:tableStyleId>
              </a:tblPr>
              <a:tblGrid>
                <a:gridCol w="2364391">
                  <a:extLst>
                    <a:ext uri="{9D8B030D-6E8A-4147-A177-3AD203B41FA5}">
                      <a16:colId xmlns:a16="http://schemas.microsoft.com/office/drawing/2014/main" val="1083260881"/>
                    </a:ext>
                  </a:extLst>
                </a:gridCol>
                <a:gridCol w="1890398">
                  <a:extLst>
                    <a:ext uri="{9D8B030D-6E8A-4147-A177-3AD203B41FA5}">
                      <a16:colId xmlns:a16="http://schemas.microsoft.com/office/drawing/2014/main" val="3095404617"/>
                    </a:ext>
                  </a:extLst>
                </a:gridCol>
                <a:gridCol w="1890398">
                  <a:extLst>
                    <a:ext uri="{9D8B030D-6E8A-4147-A177-3AD203B41FA5}">
                      <a16:colId xmlns:a16="http://schemas.microsoft.com/office/drawing/2014/main" val="3606637213"/>
                    </a:ext>
                  </a:extLst>
                </a:gridCol>
                <a:gridCol w="4707870">
                  <a:extLst>
                    <a:ext uri="{9D8B030D-6E8A-4147-A177-3AD203B41FA5}">
                      <a16:colId xmlns:a16="http://schemas.microsoft.com/office/drawing/2014/main" val="1654687148"/>
                    </a:ext>
                  </a:extLst>
                </a:gridCol>
              </a:tblGrid>
              <a:tr h="688033">
                <a:tc>
                  <a:txBody>
                    <a:bodyPr/>
                    <a:lstStyle/>
                    <a:p>
                      <a:pPr algn="ctr">
                        <a:lnSpc>
                          <a:spcPct val="120000"/>
                        </a:lnSpc>
                        <a:tabLst>
                          <a:tab pos="579755" algn="l"/>
                        </a:tabLst>
                      </a:pPr>
                      <a:r>
                        <a:rPr lang="es-PE" sz="1600" b="1">
                          <a:effectLst>
                            <a:outerShdw blurRad="38100" dist="38100" dir="2700000" algn="tl">
                              <a:srgbClr val="000000">
                                <a:alpha val="43137"/>
                              </a:srgbClr>
                            </a:outerShdw>
                          </a:effectLst>
                        </a:rPr>
                        <a:t>Diabetes Mellitus tipo 1</a:t>
                      </a:r>
                      <a:endParaRPr lang="es-PE" sz="1400" b="1">
                        <a:effectLst>
                          <a:outerShdw blurRad="38100" dist="38100" dir="2700000" algn="tl">
                            <a:srgbClr val="000000">
                              <a:alpha val="43137"/>
                            </a:srgbClr>
                          </a:outerShdw>
                        </a:effectLst>
                        <a:latin typeface="Carlito"/>
                        <a:ea typeface="Carlito"/>
                        <a:cs typeface="Carlito"/>
                      </a:endParaRPr>
                    </a:p>
                  </a:txBody>
                  <a:tcPr marL="68580" marR="68580" marT="0" marB="0">
                    <a:solidFill>
                      <a:schemeClr val="accent1"/>
                    </a:solidFill>
                  </a:tcPr>
                </a:tc>
                <a:tc>
                  <a:txBody>
                    <a:bodyPr/>
                    <a:lstStyle/>
                    <a:p>
                      <a:pPr algn="ctr">
                        <a:lnSpc>
                          <a:spcPct val="120000"/>
                        </a:lnSpc>
                        <a:tabLst>
                          <a:tab pos="579755" algn="l"/>
                        </a:tabLst>
                      </a:pPr>
                      <a:r>
                        <a:rPr lang="es-PE" sz="1600" b="1" dirty="0">
                          <a:effectLst>
                            <a:outerShdw blurRad="38100" dist="38100" dir="2700000" algn="tl">
                              <a:srgbClr val="000000">
                                <a:alpha val="43137"/>
                              </a:srgbClr>
                            </a:outerShdw>
                          </a:effectLst>
                        </a:rPr>
                        <a:t>Diabetes Mellitus tipo 2</a:t>
                      </a:r>
                      <a:endParaRPr lang="es-PE" sz="1400" b="1" dirty="0">
                        <a:effectLst>
                          <a:outerShdw blurRad="38100" dist="38100" dir="2700000" algn="tl">
                            <a:srgbClr val="000000">
                              <a:alpha val="43137"/>
                            </a:srgbClr>
                          </a:outerShdw>
                        </a:effectLst>
                        <a:latin typeface="Carlito"/>
                        <a:ea typeface="Carlito"/>
                        <a:cs typeface="Carlito"/>
                      </a:endParaRPr>
                    </a:p>
                  </a:txBody>
                  <a:tcPr marL="68580" marR="68580" marT="0" marB="0">
                    <a:solidFill>
                      <a:schemeClr val="accent1"/>
                    </a:solidFill>
                  </a:tcPr>
                </a:tc>
                <a:tc>
                  <a:txBody>
                    <a:bodyPr/>
                    <a:lstStyle/>
                    <a:p>
                      <a:pPr algn="ctr">
                        <a:lnSpc>
                          <a:spcPct val="120000"/>
                        </a:lnSpc>
                        <a:tabLst>
                          <a:tab pos="579755" algn="l"/>
                        </a:tabLst>
                      </a:pPr>
                      <a:r>
                        <a:rPr lang="es-PE" sz="1600" b="1" dirty="0">
                          <a:effectLst>
                            <a:outerShdw blurRad="38100" dist="38100" dir="2700000" algn="tl">
                              <a:srgbClr val="000000">
                                <a:alpha val="43137"/>
                              </a:srgbClr>
                            </a:outerShdw>
                          </a:effectLst>
                        </a:rPr>
                        <a:t>DM otros tipos identificada</a:t>
                      </a:r>
                      <a:endParaRPr lang="es-PE" sz="1400" b="1" dirty="0">
                        <a:effectLst>
                          <a:outerShdw blurRad="38100" dist="38100" dir="2700000" algn="tl">
                            <a:srgbClr val="000000">
                              <a:alpha val="43137"/>
                            </a:srgbClr>
                          </a:outerShdw>
                        </a:effectLst>
                        <a:latin typeface="Carlito"/>
                        <a:ea typeface="Carlito"/>
                        <a:cs typeface="Carlito"/>
                      </a:endParaRPr>
                    </a:p>
                  </a:txBody>
                  <a:tcPr marL="68580" marR="68580" marT="0" marB="0">
                    <a:solidFill>
                      <a:schemeClr val="accent1"/>
                    </a:solidFill>
                  </a:tcPr>
                </a:tc>
                <a:tc>
                  <a:txBody>
                    <a:bodyPr/>
                    <a:lstStyle/>
                    <a:p>
                      <a:pPr algn="l">
                        <a:lnSpc>
                          <a:spcPct val="120000"/>
                        </a:lnSpc>
                        <a:tabLst>
                          <a:tab pos="579755" algn="l"/>
                        </a:tabLst>
                      </a:pPr>
                      <a:endParaRPr lang="es-PE" sz="2400" dirty="0">
                        <a:effectLst/>
                        <a:latin typeface="Carlito"/>
                        <a:ea typeface="Carlito"/>
                        <a:cs typeface="Carlito"/>
                      </a:endParaRPr>
                    </a:p>
                  </a:txBody>
                  <a:tcPr marL="68580" marR="68580" marT="0" marB="0">
                    <a:solidFill>
                      <a:schemeClr val="accent1"/>
                    </a:solidFill>
                  </a:tcPr>
                </a:tc>
                <a:extLst>
                  <a:ext uri="{0D108BD9-81ED-4DB2-BD59-A6C34878D82A}">
                    <a16:rowId xmlns:a16="http://schemas.microsoft.com/office/drawing/2014/main" val="1622122988"/>
                  </a:ext>
                </a:extLst>
              </a:tr>
              <a:tr h="263288">
                <a:tc>
                  <a:txBody>
                    <a:bodyPr/>
                    <a:lstStyle/>
                    <a:p>
                      <a:pPr algn="ctr">
                        <a:lnSpc>
                          <a:spcPct val="120000"/>
                        </a:lnSpc>
                        <a:tabLst>
                          <a:tab pos="579755" algn="l"/>
                        </a:tabLst>
                      </a:pPr>
                      <a:r>
                        <a:rPr lang="es-PE" sz="2000" dirty="0">
                          <a:effectLst/>
                        </a:rPr>
                        <a:t>E10.0</a:t>
                      </a:r>
                      <a:endParaRPr lang="es-PE" sz="1800" dirty="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E11.0</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E13.0</a:t>
                      </a:r>
                      <a:endParaRPr lang="es-PE" sz="1800">
                        <a:effectLst/>
                        <a:latin typeface="Carlito"/>
                        <a:ea typeface="Carlito"/>
                        <a:cs typeface="Carlito"/>
                      </a:endParaRPr>
                    </a:p>
                  </a:txBody>
                  <a:tcPr marL="68580" marR="68580" marT="0" marB="0"/>
                </a:tc>
                <a:tc>
                  <a:txBody>
                    <a:bodyPr/>
                    <a:lstStyle/>
                    <a:p>
                      <a:pPr algn="l">
                        <a:lnSpc>
                          <a:spcPct val="120000"/>
                        </a:lnSpc>
                        <a:tabLst>
                          <a:tab pos="579755" algn="l"/>
                        </a:tabLst>
                      </a:pPr>
                      <a:r>
                        <a:rPr lang="es-PE" sz="1400">
                          <a:effectLst/>
                        </a:rPr>
                        <a:t>Diabetes Mellitus con coma</a:t>
                      </a:r>
                      <a:endParaRPr lang="es-PE" sz="1800">
                        <a:effectLst/>
                        <a:latin typeface="Carlito"/>
                        <a:ea typeface="Carlito"/>
                        <a:cs typeface="Carlito"/>
                      </a:endParaRPr>
                    </a:p>
                  </a:txBody>
                  <a:tcPr marL="68580" marR="68580" marT="0" marB="0"/>
                </a:tc>
                <a:extLst>
                  <a:ext uri="{0D108BD9-81ED-4DB2-BD59-A6C34878D82A}">
                    <a16:rowId xmlns:a16="http://schemas.microsoft.com/office/drawing/2014/main" val="3691574123"/>
                  </a:ext>
                </a:extLst>
              </a:tr>
              <a:tr h="263288">
                <a:tc>
                  <a:txBody>
                    <a:bodyPr/>
                    <a:lstStyle/>
                    <a:p>
                      <a:pPr algn="ctr">
                        <a:lnSpc>
                          <a:spcPct val="120000"/>
                        </a:lnSpc>
                        <a:tabLst>
                          <a:tab pos="579755" algn="l"/>
                        </a:tabLst>
                      </a:pPr>
                      <a:r>
                        <a:rPr lang="es-PE" sz="2000">
                          <a:effectLst/>
                        </a:rPr>
                        <a:t>E10.1</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E11.1</a:t>
                      </a:r>
                      <a:endParaRPr lang="es-PE" sz="1800" dirty="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E13.1</a:t>
                      </a:r>
                      <a:endParaRPr lang="es-PE" sz="1800" dirty="0">
                        <a:effectLst/>
                        <a:latin typeface="Carlito"/>
                        <a:ea typeface="Carlito"/>
                        <a:cs typeface="Carlito"/>
                      </a:endParaRPr>
                    </a:p>
                  </a:txBody>
                  <a:tcPr marL="68580" marR="68580" marT="0" marB="0"/>
                </a:tc>
                <a:tc>
                  <a:txBody>
                    <a:bodyPr/>
                    <a:lstStyle/>
                    <a:p>
                      <a:pPr algn="l">
                        <a:lnSpc>
                          <a:spcPct val="120000"/>
                        </a:lnSpc>
                        <a:tabLst>
                          <a:tab pos="579755" algn="l"/>
                        </a:tabLst>
                      </a:pPr>
                      <a:r>
                        <a:rPr lang="es-PE" sz="1400" dirty="0">
                          <a:effectLst/>
                        </a:rPr>
                        <a:t>Con cetoacidosis.</a:t>
                      </a:r>
                      <a:endParaRPr lang="es-PE" sz="1800" dirty="0">
                        <a:effectLst/>
                        <a:latin typeface="Carlito"/>
                        <a:ea typeface="Carlito"/>
                        <a:cs typeface="Carlito"/>
                      </a:endParaRPr>
                    </a:p>
                  </a:txBody>
                  <a:tcPr marL="68580" marR="68580" marT="0" marB="0"/>
                </a:tc>
                <a:extLst>
                  <a:ext uri="{0D108BD9-81ED-4DB2-BD59-A6C34878D82A}">
                    <a16:rowId xmlns:a16="http://schemas.microsoft.com/office/drawing/2014/main" val="2394263134"/>
                  </a:ext>
                </a:extLst>
              </a:tr>
              <a:tr h="686216">
                <a:tc>
                  <a:txBody>
                    <a:bodyPr/>
                    <a:lstStyle/>
                    <a:p>
                      <a:pPr algn="ctr">
                        <a:lnSpc>
                          <a:spcPct val="120000"/>
                        </a:lnSpc>
                        <a:tabLst>
                          <a:tab pos="579755" algn="l"/>
                        </a:tabLst>
                      </a:pPr>
                      <a:r>
                        <a:rPr lang="es-PE" sz="2000">
                          <a:effectLst/>
                        </a:rPr>
                        <a:t>E10.2</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E11.2</a:t>
                      </a:r>
                      <a:endParaRPr lang="es-PE" sz="1800" dirty="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E13.2</a:t>
                      </a:r>
                      <a:endParaRPr lang="es-PE" sz="1800" dirty="0">
                        <a:effectLst/>
                        <a:latin typeface="Carlito"/>
                        <a:ea typeface="Carlito"/>
                        <a:cs typeface="Carlito"/>
                      </a:endParaRPr>
                    </a:p>
                  </a:txBody>
                  <a:tcPr marL="68580" marR="68580" marT="0" marB="0"/>
                </a:tc>
                <a:tc>
                  <a:txBody>
                    <a:bodyPr/>
                    <a:lstStyle/>
                    <a:p>
                      <a:pPr algn="l">
                        <a:lnSpc>
                          <a:spcPct val="120000"/>
                        </a:lnSpc>
                        <a:tabLst>
                          <a:tab pos="579755" algn="l"/>
                        </a:tabLst>
                      </a:pPr>
                      <a:r>
                        <a:rPr lang="es-PE" sz="1400">
                          <a:effectLst/>
                        </a:rPr>
                        <a:t>Con complicaciones renales (incluye enfermedad renal diabética)</a:t>
                      </a:r>
                      <a:endParaRPr lang="es-PE" sz="1800">
                        <a:effectLst/>
                        <a:latin typeface="Carlito"/>
                        <a:ea typeface="Carlito"/>
                        <a:cs typeface="Carlito"/>
                      </a:endParaRPr>
                    </a:p>
                  </a:txBody>
                  <a:tcPr marL="68580" marR="68580" marT="0" marB="0"/>
                </a:tc>
                <a:extLst>
                  <a:ext uri="{0D108BD9-81ED-4DB2-BD59-A6C34878D82A}">
                    <a16:rowId xmlns:a16="http://schemas.microsoft.com/office/drawing/2014/main" val="3342625037"/>
                  </a:ext>
                </a:extLst>
              </a:tr>
              <a:tr h="443107">
                <a:tc>
                  <a:txBody>
                    <a:bodyPr/>
                    <a:lstStyle/>
                    <a:p>
                      <a:pPr algn="ctr">
                        <a:lnSpc>
                          <a:spcPct val="120000"/>
                        </a:lnSpc>
                        <a:tabLst>
                          <a:tab pos="579755" algn="l"/>
                        </a:tabLst>
                      </a:pPr>
                      <a:r>
                        <a:rPr lang="es-PE" sz="2000" dirty="0">
                          <a:effectLst/>
                        </a:rPr>
                        <a:t>E10.3</a:t>
                      </a:r>
                      <a:endParaRPr lang="es-PE" sz="1800" dirty="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E11.3</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E13.3</a:t>
                      </a:r>
                      <a:endParaRPr lang="es-PE" sz="1800" dirty="0">
                        <a:effectLst/>
                        <a:latin typeface="Carlito"/>
                        <a:ea typeface="Carlito"/>
                        <a:cs typeface="Carlito"/>
                      </a:endParaRPr>
                    </a:p>
                  </a:txBody>
                  <a:tcPr marL="68580" marR="68580" marT="0" marB="0"/>
                </a:tc>
                <a:tc>
                  <a:txBody>
                    <a:bodyPr/>
                    <a:lstStyle/>
                    <a:p>
                      <a:pPr algn="just">
                        <a:lnSpc>
                          <a:spcPct val="115000"/>
                        </a:lnSpc>
                      </a:pPr>
                      <a:r>
                        <a:rPr lang="es-PE" sz="1400" dirty="0">
                          <a:effectLst/>
                        </a:rPr>
                        <a:t>Con complicaciones oftálmicas.</a:t>
                      </a:r>
                      <a:endParaRPr lang="es-PE" sz="1800" dirty="0">
                        <a:effectLst/>
                      </a:endParaRPr>
                    </a:p>
                    <a:p>
                      <a:pPr algn="l">
                        <a:lnSpc>
                          <a:spcPct val="120000"/>
                        </a:lnSpc>
                        <a:tabLst>
                          <a:tab pos="579755" algn="l"/>
                        </a:tabLst>
                      </a:pPr>
                      <a:r>
                        <a:rPr lang="es-PE" sz="1400" dirty="0">
                          <a:effectLst/>
                        </a:rPr>
                        <a:t>(incluye retinopatía diabética)</a:t>
                      </a:r>
                      <a:endParaRPr lang="es-PE" sz="1800" dirty="0">
                        <a:effectLst/>
                        <a:latin typeface="Carlito"/>
                        <a:ea typeface="Carlito"/>
                        <a:cs typeface="Carlito"/>
                      </a:endParaRPr>
                    </a:p>
                  </a:txBody>
                  <a:tcPr marL="68580" marR="68580" marT="0" marB="0"/>
                </a:tc>
                <a:extLst>
                  <a:ext uri="{0D108BD9-81ED-4DB2-BD59-A6C34878D82A}">
                    <a16:rowId xmlns:a16="http://schemas.microsoft.com/office/drawing/2014/main" val="70176440"/>
                  </a:ext>
                </a:extLst>
              </a:tr>
              <a:tr h="263288">
                <a:tc>
                  <a:txBody>
                    <a:bodyPr/>
                    <a:lstStyle/>
                    <a:p>
                      <a:pPr algn="ctr">
                        <a:lnSpc>
                          <a:spcPct val="120000"/>
                        </a:lnSpc>
                        <a:tabLst>
                          <a:tab pos="579755" algn="l"/>
                        </a:tabLst>
                      </a:pPr>
                      <a:r>
                        <a:rPr lang="es-PE" sz="2000">
                          <a:effectLst/>
                        </a:rPr>
                        <a:t>E10.4</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E11.4</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E13.4</a:t>
                      </a:r>
                      <a:endParaRPr lang="es-PE" sz="1800" dirty="0">
                        <a:effectLst/>
                        <a:latin typeface="Carlito"/>
                        <a:ea typeface="Carlito"/>
                        <a:cs typeface="Carlito"/>
                      </a:endParaRPr>
                    </a:p>
                  </a:txBody>
                  <a:tcPr marL="68580" marR="68580" marT="0" marB="0"/>
                </a:tc>
                <a:tc>
                  <a:txBody>
                    <a:bodyPr/>
                    <a:lstStyle/>
                    <a:p>
                      <a:pPr algn="just">
                        <a:lnSpc>
                          <a:spcPct val="115000"/>
                        </a:lnSpc>
                      </a:pPr>
                      <a:r>
                        <a:rPr lang="es-PE" sz="1400" dirty="0">
                          <a:effectLst/>
                        </a:rPr>
                        <a:t>Con complicaciones neurológicas</a:t>
                      </a:r>
                      <a:endParaRPr lang="es-PE" sz="1800" dirty="0">
                        <a:effectLst/>
                        <a:latin typeface="Carlito"/>
                        <a:ea typeface="Carlito"/>
                        <a:cs typeface="Carlito"/>
                      </a:endParaRPr>
                    </a:p>
                  </a:txBody>
                  <a:tcPr marL="68580" marR="68580" marT="0" marB="0"/>
                </a:tc>
                <a:extLst>
                  <a:ext uri="{0D108BD9-81ED-4DB2-BD59-A6C34878D82A}">
                    <a16:rowId xmlns:a16="http://schemas.microsoft.com/office/drawing/2014/main" val="3814281081"/>
                  </a:ext>
                </a:extLst>
              </a:tr>
              <a:tr h="435814">
                <a:tc>
                  <a:txBody>
                    <a:bodyPr/>
                    <a:lstStyle/>
                    <a:p>
                      <a:pPr algn="ctr">
                        <a:lnSpc>
                          <a:spcPct val="120000"/>
                        </a:lnSpc>
                        <a:tabLst>
                          <a:tab pos="579755" algn="l"/>
                        </a:tabLst>
                      </a:pPr>
                      <a:r>
                        <a:rPr lang="es-PE" sz="2000">
                          <a:effectLst/>
                        </a:rPr>
                        <a:t>E10.5</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E11.5</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E13.5</a:t>
                      </a:r>
                      <a:endParaRPr lang="es-PE" sz="1800">
                        <a:effectLst/>
                        <a:latin typeface="Carlito"/>
                        <a:ea typeface="Carlito"/>
                        <a:cs typeface="Carlito"/>
                      </a:endParaRPr>
                    </a:p>
                  </a:txBody>
                  <a:tcPr marL="68580" marR="68580" marT="0" marB="0"/>
                </a:tc>
                <a:tc>
                  <a:txBody>
                    <a:bodyPr/>
                    <a:lstStyle/>
                    <a:p>
                      <a:pPr algn="just">
                        <a:lnSpc>
                          <a:spcPct val="115000"/>
                        </a:lnSpc>
                      </a:pPr>
                      <a:r>
                        <a:rPr lang="es-PE" sz="1400" dirty="0">
                          <a:effectLst/>
                        </a:rPr>
                        <a:t>Con complicaciones circulatorias periféricas.</a:t>
                      </a:r>
                      <a:endParaRPr lang="es-PE" sz="1800" dirty="0">
                        <a:effectLst/>
                        <a:latin typeface="Carlito"/>
                        <a:ea typeface="Carlito"/>
                        <a:cs typeface="Carlito"/>
                      </a:endParaRPr>
                    </a:p>
                  </a:txBody>
                  <a:tcPr marL="68580" marR="68580" marT="0" marB="0"/>
                </a:tc>
                <a:extLst>
                  <a:ext uri="{0D108BD9-81ED-4DB2-BD59-A6C34878D82A}">
                    <a16:rowId xmlns:a16="http://schemas.microsoft.com/office/drawing/2014/main" val="3871286394"/>
                  </a:ext>
                </a:extLst>
              </a:tr>
              <a:tr h="435814">
                <a:tc>
                  <a:txBody>
                    <a:bodyPr/>
                    <a:lstStyle/>
                    <a:p>
                      <a:pPr algn="ctr">
                        <a:lnSpc>
                          <a:spcPct val="120000"/>
                        </a:lnSpc>
                        <a:tabLst>
                          <a:tab pos="579755" algn="l"/>
                        </a:tabLst>
                      </a:pPr>
                      <a:r>
                        <a:rPr lang="es-PE" sz="2000">
                          <a:effectLst/>
                        </a:rPr>
                        <a:t>E10.6</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E11.6</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E13.6</a:t>
                      </a:r>
                      <a:endParaRPr lang="es-PE" sz="1800" dirty="0">
                        <a:effectLst/>
                        <a:latin typeface="Carlito"/>
                        <a:ea typeface="Carlito"/>
                        <a:cs typeface="Carlito"/>
                      </a:endParaRPr>
                    </a:p>
                  </a:txBody>
                  <a:tcPr marL="68580" marR="68580" marT="0" marB="0"/>
                </a:tc>
                <a:tc>
                  <a:txBody>
                    <a:bodyPr/>
                    <a:lstStyle/>
                    <a:p>
                      <a:pPr algn="just">
                        <a:lnSpc>
                          <a:spcPct val="115000"/>
                        </a:lnSpc>
                      </a:pPr>
                      <a:r>
                        <a:rPr lang="es-PE" sz="1400" dirty="0">
                          <a:effectLst/>
                        </a:rPr>
                        <a:t>Con otras complicaciones especificadas.</a:t>
                      </a:r>
                      <a:endParaRPr lang="es-PE" sz="1800" dirty="0">
                        <a:effectLst/>
                        <a:latin typeface="Carlito"/>
                        <a:ea typeface="Carlito"/>
                        <a:cs typeface="Carlito"/>
                      </a:endParaRPr>
                    </a:p>
                  </a:txBody>
                  <a:tcPr marL="68580" marR="68580" marT="0" marB="0"/>
                </a:tc>
                <a:extLst>
                  <a:ext uri="{0D108BD9-81ED-4DB2-BD59-A6C34878D82A}">
                    <a16:rowId xmlns:a16="http://schemas.microsoft.com/office/drawing/2014/main" val="1230556718"/>
                  </a:ext>
                </a:extLst>
              </a:tr>
              <a:tr h="263288">
                <a:tc>
                  <a:txBody>
                    <a:bodyPr/>
                    <a:lstStyle/>
                    <a:p>
                      <a:pPr algn="ctr">
                        <a:lnSpc>
                          <a:spcPct val="120000"/>
                        </a:lnSpc>
                        <a:tabLst>
                          <a:tab pos="579755" algn="l"/>
                        </a:tabLst>
                      </a:pPr>
                      <a:r>
                        <a:rPr lang="es-PE" sz="2000">
                          <a:effectLst/>
                        </a:rPr>
                        <a:t>E10.7</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E11.7</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E13.7</a:t>
                      </a:r>
                      <a:endParaRPr lang="es-PE" sz="1800" dirty="0">
                        <a:effectLst/>
                        <a:latin typeface="Carlito"/>
                        <a:ea typeface="Carlito"/>
                        <a:cs typeface="Carlito"/>
                      </a:endParaRPr>
                    </a:p>
                  </a:txBody>
                  <a:tcPr marL="68580" marR="68580" marT="0" marB="0"/>
                </a:tc>
                <a:tc>
                  <a:txBody>
                    <a:bodyPr/>
                    <a:lstStyle/>
                    <a:p>
                      <a:pPr algn="just">
                        <a:lnSpc>
                          <a:spcPct val="115000"/>
                        </a:lnSpc>
                      </a:pPr>
                      <a:r>
                        <a:rPr lang="es-PE" sz="1400" dirty="0">
                          <a:effectLst/>
                        </a:rPr>
                        <a:t>Con complicaciones múltiples.</a:t>
                      </a:r>
                      <a:endParaRPr lang="es-PE" sz="1800" dirty="0">
                        <a:effectLst/>
                        <a:latin typeface="Carlito"/>
                        <a:ea typeface="Carlito"/>
                        <a:cs typeface="Carlito"/>
                      </a:endParaRPr>
                    </a:p>
                  </a:txBody>
                  <a:tcPr marL="68580" marR="68580" marT="0" marB="0"/>
                </a:tc>
                <a:extLst>
                  <a:ext uri="{0D108BD9-81ED-4DB2-BD59-A6C34878D82A}">
                    <a16:rowId xmlns:a16="http://schemas.microsoft.com/office/drawing/2014/main" val="2654410157"/>
                  </a:ext>
                </a:extLst>
              </a:tr>
              <a:tr h="435814">
                <a:tc>
                  <a:txBody>
                    <a:bodyPr/>
                    <a:lstStyle/>
                    <a:p>
                      <a:pPr algn="ctr">
                        <a:lnSpc>
                          <a:spcPct val="120000"/>
                        </a:lnSpc>
                        <a:tabLst>
                          <a:tab pos="579755" algn="l"/>
                        </a:tabLst>
                      </a:pPr>
                      <a:r>
                        <a:rPr lang="es-PE" sz="2000">
                          <a:effectLst/>
                        </a:rPr>
                        <a:t>E10.8</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a:effectLst/>
                        </a:rPr>
                        <a:t>E11.8</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E13.8</a:t>
                      </a:r>
                      <a:endParaRPr lang="es-PE" sz="1800" dirty="0">
                        <a:effectLst/>
                        <a:latin typeface="Carlito"/>
                        <a:ea typeface="Carlito"/>
                        <a:cs typeface="Carlito"/>
                      </a:endParaRPr>
                    </a:p>
                  </a:txBody>
                  <a:tcPr marL="68580" marR="68580" marT="0" marB="0"/>
                </a:tc>
                <a:tc>
                  <a:txBody>
                    <a:bodyPr/>
                    <a:lstStyle/>
                    <a:p>
                      <a:pPr algn="just">
                        <a:lnSpc>
                          <a:spcPct val="115000"/>
                        </a:lnSpc>
                      </a:pPr>
                      <a:r>
                        <a:rPr lang="es-PE" sz="1400" dirty="0">
                          <a:effectLst/>
                        </a:rPr>
                        <a:t>Con complicaciones no especificadas.</a:t>
                      </a:r>
                      <a:endParaRPr lang="es-PE" sz="1800" dirty="0">
                        <a:effectLst/>
                        <a:latin typeface="Carlito"/>
                        <a:ea typeface="Carlito"/>
                        <a:cs typeface="Carlito"/>
                      </a:endParaRPr>
                    </a:p>
                  </a:txBody>
                  <a:tcPr marL="68580" marR="68580" marT="0" marB="0"/>
                </a:tc>
                <a:extLst>
                  <a:ext uri="{0D108BD9-81ED-4DB2-BD59-A6C34878D82A}">
                    <a16:rowId xmlns:a16="http://schemas.microsoft.com/office/drawing/2014/main" val="3652409709"/>
                  </a:ext>
                </a:extLst>
              </a:tr>
              <a:tr h="435814">
                <a:tc>
                  <a:txBody>
                    <a:bodyPr/>
                    <a:lstStyle/>
                    <a:p>
                      <a:pPr algn="ctr">
                        <a:lnSpc>
                          <a:spcPct val="120000"/>
                        </a:lnSpc>
                        <a:tabLst>
                          <a:tab pos="579755" algn="l"/>
                        </a:tabLst>
                      </a:pPr>
                      <a:r>
                        <a:rPr lang="es-PE" sz="2000">
                          <a:effectLst/>
                        </a:rPr>
                        <a:t>E10.9</a:t>
                      </a:r>
                      <a:endParaRPr lang="es-PE" sz="180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E11.9</a:t>
                      </a:r>
                      <a:endParaRPr lang="es-PE" sz="1800" dirty="0">
                        <a:effectLst/>
                        <a:latin typeface="Carlito"/>
                        <a:ea typeface="Carlito"/>
                        <a:cs typeface="Carlito"/>
                      </a:endParaRPr>
                    </a:p>
                  </a:txBody>
                  <a:tcPr marL="68580" marR="68580" marT="0" marB="0"/>
                </a:tc>
                <a:tc>
                  <a:txBody>
                    <a:bodyPr/>
                    <a:lstStyle/>
                    <a:p>
                      <a:pPr algn="ctr">
                        <a:lnSpc>
                          <a:spcPct val="120000"/>
                        </a:lnSpc>
                        <a:tabLst>
                          <a:tab pos="579755" algn="l"/>
                        </a:tabLst>
                      </a:pPr>
                      <a:r>
                        <a:rPr lang="es-PE" sz="2000" dirty="0">
                          <a:effectLst/>
                        </a:rPr>
                        <a:t>E13.9</a:t>
                      </a:r>
                      <a:endParaRPr lang="es-PE" sz="1800" dirty="0">
                        <a:effectLst/>
                        <a:latin typeface="Carlito"/>
                        <a:ea typeface="Carlito"/>
                        <a:cs typeface="Carlito"/>
                      </a:endParaRPr>
                    </a:p>
                  </a:txBody>
                  <a:tcPr marL="68580" marR="68580" marT="0" marB="0"/>
                </a:tc>
                <a:tc>
                  <a:txBody>
                    <a:bodyPr/>
                    <a:lstStyle/>
                    <a:p>
                      <a:pPr algn="just">
                        <a:lnSpc>
                          <a:spcPct val="115000"/>
                        </a:lnSpc>
                      </a:pPr>
                      <a:r>
                        <a:rPr lang="es-PE" sz="1400" dirty="0">
                          <a:effectLst/>
                        </a:rPr>
                        <a:t>Diabetes Mellitus sin mención de complicación</a:t>
                      </a:r>
                      <a:endParaRPr lang="es-PE" sz="1800" dirty="0">
                        <a:effectLst/>
                        <a:latin typeface="Carlito"/>
                        <a:ea typeface="Carlito"/>
                        <a:cs typeface="Carlito"/>
                      </a:endParaRPr>
                    </a:p>
                  </a:txBody>
                  <a:tcPr marL="68580" marR="68580" marT="0" marB="0"/>
                </a:tc>
                <a:extLst>
                  <a:ext uri="{0D108BD9-81ED-4DB2-BD59-A6C34878D82A}">
                    <a16:rowId xmlns:a16="http://schemas.microsoft.com/office/drawing/2014/main" val="4073534760"/>
                  </a:ext>
                </a:extLst>
              </a:tr>
            </a:tbl>
          </a:graphicData>
        </a:graphic>
      </p:graphicFrame>
    </p:spTree>
    <p:extLst>
      <p:ext uri="{BB962C8B-B14F-4D97-AF65-F5344CB8AC3E}">
        <p14:creationId xmlns:p14="http://schemas.microsoft.com/office/powerpoint/2010/main" val="161024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3FD5A6A0-CB01-BCF7-950E-DB1D3F962058}"/>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CONTROLES DE MONITOREO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3724C9C4-7070-0E56-D5A1-609C184FC9C2}"/>
              </a:ext>
            </a:extLst>
          </p:cNvPr>
          <p:cNvSpPr>
            <a:spLocks noGrp="1"/>
          </p:cNvSpPr>
          <p:nvPr>
            <p:ph idx="1"/>
          </p:nvPr>
        </p:nvSpPr>
        <p:spPr>
          <a:xfrm>
            <a:off x="411915" y="831233"/>
            <a:ext cx="10722429" cy="3411583"/>
          </a:xfrm>
        </p:spPr>
        <p:style>
          <a:lnRef idx="0">
            <a:schemeClr val="accent5"/>
          </a:lnRef>
          <a:fillRef idx="3">
            <a:schemeClr val="accent5"/>
          </a:fillRef>
          <a:effectRef idx="3">
            <a:schemeClr val="accent5"/>
          </a:effectRef>
          <a:fontRef idx="minor">
            <a:schemeClr val="lt1"/>
          </a:fontRef>
        </p:style>
        <p:txBody>
          <a:bodyPr>
            <a:noAutofit/>
          </a:bodyPr>
          <a:lstStyle/>
          <a:p>
            <a:pPr>
              <a:spcBef>
                <a:spcPts val="0"/>
              </a:spcBef>
            </a:pPr>
            <a:r>
              <a:rPr lang="es-ES" sz="1500" dirty="0">
                <a:solidFill>
                  <a:schemeClr val="tx1"/>
                </a:solidFill>
                <a:effectLst>
                  <a:outerShdw blurRad="38100" dist="38100" dir="2700000" algn="tl">
                    <a:srgbClr val="000000">
                      <a:alpha val="43137"/>
                    </a:srgbClr>
                  </a:outerShdw>
                </a:effectLst>
              </a:rPr>
              <a:t>Actividades realizadas por personal de salud para tomas de muestra de glucosa capilar, se deben registrar en Historia Clínica del paciente con fecha y hora. Siempre que sea posible registrar en cartilla de control de paciente.</a:t>
            </a:r>
          </a:p>
          <a:p>
            <a:pPr>
              <a:spcBef>
                <a:spcPts val="0"/>
              </a:spcBef>
            </a:pPr>
            <a:r>
              <a:rPr lang="es-ES" sz="1500" dirty="0">
                <a:solidFill>
                  <a:schemeClr val="tx1"/>
                </a:solidFill>
                <a:effectLst>
                  <a:outerShdw blurRad="38100" dist="38100" dir="2700000" algn="tl">
                    <a:srgbClr val="000000">
                      <a:alpha val="43137"/>
                    </a:srgbClr>
                  </a:outerShdw>
                </a:effectLst>
              </a:rPr>
              <a:t>En el 1º casillero registre cualquiera de los siguientes diagnósticos:</a:t>
            </a:r>
          </a:p>
          <a:p>
            <a:pPr lvl="1">
              <a:spcBef>
                <a:spcPts val="0"/>
              </a:spcBef>
              <a:buFont typeface="Wingdings" panose="05000000000000000000" pitchFamily="2" charset="2"/>
              <a:buChar char="ü"/>
            </a:pPr>
            <a:r>
              <a:rPr lang="es-MX" sz="1500" dirty="0">
                <a:solidFill>
                  <a:schemeClr val="tx1"/>
                </a:solidFill>
                <a:effectLst>
                  <a:outerShdw blurRad="38100" dist="38100" dir="2700000" algn="tl">
                    <a:srgbClr val="000000">
                      <a:alpha val="43137"/>
                    </a:srgbClr>
                  </a:outerShdw>
                </a:effectLst>
              </a:rPr>
              <a:t>Diabetes mellitus insulinodependiente, sin mención de complicación (E109).</a:t>
            </a:r>
          </a:p>
          <a:p>
            <a:pPr lvl="1">
              <a:spcBef>
                <a:spcPts val="0"/>
              </a:spcBef>
              <a:buFont typeface="Wingdings" panose="05000000000000000000" pitchFamily="2" charset="2"/>
              <a:buChar char="ü"/>
            </a:pPr>
            <a:r>
              <a:rPr lang="es-MX" sz="1500" dirty="0">
                <a:solidFill>
                  <a:schemeClr val="tx1"/>
                </a:solidFill>
                <a:effectLst>
                  <a:outerShdw blurRad="38100" dist="38100" dir="2700000" algn="tl">
                    <a:srgbClr val="000000">
                      <a:alpha val="43137"/>
                    </a:srgbClr>
                  </a:outerShdw>
                </a:effectLst>
              </a:rPr>
              <a:t>Diabetes mellitus no insulinodependiente, sin mención de complicación (E119).</a:t>
            </a:r>
          </a:p>
          <a:p>
            <a:pPr lvl="1">
              <a:spcBef>
                <a:spcPts val="0"/>
              </a:spcBef>
              <a:buFont typeface="Wingdings" panose="05000000000000000000" pitchFamily="2" charset="2"/>
              <a:buChar char="ü"/>
            </a:pPr>
            <a:r>
              <a:rPr lang="es-MX" sz="1500" dirty="0">
                <a:solidFill>
                  <a:schemeClr val="tx1"/>
                </a:solidFill>
                <a:effectLst>
                  <a:outerShdw blurRad="38100" dist="38100" dir="2700000" algn="tl">
                    <a:srgbClr val="000000">
                      <a:alpha val="43137"/>
                    </a:srgbClr>
                  </a:outerShdw>
                </a:effectLst>
              </a:rPr>
              <a:t>Diabetes mellitus especificada, sin mención de complicación (E139)*</a:t>
            </a:r>
          </a:p>
          <a:p>
            <a:pPr marL="457200" lvl="1" indent="0">
              <a:spcBef>
                <a:spcPts val="0"/>
              </a:spcBef>
              <a:buNone/>
            </a:pPr>
            <a:r>
              <a:rPr lang="es-ES" sz="1500" dirty="0">
                <a:solidFill>
                  <a:schemeClr val="tx1"/>
                </a:solidFill>
                <a:effectLst>
                  <a:outerShdw blurRad="38100" dist="38100" dir="2700000" algn="tl">
                    <a:srgbClr val="000000">
                      <a:alpha val="43137"/>
                    </a:srgbClr>
                  </a:outerShdw>
                </a:effectLst>
              </a:rPr>
              <a:t>*Usar cuando se cuenta con un diagnóstico de otros tipos de diabetes identificadas como MODY, Neonatal, </a:t>
            </a:r>
            <a:r>
              <a:rPr lang="es-ES" sz="1500" dirty="0" err="1">
                <a:solidFill>
                  <a:schemeClr val="tx1"/>
                </a:solidFill>
                <a:effectLst>
                  <a:outerShdw blurRad="38100" dist="38100" dir="2700000" algn="tl">
                    <a:srgbClr val="000000">
                      <a:alpha val="43137"/>
                    </a:srgbClr>
                  </a:outerShdw>
                </a:effectLst>
              </a:rPr>
              <a:t>etc</a:t>
            </a:r>
            <a:endParaRPr lang="es-ES" sz="1500" dirty="0">
              <a:solidFill>
                <a:schemeClr val="tx1"/>
              </a:solidFill>
              <a:effectLst>
                <a:outerShdw blurRad="38100" dist="38100" dir="2700000" algn="tl">
                  <a:srgbClr val="000000">
                    <a:alpha val="43137"/>
                  </a:srgbClr>
                </a:outerShdw>
              </a:effectLst>
            </a:endParaRPr>
          </a:p>
          <a:p>
            <a:pPr>
              <a:spcBef>
                <a:spcPts val="0"/>
              </a:spcBef>
            </a:pPr>
            <a:r>
              <a:rPr lang="es-ES" sz="1500" dirty="0">
                <a:solidFill>
                  <a:schemeClr val="tx1"/>
                </a:solidFill>
                <a:effectLst>
                  <a:outerShdw blurRad="38100" dist="38100" dir="2700000" algn="tl">
                    <a:srgbClr val="000000">
                      <a:alpha val="43137"/>
                    </a:srgbClr>
                  </a:outerShdw>
                </a:effectLst>
              </a:rPr>
              <a:t>En el 2º casillero registre cualquiera de los siguientes diagnósticos:</a:t>
            </a:r>
          </a:p>
          <a:p>
            <a:pPr marL="457200" lvl="1" indent="0">
              <a:spcBef>
                <a:spcPts val="0"/>
              </a:spcBef>
              <a:buNone/>
            </a:pPr>
            <a:r>
              <a:rPr lang="es-ES" sz="1500" dirty="0">
                <a:solidFill>
                  <a:schemeClr val="tx1"/>
                </a:solidFill>
                <a:effectLst>
                  <a:outerShdw blurRad="38100" dist="38100" dir="2700000" algn="tl">
                    <a:srgbClr val="000000">
                      <a:alpha val="43137"/>
                    </a:srgbClr>
                  </a:outerShdw>
                </a:effectLst>
              </a:rPr>
              <a:t>Glucosa de tira reactiva (82948) En el valor de LAB colocar el </a:t>
            </a:r>
            <a:r>
              <a:rPr lang="es-ES" sz="1500" b="1" dirty="0">
                <a:solidFill>
                  <a:schemeClr val="tx1"/>
                </a:solidFill>
                <a:effectLst>
                  <a:outerShdw blurRad="38100" dist="38100" dir="2700000" algn="tl">
                    <a:srgbClr val="000000">
                      <a:alpha val="43137"/>
                    </a:srgbClr>
                  </a:outerShdw>
                </a:effectLst>
              </a:rPr>
              <a:t>resultado numérico</a:t>
            </a:r>
            <a:r>
              <a:rPr lang="es-ES" sz="1500" dirty="0">
                <a:solidFill>
                  <a:schemeClr val="tx1"/>
                </a:solidFill>
                <a:effectLst>
                  <a:outerShdw blurRad="38100" dist="38100" dir="2700000" algn="tl">
                    <a:srgbClr val="000000">
                      <a:alpha val="43137"/>
                    </a:srgbClr>
                  </a:outerShdw>
                </a:effectLst>
              </a:rPr>
              <a:t>. En los casos en los que el valor excede los parámetros del glucómetro registrar: ALT</a:t>
            </a:r>
          </a:p>
          <a:p>
            <a:pPr>
              <a:spcBef>
                <a:spcPts val="0"/>
              </a:spcBef>
            </a:pPr>
            <a:r>
              <a:rPr lang="es-ES" sz="1500" dirty="0">
                <a:solidFill>
                  <a:schemeClr val="tx1"/>
                </a:solidFill>
                <a:effectLst>
                  <a:outerShdw blurRad="38100" dist="38100" dir="2700000" algn="tl">
                    <a:srgbClr val="000000">
                      <a:alpha val="43137"/>
                    </a:srgbClr>
                  </a:outerShdw>
                </a:effectLst>
              </a:rPr>
              <a:t>En el 3º casillero registre Examen de presión arterial (99199.22)</a:t>
            </a:r>
          </a:p>
          <a:p>
            <a:pPr marL="457200" lvl="1" indent="0">
              <a:spcBef>
                <a:spcPts val="0"/>
              </a:spcBef>
              <a:buNone/>
            </a:pPr>
            <a:r>
              <a:rPr lang="es-ES" sz="1500" dirty="0">
                <a:solidFill>
                  <a:schemeClr val="tx1"/>
                </a:solidFill>
                <a:effectLst>
                  <a:outerShdw blurRad="38100" dist="38100" dir="2700000" algn="tl">
                    <a:srgbClr val="000000">
                      <a:alpha val="43137"/>
                    </a:srgbClr>
                  </a:outerShdw>
                </a:effectLst>
              </a:rPr>
              <a:t>En el casillero de LAB registre valor de presión arterial.</a:t>
            </a:r>
            <a:endParaRPr lang="es-ES" sz="1500" dirty="0">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D063FAE5-95AD-0C0B-2516-CB5A891720FF}"/>
              </a:ext>
            </a:extLst>
          </p:cNvPr>
          <p:cNvPicPr>
            <a:picLocks noChangeAspect="1"/>
          </p:cNvPicPr>
          <p:nvPr/>
        </p:nvPicPr>
        <p:blipFill>
          <a:blip r:embed="rId2"/>
          <a:stretch>
            <a:fillRect/>
          </a:stretch>
        </p:blipFill>
        <p:spPr>
          <a:xfrm>
            <a:off x="329184" y="4509873"/>
            <a:ext cx="11356848" cy="2192726"/>
          </a:xfrm>
          <a:prstGeom prst="rect">
            <a:avLst/>
          </a:prstGeom>
        </p:spPr>
      </p:pic>
    </p:spTree>
    <p:extLst>
      <p:ext uri="{BB962C8B-B14F-4D97-AF65-F5344CB8AC3E}">
        <p14:creationId xmlns:p14="http://schemas.microsoft.com/office/powerpoint/2010/main" val="3638938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4B58E717-3EE3-9512-0AC0-E092C6CBA882}"/>
              </a:ext>
            </a:extLst>
          </p:cNvPr>
          <p:cNvSpPr>
            <a:spLocks noGrp="1"/>
          </p:cNvSpPr>
          <p:nvPr>
            <p:ph idx="1"/>
          </p:nvPr>
        </p:nvSpPr>
        <p:spPr>
          <a:xfrm>
            <a:off x="514149" y="767569"/>
            <a:ext cx="11133221" cy="4185512"/>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pPr>
              <a:spcBef>
                <a:spcPts val="0"/>
              </a:spcBef>
            </a:pPr>
            <a:r>
              <a:rPr lang="es-ES" dirty="0">
                <a:solidFill>
                  <a:schemeClr val="tx1"/>
                </a:solidFill>
              </a:rPr>
              <a:t>En el 1º casillero registre cualquiera de los siguientes diagnósticos:</a:t>
            </a:r>
          </a:p>
          <a:p>
            <a:pPr lvl="1">
              <a:spcBef>
                <a:spcPts val="0"/>
              </a:spcBef>
              <a:buFont typeface="Wingdings" panose="05000000000000000000" pitchFamily="2" charset="2"/>
              <a:buChar char="ü"/>
            </a:pPr>
            <a:r>
              <a:rPr lang="es-ES" sz="1800" dirty="0">
                <a:solidFill>
                  <a:schemeClr val="tx1"/>
                </a:solidFill>
              </a:rPr>
              <a:t>Diabetes mellitus insulinodependiente, sin mención de complicación (E109).</a:t>
            </a:r>
          </a:p>
          <a:p>
            <a:pPr lvl="1">
              <a:spcBef>
                <a:spcPts val="0"/>
              </a:spcBef>
              <a:buFont typeface="Wingdings" panose="05000000000000000000" pitchFamily="2" charset="2"/>
              <a:buChar char="ü"/>
            </a:pPr>
            <a:r>
              <a:rPr lang="es-ES" sz="1800" dirty="0">
                <a:solidFill>
                  <a:schemeClr val="tx1"/>
                </a:solidFill>
              </a:rPr>
              <a:t>Diabetes mellitus no insulinodependiente, sin mención de complicación (E119).</a:t>
            </a:r>
          </a:p>
          <a:p>
            <a:pPr lvl="1">
              <a:spcBef>
                <a:spcPts val="0"/>
              </a:spcBef>
              <a:buFont typeface="Wingdings" panose="05000000000000000000" pitchFamily="2" charset="2"/>
              <a:buChar char="ü"/>
            </a:pPr>
            <a:r>
              <a:rPr lang="es-ES" sz="1800" dirty="0">
                <a:solidFill>
                  <a:schemeClr val="tx1"/>
                </a:solidFill>
              </a:rPr>
              <a:t>Diabetes mellitus especificada, sin mención de complicación (E139).</a:t>
            </a:r>
          </a:p>
          <a:p>
            <a:pPr lvl="2">
              <a:spcBef>
                <a:spcPts val="0"/>
              </a:spcBef>
            </a:pPr>
            <a:r>
              <a:rPr lang="es-ES" sz="1800" dirty="0">
                <a:solidFill>
                  <a:schemeClr val="tx1"/>
                </a:solidFill>
              </a:rPr>
              <a:t>En el casillero LAB registrar “PC” de paciente que recibe controles en LAB 1 y en la segunda columna LAB2 registrar el número de meses para los que se ha prescrito el tratamiento.  </a:t>
            </a:r>
          </a:p>
          <a:p>
            <a:pPr lvl="2">
              <a:spcBef>
                <a:spcPts val="0"/>
              </a:spcBef>
            </a:pPr>
            <a:r>
              <a:rPr lang="es-ES" sz="1800" dirty="0">
                <a:solidFill>
                  <a:schemeClr val="tx1"/>
                </a:solidFill>
              </a:rPr>
              <a:t>P Ejem: 2 meses de tratamiento = PC/2 </a:t>
            </a:r>
          </a:p>
          <a:p>
            <a:pPr lvl="2">
              <a:spcBef>
                <a:spcPts val="0"/>
              </a:spcBef>
            </a:pPr>
            <a:r>
              <a:rPr lang="es-ES" sz="1800" dirty="0">
                <a:solidFill>
                  <a:schemeClr val="tx1"/>
                </a:solidFill>
              </a:rPr>
              <a:t>Actualmente el máximo valor a registrar será “3” que indica que se ha prescrito medicación para los próximos 3 meses. </a:t>
            </a:r>
          </a:p>
          <a:p>
            <a:pPr>
              <a:spcBef>
                <a:spcPts val="0"/>
              </a:spcBef>
            </a:pPr>
            <a:r>
              <a:rPr lang="es-ES" dirty="0">
                <a:solidFill>
                  <a:schemeClr val="tx1"/>
                </a:solidFill>
              </a:rPr>
              <a:t>En el 2º casillero registre:</a:t>
            </a:r>
          </a:p>
          <a:p>
            <a:pPr lvl="1">
              <a:spcBef>
                <a:spcPts val="0"/>
              </a:spcBef>
              <a:buFont typeface="Wingdings" panose="05000000000000000000" pitchFamily="2" charset="2"/>
              <a:buChar char="ü"/>
            </a:pPr>
            <a:r>
              <a:rPr lang="es-ES" sz="1800" dirty="0">
                <a:solidFill>
                  <a:schemeClr val="tx1"/>
                </a:solidFill>
              </a:rPr>
              <a:t>Glucosa en sangre (82947) en Ayunas </a:t>
            </a:r>
            <a:r>
              <a:rPr lang="es-ES" sz="1800" dirty="0" err="1">
                <a:solidFill>
                  <a:schemeClr val="tx1"/>
                </a:solidFill>
              </a:rPr>
              <a:t>Lab</a:t>
            </a:r>
            <a:r>
              <a:rPr lang="es-ES" sz="1800" dirty="0">
                <a:solidFill>
                  <a:schemeClr val="tx1"/>
                </a:solidFill>
              </a:rPr>
              <a:t>= Valor </a:t>
            </a:r>
            <a:r>
              <a:rPr lang="es-ES" sz="1800" dirty="0" err="1">
                <a:solidFill>
                  <a:schemeClr val="tx1"/>
                </a:solidFill>
              </a:rPr>
              <a:t>ó</a:t>
            </a:r>
            <a:endParaRPr lang="es-ES" sz="1800" dirty="0">
              <a:solidFill>
                <a:schemeClr val="tx1"/>
              </a:solidFill>
            </a:endParaRPr>
          </a:p>
          <a:p>
            <a:pPr lvl="1">
              <a:spcBef>
                <a:spcPts val="0"/>
              </a:spcBef>
              <a:buFont typeface="Wingdings" panose="05000000000000000000" pitchFamily="2" charset="2"/>
              <a:buChar char="ü"/>
            </a:pPr>
            <a:r>
              <a:rPr lang="es-ES" sz="1800" dirty="0">
                <a:solidFill>
                  <a:schemeClr val="tx1"/>
                </a:solidFill>
              </a:rPr>
              <a:t>Dosaje de hemoglobina glucosilada (83036) </a:t>
            </a:r>
            <a:r>
              <a:rPr lang="es-ES" sz="1800" b="1" dirty="0">
                <a:solidFill>
                  <a:schemeClr val="tx1"/>
                </a:solidFill>
              </a:rPr>
              <a:t>*prueba de elección</a:t>
            </a:r>
          </a:p>
          <a:p>
            <a:pPr marL="457200" lvl="1" indent="0">
              <a:spcBef>
                <a:spcPts val="0"/>
              </a:spcBef>
              <a:buNone/>
            </a:pPr>
            <a:r>
              <a:rPr lang="es-ES" sz="1800" b="1" dirty="0">
                <a:solidFill>
                  <a:schemeClr val="tx1"/>
                </a:solidFill>
              </a:rPr>
              <a:t>LAB= Valor *10 Ejemplo 8.7=87</a:t>
            </a:r>
          </a:p>
          <a:p>
            <a:pPr>
              <a:spcBef>
                <a:spcPts val="0"/>
              </a:spcBef>
            </a:pPr>
            <a:r>
              <a:rPr lang="es-ES" dirty="0">
                <a:solidFill>
                  <a:schemeClr val="tx1"/>
                </a:solidFill>
              </a:rPr>
              <a:t>En el 3º casillero registre Examen de presión arterial 99199.22</a:t>
            </a:r>
          </a:p>
          <a:p>
            <a:pPr lvl="1">
              <a:spcBef>
                <a:spcPts val="0"/>
              </a:spcBef>
              <a:buFont typeface="Wingdings" panose="05000000000000000000" pitchFamily="2" charset="2"/>
              <a:buChar char="ü"/>
            </a:pPr>
            <a:r>
              <a:rPr lang="es-ES" sz="1800" dirty="0">
                <a:solidFill>
                  <a:schemeClr val="tx1"/>
                </a:solidFill>
              </a:rPr>
              <a:t>En el campo LAB registre el valor de la presión arterial.</a:t>
            </a:r>
          </a:p>
          <a:p>
            <a:pPr lvl="1">
              <a:spcBef>
                <a:spcPts val="0"/>
              </a:spcBef>
              <a:buFont typeface="Wingdings" panose="05000000000000000000" pitchFamily="2" charset="2"/>
              <a:buChar char="ü"/>
            </a:pPr>
            <a:r>
              <a:rPr lang="es-ES" sz="1800" dirty="0">
                <a:solidFill>
                  <a:schemeClr val="tx1"/>
                </a:solidFill>
              </a:rPr>
              <a:t>En la primera columna colocar el valor de la presión arterial sistólica.</a:t>
            </a:r>
          </a:p>
          <a:p>
            <a:pPr lvl="1">
              <a:spcBef>
                <a:spcPts val="0"/>
              </a:spcBef>
              <a:buFont typeface="Wingdings" panose="05000000000000000000" pitchFamily="2" charset="2"/>
              <a:buChar char="ü"/>
            </a:pPr>
            <a:r>
              <a:rPr lang="es-ES" sz="1800" dirty="0">
                <a:solidFill>
                  <a:schemeClr val="tx1"/>
                </a:solidFill>
              </a:rPr>
              <a:t>En la segunda columna colocar el valor de la presión arterial diastólica.</a:t>
            </a:r>
          </a:p>
          <a:p>
            <a:pPr lvl="1"/>
            <a:endParaRPr lang="es-ES" dirty="0"/>
          </a:p>
          <a:p>
            <a:endParaRPr lang="es-PE" dirty="0"/>
          </a:p>
        </p:txBody>
      </p:sp>
      <p:sp>
        <p:nvSpPr>
          <p:cNvPr id="5" name="Rectángulo: esquinas redondeadas 4">
            <a:extLst>
              <a:ext uri="{FF2B5EF4-FFF2-40B4-BE49-F238E27FC236}">
                <a16:creationId xmlns:a16="http://schemas.microsoft.com/office/drawing/2014/main" id="{1183AA6E-D970-A26E-BA50-357FD6F98162}"/>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5001708: REGISTRO PARA TRATAMIENTO Y EVALUACIÓN DEL PACIENTE DIABÉTICO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pic>
        <p:nvPicPr>
          <p:cNvPr id="7" name="Imagen 6">
            <a:extLst>
              <a:ext uri="{FF2B5EF4-FFF2-40B4-BE49-F238E27FC236}">
                <a16:creationId xmlns:a16="http://schemas.microsoft.com/office/drawing/2014/main" id="{296A31CF-8F4C-2B32-D5D9-0398E229E0A0}"/>
              </a:ext>
            </a:extLst>
          </p:cNvPr>
          <p:cNvPicPr>
            <a:picLocks noChangeAspect="1"/>
          </p:cNvPicPr>
          <p:nvPr/>
        </p:nvPicPr>
        <p:blipFill>
          <a:blip r:embed="rId2"/>
          <a:stretch>
            <a:fillRect/>
          </a:stretch>
        </p:blipFill>
        <p:spPr>
          <a:xfrm>
            <a:off x="256032" y="5034897"/>
            <a:ext cx="11649456" cy="1759095"/>
          </a:xfrm>
          <a:prstGeom prst="rect">
            <a:avLst/>
          </a:prstGeom>
        </p:spPr>
      </p:pic>
    </p:spTree>
    <p:extLst>
      <p:ext uri="{BB962C8B-B14F-4D97-AF65-F5344CB8AC3E}">
        <p14:creationId xmlns:p14="http://schemas.microsoft.com/office/powerpoint/2010/main" val="4202118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D4C68-8749-697B-5B08-0789937D17A6}"/>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8F75C24-48BB-6F47-ACE5-5DC64314344A}"/>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5001704: PACIENTES DIABETICOS CON TRATAMIENTO ESPECIALIZADO </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E05182C4-9FFA-74D7-6ACD-7EC8EF18E063}"/>
              </a:ext>
            </a:extLst>
          </p:cNvPr>
          <p:cNvSpPr>
            <a:spLocks noGrp="1"/>
          </p:cNvSpPr>
          <p:nvPr>
            <p:ph idx="1"/>
          </p:nvPr>
        </p:nvSpPr>
        <p:spPr>
          <a:xfrm>
            <a:off x="838200" y="827314"/>
            <a:ext cx="10515600" cy="5637494"/>
          </a:xfrm>
        </p:spPr>
        <p:style>
          <a:lnRef idx="1">
            <a:schemeClr val="accent3"/>
          </a:lnRef>
          <a:fillRef idx="3">
            <a:schemeClr val="accent3"/>
          </a:fillRef>
          <a:effectRef idx="2">
            <a:schemeClr val="accent3"/>
          </a:effectRef>
          <a:fontRef idx="minor">
            <a:schemeClr val="lt1"/>
          </a:fontRef>
        </p:style>
        <p:txBody>
          <a:bodyPr>
            <a:normAutofit fontScale="85000" lnSpcReduction="20000"/>
          </a:bodyPr>
          <a:lstStyle/>
          <a:p>
            <a:r>
              <a:rPr lang="es-MX" sz="2000" b="1" dirty="0">
                <a:solidFill>
                  <a:schemeClr val="tx1"/>
                </a:solidFill>
                <a:effectLst>
                  <a:outerShdw blurRad="38100" dist="38100" dir="2700000" algn="tl">
                    <a:srgbClr val="000000">
                      <a:alpha val="43137"/>
                    </a:srgbClr>
                  </a:outerShdw>
                </a:effectLst>
              </a:rPr>
              <a:t>Intervención dirigida a personas con diagnóstico de diabetes, con alguna o varias complicaciones, tipificada para su manejo en establecimientos de salud de categorías II-,1, II-2, III-1 y III-2, que se encuentran clínicamente estables. </a:t>
            </a:r>
          </a:p>
          <a:p>
            <a:r>
              <a:rPr lang="es-MX" sz="2000" b="1" dirty="0">
                <a:solidFill>
                  <a:schemeClr val="tx1"/>
                </a:solidFill>
                <a:effectLst>
                  <a:outerShdw blurRad="38100" dist="38100" dir="2700000" algn="tl">
                    <a:srgbClr val="000000">
                      <a:alpha val="43137"/>
                    </a:srgbClr>
                  </a:outerShdw>
                </a:effectLst>
              </a:rPr>
              <a:t>El manejo integral del paciente puede incluir:</a:t>
            </a:r>
          </a:p>
          <a:p>
            <a:pPr marL="0" indent="0">
              <a:buNone/>
            </a:pPr>
            <a:r>
              <a:rPr lang="es-MX" sz="2000" b="1" dirty="0">
                <a:solidFill>
                  <a:schemeClr val="tx1"/>
                </a:solidFill>
                <a:effectLst>
                  <a:outerShdw blurRad="38100" dist="38100" dir="2700000" algn="tl">
                    <a:srgbClr val="000000">
                      <a:alpha val="43137"/>
                    </a:srgbClr>
                  </a:outerShdw>
                </a:effectLst>
              </a:rPr>
              <a:t>	- </a:t>
            </a:r>
            <a:r>
              <a:rPr lang="es-MX" dirty="0">
                <a:solidFill>
                  <a:schemeClr val="tx1"/>
                </a:solidFill>
                <a:effectLst>
                  <a:outerShdw blurRad="38100" dist="38100" dir="2700000" algn="tl">
                    <a:srgbClr val="000000">
                      <a:alpha val="43137"/>
                    </a:srgbClr>
                  </a:outerShdw>
                </a:effectLst>
              </a:rPr>
              <a:t>Pacientes con complicaciones micro y </a:t>
            </a:r>
            <a:r>
              <a:rPr lang="es-MX" dirty="0" err="1">
                <a:solidFill>
                  <a:schemeClr val="tx1"/>
                </a:solidFill>
                <a:effectLst>
                  <a:outerShdw blurRad="38100" dist="38100" dir="2700000" algn="tl">
                    <a:srgbClr val="000000">
                      <a:alpha val="43137"/>
                    </a:srgbClr>
                  </a:outerShdw>
                </a:effectLst>
              </a:rPr>
              <a:t>macrovasculares</a:t>
            </a:r>
            <a:r>
              <a:rPr lang="es-MX" dirty="0">
                <a:solidFill>
                  <a:schemeClr val="tx1"/>
                </a:solidFill>
                <a:effectLst>
                  <a:outerShdw blurRad="38100" dist="38100" dir="2700000" algn="tl">
                    <a:srgbClr val="000000">
                      <a:alpha val="43137"/>
                    </a:srgbClr>
                  </a:outerShdw>
                </a:effectLst>
              </a:rPr>
              <a:t> producto de la enfermedad</a:t>
            </a:r>
          </a:p>
          <a:p>
            <a:pPr marL="0" indent="0">
              <a:buNone/>
            </a:pPr>
            <a:r>
              <a:rPr lang="es-MX" dirty="0">
                <a:solidFill>
                  <a:schemeClr val="tx1"/>
                </a:solidFill>
                <a:effectLst>
                  <a:outerShdw blurRad="38100" dist="38100" dir="2700000" algn="tl">
                    <a:srgbClr val="000000">
                      <a:alpha val="43137"/>
                    </a:srgbClr>
                  </a:outerShdw>
                </a:effectLst>
              </a:rPr>
              <a:t>	- Pacientes con comorbilidades que requieren un manejo diferenciado por médicos</a:t>
            </a:r>
          </a:p>
          <a:p>
            <a:pPr marL="0" indent="0">
              <a:buNone/>
            </a:pPr>
            <a:r>
              <a:rPr lang="es-MX" dirty="0">
                <a:solidFill>
                  <a:schemeClr val="tx1"/>
                </a:solidFill>
                <a:effectLst>
                  <a:outerShdw blurRad="38100" dist="38100" dir="2700000" algn="tl">
                    <a:srgbClr val="000000">
                      <a:alpha val="43137"/>
                    </a:srgbClr>
                  </a:outerShdw>
                </a:effectLst>
              </a:rPr>
              <a:t>	  especialistas</a:t>
            </a:r>
          </a:p>
          <a:p>
            <a:r>
              <a:rPr lang="es-MX" sz="2000" b="1" dirty="0">
                <a:solidFill>
                  <a:schemeClr val="tx1"/>
                </a:solidFill>
                <a:effectLst>
                  <a:outerShdw blurRad="38100" dist="38100" dir="2700000" algn="tl">
                    <a:srgbClr val="000000">
                      <a:alpha val="43137"/>
                    </a:srgbClr>
                  </a:outerShdw>
                </a:effectLst>
              </a:rPr>
              <a:t>La intervención al paciente diabético complicado consiste en los siguientes procedimientos:</a:t>
            </a:r>
          </a:p>
          <a:p>
            <a:pPr>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Al menos una consulta médica cada 3 meses para reevaluar la adherencia al tratamiento, evaluación de efectos adversos y prescripción farmacológica, control de la glucemia o hemoglobina glucosilada, control de presión arterial</a:t>
            </a:r>
          </a:p>
          <a:p>
            <a:pPr>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Consultas de enfermería, seguimiento de la glicemia, cálculo del IMC, medición del perímetro abdominal, educación o consejería en control de diabetes</a:t>
            </a:r>
          </a:p>
          <a:p>
            <a:pPr>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Consulta por especialista según el tipo de complicación que condicione su manejo especializado y consulta con otros servicios como nutrición, psicología y odontología.</a:t>
            </a:r>
          </a:p>
          <a:p>
            <a:pPr>
              <a:buFont typeface="Wingdings" panose="05000000000000000000" pitchFamily="2" charset="2"/>
              <a:buChar char="ü"/>
            </a:pPr>
            <a:r>
              <a:rPr lang="es-MX" dirty="0">
                <a:solidFill>
                  <a:schemeClr val="tx1"/>
                </a:solidFill>
                <a:effectLst>
                  <a:outerShdw blurRad="38100" dist="38100" dir="2700000" algn="tl">
                    <a:srgbClr val="000000">
                      <a:alpha val="43137"/>
                    </a:srgbClr>
                  </a:outerShdw>
                </a:effectLst>
              </a:rPr>
              <a:t>Consejerías no farmacológicas, priorizar según criterio:</a:t>
            </a:r>
          </a:p>
          <a:p>
            <a:pPr marL="0" indent="0">
              <a:buNone/>
            </a:pPr>
            <a:r>
              <a:rPr lang="es-MX" dirty="0">
                <a:solidFill>
                  <a:schemeClr val="tx1"/>
                </a:solidFill>
                <a:effectLst>
                  <a:outerShdw blurRad="38100" dist="38100" dir="2700000" algn="tl">
                    <a:srgbClr val="000000">
                      <a:alpha val="43137"/>
                    </a:srgbClr>
                  </a:outerShdw>
                </a:effectLst>
              </a:rPr>
              <a:t>	- Consejería nutricional.</a:t>
            </a:r>
          </a:p>
          <a:p>
            <a:pPr marL="0" indent="0">
              <a:buNone/>
            </a:pPr>
            <a:r>
              <a:rPr lang="es-MX" dirty="0">
                <a:solidFill>
                  <a:schemeClr val="tx1"/>
                </a:solidFill>
                <a:effectLst>
                  <a:outerShdw blurRad="38100" dist="38100" dir="2700000" algn="tl">
                    <a:srgbClr val="000000">
                      <a:alpha val="43137"/>
                    </a:srgbClr>
                  </a:outerShdw>
                </a:effectLst>
              </a:rPr>
              <a:t>	- Consejería/ prescripción de actividad física.</a:t>
            </a:r>
          </a:p>
          <a:p>
            <a:pPr marL="0" indent="0">
              <a:buNone/>
            </a:pPr>
            <a:r>
              <a:rPr lang="es-MX" dirty="0">
                <a:solidFill>
                  <a:schemeClr val="tx1"/>
                </a:solidFill>
                <a:effectLst>
                  <a:outerShdw blurRad="38100" dist="38100" dir="2700000" algn="tl">
                    <a:srgbClr val="000000">
                      <a:alpha val="43137"/>
                    </a:srgbClr>
                  </a:outerShdw>
                </a:effectLst>
              </a:rPr>
              <a:t>	- Recomendaciones para la cesación de consumo de tabaco y alcohol </a:t>
            </a:r>
          </a:p>
          <a:p>
            <a:endParaRPr lang="es-PE" dirty="0"/>
          </a:p>
        </p:txBody>
      </p:sp>
    </p:spTree>
    <p:extLst>
      <p:ext uri="{BB962C8B-B14F-4D97-AF65-F5344CB8AC3E}">
        <p14:creationId xmlns:p14="http://schemas.microsoft.com/office/powerpoint/2010/main" val="1262902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982F4-B794-8DF3-943E-862158D9000E}"/>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49F9940-D520-B1F9-958A-BC30B405AA73}"/>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CONTROLES DE MONITOREO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5" name="Marcador de contenido 2">
            <a:extLst>
              <a:ext uri="{FF2B5EF4-FFF2-40B4-BE49-F238E27FC236}">
                <a16:creationId xmlns:a16="http://schemas.microsoft.com/office/drawing/2014/main" id="{23ED55D4-2F61-1EA2-AB02-F2F691346D02}"/>
              </a:ext>
            </a:extLst>
          </p:cNvPr>
          <p:cNvSpPr>
            <a:spLocks noGrp="1"/>
          </p:cNvSpPr>
          <p:nvPr>
            <p:ph idx="1"/>
          </p:nvPr>
        </p:nvSpPr>
        <p:spPr>
          <a:xfrm>
            <a:off x="411915" y="831233"/>
            <a:ext cx="10722429" cy="3411583"/>
          </a:xfrm>
        </p:spPr>
        <p:style>
          <a:lnRef idx="0">
            <a:schemeClr val="accent5"/>
          </a:lnRef>
          <a:fillRef idx="3">
            <a:schemeClr val="accent5"/>
          </a:fillRef>
          <a:effectRef idx="3">
            <a:schemeClr val="accent5"/>
          </a:effectRef>
          <a:fontRef idx="minor">
            <a:schemeClr val="lt1"/>
          </a:fontRef>
        </p:style>
        <p:txBody>
          <a:bodyPr>
            <a:noAutofit/>
          </a:bodyPr>
          <a:lstStyle/>
          <a:p>
            <a:pPr>
              <a:spcBef>
                <a:spcPts val="0"/>
              </a:spcBef>
            </a:pPr>
            <a:r>
              <a:rPr lang="es-ES" sz="1500" dirty="0">
                <a:solidFill>
                  <a:schemeClr val="tx1"/>
                </a:solidFill>
                <a:effectLst>
                  <a:outerShdw blurRad="38100" dist="38100" dir="2700000" algn="tl">
                    <a:srgbClr val="000000">
                      <a:alpha val="43137"/>
                    </a:srgbClr>
                  </a:outerShdw>
                </a:effectLst>
              </a:rPr>
              <a:t>Actividades realizadas por personal de salud para tomas de muestra de glucosa capilar, se deben registrar en Historia Clínica del paciente con fecha y hora. Siempre que sea posible registrar en cartilla de control de paciente.</a:t>
            </a:r>
          </a:p>
          <a:p>
            <a:pPr>
              <a:spcBef>
                <a:spcPts val="0"/>
              </a:spcBef>
            </a:pPr>
            <a:r>
              <a:rPr lang="es-ES" sz="1500" dirty="0">
                <a:solidFill>
                  <a:schemeClr val="tx1"/>
                </a:solidFill>
                <a:effectLst>
                  <a:outerShdw blurRad="38100" dist="38100" dir="2700000" algn="tl">
                    <a:srgbClr val="000000">
                      <a:alpha val="43137"/>
                    </a:srgbClr>
                  </a:outerShdw>
                </a:effectLst>
              </a:rPr>
              <a:t>En el 1º casillero registre cualquiera de los siguientes diagnósticos:</a:t>
            </a:r>
          </a:p>
          <a:p>
            <a:pPr lvl="1">
              <a:spcBef>
                <a:spcPts val="0"/>
              </a:spcBef>
              <a:buFont typeface="Wingdings" panose="05000000000000000000" pitchFamily="2" charset="2"/>
              <a:buChar char="ü"/>
            </a:pPr>
            <a:r>
              <a:rPr lang="pt-BR" sz="1500" dirty="0">
                <a:solidFill>
                  <a:schemeClr val="tx1"/>
                </a:solidFill>
                <a:effectLst>
                  <a:outerShdw blurRad="38100" dist="38100" dir="2700000" algn="tl">
                    <a:srgbClr val="000000">
                      <a:alpha val="43137"/>
                    </a:srgbClr>
                  </a:outerShdw>
                </a:effectLst>
              </a:rPr>
              <a:t>Diabetes mellitus Tipo 1 (E10.2-E10.8).</a:t>
            </a:r>
          </a:p>
          <a:p>
            <a:pPr lvl="1">
              <a:spcBef>
                <a:spcPts val="0"/>
              </a:spcBef>
              <a:buFont typeface="Wingdings" panose="05000000000000000000" pitchFamily="2" charset="2"/>
              <a:buChar char="ü"/>
            </a:pPr>
            <a:r>
              <a:rPr lang="pt-BR" sz="1500" dirty="0">
                <a:solidFill>
                  <a:schemeClr val="tx1"/>
                </a:solidFill>
                <a:effectLst>
                  <a:outerShdw blurRad="38100" dist="38100" dir="2700000" algn="tl">
                    <a:srgbClr val="000000">
                      <a:alpha val="43137"/>
                    </a:srgbClr>
                  </a:outerShdw>
                </a:effectLst>
              </a:rPr>
              <a:t>Diabetes mellitus Tipo 2 (E11.2-E11-8).</a:t>
            </a:r>
          </a:p>
          <a:p>
            <a:pPr lvl="1">
              <a:spcBef>
                <a:spcPts val="0"/>
              </a:spcBef>
              <a:buFont typeface="Wingdings" panose="05000000000000000000" pitchFamily="2" charset="2"/>
              <a:buChar char="ü"/>
            </a:pPr>
            <a:r>
              <a:rPr lang="pt-BR" sz="1500" dirty="0">
                <a:solidFill>
                  <a:schemeClr val="tx1"/>
                </a:solidFill>
                <a:effectLst>
                  <a:outerShdw blurRad="38100" dist="38100" dir="2700000" algn="tl">
                    <a:srgbClr val="000000">
                      <a:alpha val="43137"/>
                    </a:srgbClr>
                  </a:outerShdw>
                </a:effectLst>
              </a:rPr>
              <a:t>Diabetes mellitus especificada (E13.2-13.8).</a:t>
            </a:r>
          </a:p>
          <a:p>
            <a:pPr marL="457200" lvl="1" indent="0">
              <a:spcBef>
                <a:spcPts val="0"/>
              </a:spcBef>
              <a:buNone/>
            </a:pPr>
            <a:r>
              <a:rPr lang="es-ES" sz="1500" dirty="0">
                <a:solidFill>
                  <a:schemeClr val="tx1"/>
                </a:solidFill>
                <a:effectLst>
                  <a:outerShdw blurRad="38100" dist="38100" dir="2700000" algn="tl">
                    <a:srgbClr val="000000">
                      <a:alpha val="43137"/>
                    </a:srgbClr>
                  </a:outerShdw>
                </a:effectLst>
              </a:rPr>
              <a:t>*Usar cuando se cuenta con un diagnóstico de otros tipos de diabetes identificadas como MODY, Neonatal, </a:t>
            </a:r>
            <a:r>
              <a:rPr lang="es-ES" sz="1500" dirty="0" err="1">
                <a:solidFill>
                  <a:schemeClr val="tx1"/>
                </a:solidFill>
                <a:effectLst>
                  <a:outerShdw blurRad="38100" dist="38100" dir="2700000" algn="tl">
                    <a:srgbClr val="000000">
                      <a:alpha val="43137"/>
                    </a:srgbClr>
                  </a:outerShdw>
                </a:effectLst>
              </a:rPr>
              <a:t>etc</a:t>
            </a:r>
            <a:endParaRPr lang="es-ES" sz="1500" dirty="0">
              <a:solidFill>
                <a:schemeClr val="tx1"/>
              </a:solidFill>
              <a:effectLst>
                <a:outerShdw blurRad="38100" dist="38100" dir="2700000" algn="tl">
                  <a:srgbClr val="000000">
                    <a:alpha val="43137"/>
                  </a:srgbClr>
                </a:outerShdw>
              </a:effectLst>
            </a:endParaRPr>
          </a:p>
          <a:p>
            <a:pPr>
              <a:spcBef>
                <a:spcPts val="0"/>
              </a:spcBef>
            </a:pPr>
            <a:r>
              <a:rPr lang="es-ES" sz="1500" dirty="0">
                <a:solidFill>
                  <a:schemeClr val="tx1"/>
                </a:solidFill>
                <a:effectLst>
                  <a:outerShdw blurRad="38100" dist="38100" dir="2700000" algn="tl">
                    <a:srgbClr val="000000">
                      <a:alpha val="43137"/>
                    </a:srgbClr>
                  </a:outerShdw>
                </a:effectLst>
              </a:rPr>
              <a:t>En el 2º casillero registre cualquiera de los siguientes diagnósticos:</a:t>
            </a:r>
          </a:p>
          <a:p>
            <a:pPr marL="457200" lvl="1" indent="0">
              <a:spcBef>
                <a:spcPts val="0"/>
              </a:spcBef>
              <a:buNone/>
            </a:pPr>
            <a:r>
              <a:rPr lang="es-ES" sz="1500" dirty="0">
                <a:solidFill>
                  <a:schemeClr val="tx1"/>
                </a:solidFill>
                <a:effectLst>
                  <a:outerShdw blurRad="38100" dist="38100" dir="2700000" algn="tl">
                    <a:srgbClr val="000000">
                      <a:alpha val="43137"/>
                    </a:srgbClr>
                  </a:outerShdw>
                </a:effectLst>
              </a:rPr>
              <a:t>Glucosa de tira reactiva (82948) En el valor de LAB colocar el </a:t>
            </a:r>
            <a:r>
              <a:rPr lang="es-ES" sz="1500" b="1" dirty="0">
                <a:solidFill>
                  <a:schemeClr val="tx1"/>
                </a:solidFill>
                <a:effectLst>
                  <a:outerShdw blurRad="38100" dist="38100" dir="2700000" algn="tl">
                    <a:srgbClr val="000000">
                      <a:alpha val="43137"/>
                    </a:srgbClr>
                  </a:outerShdw>
                </a:effectLst>
              </a:rPr>
              <a:t>resultado numérico</a:t>
            </a:r>
            <a:r>
              <a:rPr lang="es-ES" sz="1500" dirty="0">
                <a:solidFill>
                  <a:schemeClr val="tx1"/>
                </a:solidFill>
                <a:effectLst>
                  <a:outerShdw blurRad="38100" dist="38100" dir="2700000" algn="tl">
                    <a:srgbClr val="000000">
                      <a:alpha val="43137"/>
                    </a:srgbClr>
                  </a:outerShdw>
                </a:effectLst>
              </a:rPr>
              <a:t>. En los casos en los que el valor excede los parámetros del glucómetro registrar: ALT</a:t>
            </a:r>
          </a:p>
          <a:p>
            <a:pPr>
              <a:spcBef>
                <a:spcPts val="0"/>
              </a:spcBef>
            </a:pPr>
            <a:r>
              <a:rPr lang="es-ES" sz="1500" dirty="0">
                <a:solidFill>
                  <a:schemeClr val="tx1"/>
                </a:solidFill>
                <a:effectLst>
                  <a:outerShdw blurRad="38100" dist="38100" dir="2700000" algn="tl">
                    <a:srgbClr val="000000">
                      <a:alpha val="43137"/>
                    </a:srgbClr>
                  </a:outerShdw>
                </a:effectLst>
              </a:rPr>
              <a:t>En el 3º casillero registre Examen de presión arterial (99199.22)</a:t>
            </a:r>
          </a:p>
          <a:p>
            <a:pPr marL="457200" lvl="1" indent="0">
              <a:spcBef>
                <a:spcPts val="0"/>
              </a:spcBef>
              <a:buNone/>
            </a:pPr>
            <a:r>
              <a:rPr lang="es-ES" sz="1500" dirty="0">
                <a:solidFill>
                  <a:schemeClr val="tx1"/>
                </a:solidFill>
                <a:effectLst>
                  <a:outerShdw blurRad="38100" dist="38100" dir="2700000" algn="tl">
                    <a:srgbClr val="000000">
                      <a:alpha val="43137"/>
                    </a:srgbClr>
                  </a:outerShdw>
                </a:effectLst>
              </a:rPr>
              <a:t>En el casillero de LAB registre valor de presión arterial.</a:t>
            </a:r>
            <a:endParaRPr lang="es-ES" sz="1500" dirty="0">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D2283583-E4AA-F17D-1238-BFC42D12EE97}"/>
              </a:ext>
            </a:extLst>
          </p:cNvPr>
          <p:cNvPicPr>
            <a:picLocks noChangeAspect="1"/>
          </p:cNvPicPr>
          <p:nvPr/>
        </p:nvPicPr>
        <p:blipFill>
          <a:blip r:embed="rId2"/>
          <a:stretch>
            <a:fillRect/>
          </a:stretch>
        </p:blipFill>
        <p:spPr>
          <a:xfrm>
            <a:off x="329184" y="4509873"/>
            <a:ext cx="11356848" cy="2192726"/>
          </a:xfrm>
          <a:prstGeom prst="rect">
            <a:avLst/>
          </a:prstGeom>
        </p:spPr>
      </p:pic>
    </p:spTree>
    <p:extLst>
      <p:ext uri="{BB962C8B-B14F-4D97-AF65-F5344CB8AC3E}">
        <p14:creationId xmlns:p14="http://schemas.microsoft.com/office/powerpoint/2010/main" val="428082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38674-FC1D-78CB-F2A5-EAC871ACD9D7}"/>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D2CC1A01-9D8A-8589-2783-806CE1B4C47D}"/>
              </a:ext>
            </a:extLst>
          </p:cNvPr>
          <p:cNvSpPr>
            <a:spLocks noGrp="1"/>
          </p:cNvSpPr>
          <p:nvPr>
            <p:ph idx="1"/>
          </p:nvPr>
        </p:nvSpPr>
        <p:spPr>
          <a:xfrm>
            <a:off x="514149" y="767569"/>
            <a:ext cx="11133221" cy="4185512"/>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pPr>
              <a:spcBef>
                <a:spcPts val="0"/>
              </a:spcBef>
            </a:pPr>
            <a:r>
              <a:rPr lang="es-ES" dirty="0">
                <a:solidFill>
                  <a:schemeClr val="tx1"/>
                </a:solidFill>
              </a:rPr>
              <a:t>En el 1º casillero registre cualquiera de los siguientes diagnósticos:</a:t>
            </a:r>
          </a:p>
          <a:p>
            <a:pPr lvl="1">
              <a:spcBef>
                <a:spcPts val="0"/>
              </a:spcBef>
              <a:buFont typeface="Wingdings" panose="05000000000000000000" pitchFamily="2" charset="2"/>
              <a:buChar char="ü"/>
            </a:pPr>
            <a:r>
              <a:rPr lang="es-ES" sz="1800" dirty="0">
                <a:solidFill>
                  <a:schemeClr val="tx1"/>
                </a:solidFill>
              </a:rPr>
              <a:t>Diabetes mellitus insulinodependiente, sin mención de complicación (E109).</a:t>
            </a:r>
          </a:p>
          <a:p>
            <a:pPr lvl="1">
              <a:spcBef>
                <a:spcPts val="0"/>
              </a:spcBef>
              <a:buFont typeface="Wingdings" panose="05000000000000000000" pitchFamily="2" charset="2"/>
              <a:buChar char="ü"/>
            </a:pPr>
            <a:r>
              <a:rPr lang="es-ES" sz="1800" dirty="0">
                <a:solidFill>
                  <a:schemeClr val="tx1"/>
                </a:solidFill>
              </a:rPr>
              <a:t>Diabetes mellitus no insulinodependiente, sin mención de complicación (E119).</a:t>
            </a:r>
          </a:p>
          <a:p>
            <a:pPr lvl="1">
              <a:spcBef>
                <a:spcPts val="0"/>
              </a:spcBef>
              <a:buFont typeface="Wingdings" panose="05000000000000000000" pitchFamily="2" charset="2"/>
              <a:buChar char="ü"/>
            </a:pPr>
            <a:r>
              <a:rPr lang="es-ES" sz="1800" dirty="0">
                <a:solidFill>
                  <a:schemeClr val="tx1"/>
                </a:solidFill>
              </a:rPr>
              <a:t>Diabetes mellitus especificada, sin mención de complicación (E139).</a:t>
            </a:r>
          </a:p>
          <a:p>
            <a:pPr lvl="2">
              <a:spcBef>
                <a:spcPts val="0"/>
              </a:spcBef>
            </a:pPr>
            <a:r>
              <a:rPr lang="es-ES" sz="1800" dirty="0">
                <a:solidFill>
                  <a:schemeClr val="tx1"/>
                </a:solidFill>
              </a:rPr>
              <a:t>En el casillero LAB registrar “PC” de paciente que recibe controles en LAB 1 y en la segunda columna LAB2 registrar el número de meses para los que se ha prescrito el tratamiento.  </a:t>
            </a:r>
          </a:p>
          <a:p>
            <a:pPr lvl="2">
              <a:spcBef>
                <a:spcPts val="0"/>
              </a:spcBef>
            </a:pPr>
            <a:r>
              <a:rPr lang="es-ES" sz="1800" dirty="0">
                <a:solidFill>
                  <a:schemeClr val="tx1"/>
                </a:solidFill>
              </a:rPr>
              <a:t>P Ejem: 2 meses de tratamiento = PC/2 </a:t>
            </a:r>
          </a:p>
          <a:p>
            <a:pPr lvl="2">
              <a:spcBef>
                <a:spcPts val="0"/>
              </a:spcBef>
            </a:pPr>
            <a:r>
              <a:rPr lang="es-ES" sz="1800" dirty="0">
                <a:solidFill>
                  <a:schemeClr val="tx1"/>
                </a:solidFill>
              </a:rPr>
              <a:t>Actualmente el máximo valor a registrar será “3” que indica que se ha prescrito medicación para los próximos 3 meses. </a:t>
            </a:r>
          </a:p>
          <a:p>
            <a:pPr>
              <a:spcBef>
                <a:spcPts val="0"/>
              </a:spcBef>
            </a:pPr>
            <a:r>
              <a:rPr lang="es-ES" dirty="0">
                <a:solidFill>
                  <a:schemeClr val="tx1"/>
                </a:solidFill>
              </a:rPr>
              <a:t>En el 2º casillero registre:</a:t>
            </a:r>
          </a:p>
          <a:p>
            <a:pPr lvl="1">
              <a:spcBef>
                <a:spcPts val="0"/>
              </a:spcBef>
              <a:buFont typeface="Wingdings" panose="05000000000000000000" pitchFamily="2" charset="2"/>
              <a:buChar char="ü"/>
            </a:pPr>
            <a:r>
              <a:rPr lang="es-ES" sz="1800" dirty="0">
                <a:solidFill>
                  <a:schemeClr val="tx1"/>
                </a:solidFill>
              </a:rPr>
              <a:t>Glucosa en sangre (82947) en Ayunas </a:t>
            </a:r>
            <a:r>
              <a:rPr lang="es-ES" sz="1800" dirty="0" err="1">
                <a:solidFill>
                  <a:schemeClr val="tx1"/>
                </a:solidFill>
              </a:rPr>
              <a:t>Lab</a:t>
            </a:r>
            <a:r>
              <a:rPr lang="es-ES" sz="1800" dirty="0">
                <a:solidFill>
                  <a:schemeClr val="tx1"/>
                </a:solidFill>
              </a:rPr>
              <a:t>= Valor </a:t>
            </a:r>
            <a:r>
              <a:rPr lang="es-ES" sz="1800" dirty="0" err="1">
                <a:solidFill>
                  <a:schemeClr val="tx1"/>
                </a:solidFill>
              </a:rPr>
              <a:t>ó</a:t>
            </a:r>
            <a:endParaRPr lang="es-ES" sz="1800" dirty="0">
              <a:solidFill>
                <a:schemeClr val="tx1"/>
              </a:solidFill>
            </a:endParaRPr>
          </a:p>
          <a:p>
            <a:pPr lvl="1">
              <a:spcBef>
                <a:spcPts val="0"/>
              </a:spcBef>
              <a:buFont typeface="Wingdings" panose="05000000000000000000" pitchFamily="2" charset="2"/>
              <a:buChar char="ü"/>
            </a:pPr>
            <a:r>
              <a:rPr lang="es-ES" sz="1800" dirty="0">
                <a:solidFill>
                  <a:schemeClr val="tx1"/>
                </a:solidFill>
              </a:rPr>
              <a:t>Dosaje de hemoglobina glucosilada (83036) </a:t>
            </a:r>
            <a:r>
              <a:rPr lang="es-ES" sz="1800" b="1" dirty="0">
                <a:solidFill>
                  <a:schemeClr val="tx1"/>
                </a:solidFill>
              </a:rPr>
              <a:t>*prueba de elección</a:t>
            </a:r>
          </a:p>
          <a:p>
            <a:pPr marL="457200" lvl="1" indent="0">
              <a:spcBef>
                <a:spcPts val="0"/>
              </a:spcBef>
              <a:buNone/>
            </a:pPr>
            <a:r>
              <a:rPr lang="es-ES" sz="1800" b="1" dirty="0">
                <a:solidFill>
                  <a:schemeClr val="tx1"/>
                </a:solidFill>
              </a:rPr>
              <a:t>LAB= Valor *10 Ejemplo 8.7=87</a:t>
            </a:r>
          </a:p>
          <a:p>
            <a:pPr>
              <a:spcBef>
                <a:spcPts val="0"/>
              </a:spcBef>
            </a:pPr>
            <a:r>
              <a:rPr lang="es-ES" dirty="0">
                <a:solidFill>
                  <a:schemeClr val="tx1"/>
                </a:solidFill>
              </a:rPr>
              <a:t>En el 3º casillero registre Examen de presión arterial 99199.22</a:t>
            </a:r>
          </a:p>
          <a:p>
            <a:pPr lvl="1">
              <a:spcBef>
                <a:spcPts val="0"/>
              </a:spcBef>
              <a:buFont typeface="Wingdings" panose="05000000000000000000" pitchFamily="2" charset="2"/>
              <a:buChar char="ü"/>
            </a:pPr>
            <a:r>
              <a:rPr lang="es-ES" sz="1800" dirty="0">
                <a:solidFill>
                  <a:schemeClr val="tx1"/>
                </a:solidFill>
              </a:rPr>
              <a:t>En el campo LAB registre el valor de la presión arterial.</a:t>
            </a:r>
          </a:p>
          <a:p>
            <a:pPr lvl="1">
              <a:spcBef>
                <a:spcPts val="0"/>
              </a:spcBef>
              <a:buFont typeface="Wingdings" panose="05000000000000000000" pitchFamily="2" charset="2"/>
              <a:buChar char="ü"/>
            </a:pPr>
            <a:r>
              <a:rPr lang="es-ES" sz="1800" dirty="0">
                <a:solidFill>
                  <a:schemeClr val="tx1"/>
                </a:solidFill>
              </a:rPr>
              <a:t>En la primera columna colocar el valor de la presión arterial sistólica.</a:t>
            </a:r>
          </a:p>
          <a:p>
            <a:pPr lvl="1">
              <a:spcBef>
                <a:spcPts val="0"/>
              </a:spcBef>
              <a:buFont typeface="Wingdings" panose="05000000000000000000" pitchFamily="2" charset="2"/>
              <a:buChar char="ü"/>
            </a:pPr>
            <a:r>
              <a:rPr lang="es-ES" sz="1800" dirty="0">
                <a:solidFill>
                  <a:schemeClr val="tx1"/>
                </a:solidFill>
              </a:rPr>
              <a:t>En la segunda columna colocar el valor de la presión arterial diastólica.</a:t>
            </a:r>
          </a:p>
          <a:p>
            <a:pPr lvl="1"/>
            <a:endParaRPr lang="es-ES" dirty="0"/>
          </a:p>
          <a:p>
            <a:endParaRPr lang="es-PE" dirty="0"/>
          </a:p>
        </p:txBody>
      </p:sp>
      <p:sp>
        <p:nvSpPr>
          <p:cNvPr id="5" name="Rectángulo: esquinas redondeadas 4">
            <a:extLst>
              <a:ext uri="{FF2B5EF4-FFF2-40B4-BE49-F238E27FC236}">
                <a16:creationId xmlns:a16="http://schemas.microsoft.com/office/drawing/2014/main" id="{4F961627-7A11-7F9F-6E04-C86C8BC51334}"/>
              </a:ext>
            </a:extLst>
          </p:cNvPr>
          <p:cNvSpPr/>
          <p:nvPr/>
        </p:nvSpPr>
        <p:spPr>
          <a:xfrm>
            <a:off x="801624" y="155401"/>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5001704: REGISTRO PARA TRATAMIENTO Y EVALUACIÓN DEL PACIENTE DIABÉTICO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pic>
        <p:nvPicPr>
          <p:cNvPr id="7" name="Imagen 6">
            <a:extLst>
              <a:ext uri="{FF2B5EF4-FFF2-40B4-BE49-F238E27FC236}">
                <a16:creationId xmlns:a16="http://schemas.microsoft.com/office/drawing/2014/main" id="{F65E26DD-31EB-8C0A-95FE-80C547E3BCC0}"/>
              </a:ext>
            </a:extLst>
          </p:cNvPr>
          <p:cNvPicPr>
            <a:picLocks noChangeAspect="1"/>
          </p:cNvPicPr>
          <p:nvPr/>
        </p:nvPicPr>
        <p:blipFill>
          <a:blip r:embed="rId2"/>
          <a:stretch>
            <a:fillRect/>
          </a:stretch>
        </p:blipFill>
        <p:spPr>
          <a:xfrm>
            <a:off x="256032" y="5034897"/>
            <a:ext cx="11649456" cy="1759095"/>
          </a:xfrm>
          <a:prstGeom prst="rect">
            <a:avLst/>
          </a:prstGeom>
        </p:spPr>
      </p:pic>
    </p:spTree>
    <p:extLst>
      <p:ext uri="{BB962C8B-B14F-4D97-AF65-F5344CB8AC3E}">
        <p14:creationId xmlns:p14="http://schemas.microsoft.com/office/powerpoint/2010/main" val="1890549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2857-940A-2F0F-8095-8B2362CB082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965E4AD-0B8B-23C6-C522-DCF1FD1774DE}"/>
              </a:ext>
            </a:extLst>
          </p:cNvPr>
          <p:cNvSpPr>
            <a:spLocks noGrp="1"/>
          </p:cNvSpPr>
          <p:nvPr>
            <p:ph type="title"/>
          </p:nvPr>
        </p:nvSpPr>
        <p:spPr>
          <a:xfrm>
            <a:off x="402771" y="182515"/>
            <a:ext cx="8911687" cy="1280890"/>
          </a:xfrm>
        </p:spPr>
        <p:txBody>
          <a:bodyPr>
            <a:normAutofit/>
          </a:bodyPr>
          <a:lstStyle/>
          <a:p>
            <a:r>
              <a:rPr lang="es-ES" sz="3200" b="1" dirty="0">
                <a:solidFill>
                  <a:srgbClr val="11C1FF"/>
                </a:solidFill>
                <a:effectLst>
                  <a:outerShdw blurRad="38100" dist="38100" dir="2700000" algn="tl">
                    <a:srgbClr val="000000">
                      <a:alpha val="43137"/>
                    </a:srgbClr>
                  </a:outerShdw>
                </a:effectLst>
              </a:rPr>
              <a:t>UPS DE NUTRICIÓN</a:t>
            </a:r>
          </a:p>
        </p:txBody>
      </p:sp>
      <p:sp>
        <p:nvSpPr>
          <p:cNvPr id="4" name="Marcador de contenido 2">
            <a:extLst>
              <a:ext uri="{FF2B5EF4-FFF2-40B4-BE49-F238E27FC236}">
                <a16:creationId xmlns:a16="http://schemas.microsoft.com/office/drawing/2014/main" id="{40294AFE-A7CB-7455-91AA-A31E239C4174}"/>
              </a:ext>
            </a:extLst>
          </p:cNvPr>
          <p:cNvSpPr>
            <a:spLocks noGrp="1"/>
          </p:cNvSpPr>
          <p:nvPr>
            <p:ph idx="1"/>
          </p:nvPr>
        </p:nvSpPr>
        <p:spPr>
          <a:xfrm>
            <a:off x="402771" y="737924"/>
            <a:ext cx="11386457" cy="3532324"/>
          </a:xfrm>
        </p:spPr>
        <p:style>
          <a:lnRef idx="2">
            <a:schemeClr val="accent3">
              <a:shade val="15000"/>
            </a:schemeClr>
          </a:lnRef>
          <a:fillRef idx="1">
            <a:schemeClr val="accent3"/>
          </a:fillRef>
          <a:effectRef idx="0">
            <a:schemeClr val="accent3"/>
          </a:effectRef>
          <a:fontRef idx="minor">
            <a:schemeClr val="lt1"/>
          </a:fontRef>
        </p:style>
        <p:txBody>
          <a:bodyPr>
            <a:noAutofit/>
          </a:bodyPr>
          <a:lstStyle/>
          <a:p>
            <a:pPr marL="0" indent="0">
              <a:spcBef>
                <a:spcPts val="0"/>
              </a:spcBef>
              <a:buNone/>
            </a:pPr>
            <a:r>
              <a:rPr lang="es-MX" sz="1200" b="1" dirty="0">
                <a:solidFill>
                  <a:schemeClr val="tx1"/>
                </a:solidFill>
                <a:effectLst>
                  <a:outerShdw blurRad="38100" dist="38100" dir="2700000" algn="tl">
                    <a:srgbClr val="000000">
                      <a:alpha val="43137"/>
                    </a:srgbClr>
                  </a:outerShdw>
                </a:effectLst>
              </a:rPr>
              <a:t>En el ítem Diagnóstico motivo de consulta y/o actividad de salud anote:</a:t>
            </a:r>
          </a:p>
          <a:p>
            <a:pPr>
              <a:spcBef>
                <a:spcPts val="0"/>
              </a:spcBef>
              <a:buFont typeface="Wingdings" panose="05000000000000000000" pitchFamily="2" charset="2"/>
              <a:buChar char="ü"/>
            </a:pPr>
            <a:r>
              <a:rPr lang="es-MX" sz="1200" dirty="0">
                <a:solidFill>
                  <a:schemeClr val="tx1"/>
                </a:solidFill>
              </a:rPr>
              <a:t>En el 1º casillero Atención en Nutrición.</a:t>
            </a:r>
          </a:p>
          <a:p>
            <a:pPr>
              <a:spcBef>
                <a:spcPts val="0"/>
              </a:spcBef>
              <a:buFont typeface="Wingdings" panose="05000000000000000000" pitchFamily="2" charset="2"/>
              <a:buChar char="ü"/>
            </a:pPr>
            <a:r>
              <a:rPr lang="es-MX" sz="1200" dirty="0">
                <a:solidFill>
                  <a:schemeClr val="tx1"/>
                </a:solidFill>
              </a:rPr>
              <a:t>En el 2º casillero </a:t>
            </a:r>
            <a:r>
              <a:rPr lang="es-ES" sz="1200" dirty="0">
                <a:solidFill>
                  <a:schemeClr val="tx1"/>
                </a:solidFill>
              </a:rPr>
              <a:t>cualquiera de los siguientes diagnósticos</a:t>
            </a:r>
            <a:endParaRPr lang="es-MX" sz="1200" dirty="0">
              <a:solidFill>
                <a:schemeClr val="tx1"/>
              </a:solidFill>
            </a:endParaRPr>
          </a:p>
          <a:p>
            <a:pPr lvl="1">
              <a:spcBef>
                <a:spcPts val="0"/>
              </a:spcBef>
              <a:buFont typeface="Wingdings" panose="05000000000000000000" pitchFamily="2" charset="2"/>
              <a:buChar char="ü"/>
            </a:pPr>
            <a:r>
              <a:rPr lang="es-ES" sz="1200" dirty="0">
                <a:solidFill>
                  <a:schemeClr val="tx1"/>
                </a:solidFill>
              </a:rPr>
              <a:t>Diabetes mellitus insulinodependiente, sin mención de complicación (E109).</a:t>
            </a:r>
          </a:p>
          <a:p>
            <a:pPr lvl="1">
              <a:spcBef>
                <a:spcPts val="0"/>
              </a:spcBef>
              <a:buFont typeface="Wingdings" panose="05000000000000000000" pitchFamily="2" charset="2"/>
              <a:buChar char="ü"/>
            </a:pPr>
            <a:r>
              <a:rPr lang="es-ES" sz="1200" dirty="0">
                <a:solidFill>
                  <a:schemeClr val="tx1"/>
                </a:solidFill>
              </a:rPr>
              <a:t>Diabetes mellitus no insulinodependiente, sin mención de complicación (E119).</a:t>
            </a:r>
          </a:p>
          <a:p>
            <a:pPr lvl="1">
              <a:spcBef>
                <a:spcPts val="0"/>
              </a:spcBef>
              <a:buFont typeface="Wingdings" panose="05000000000000000000" pitchFamily="2" charset="2"/>
              <a:buChar char="ü"/>
            </a:pPr>
            <a:r>
              <a:rPr lang="es-ES" sz="1200" dirty="0">
                <a:solidFill>
                  <a:schemeClr val="tx1"/>
                </a:solidFill>
              </a:rPr>
              <a:t>Diabetes mellitus especificada, sin mención de complicación (E139).</a:t>
            </a:r>
          </a:p>
          <a:p>
            <a:pPr>
              <a:spcBef>
                <a:spcPts val="0"/>
              </a:spcBef>
              <a:buFont typeface="Wingdings" panose="05000000000000000000" pitchFamily="2" charset="2"/>
              <a:buChar char="ü"/>
            </a:pPr>
            <a:r>
              <a:rPr lang="es-MX" sz="1200" dirty="0">
                <a:solidFill>
                  <a:schemeClr val="tx1"/>
                </a:solidFill>
              </a:rPr>
              <a:t>En el 3º casillero Consejería Nutricional, Alimentación Saludable  marcar “D” de definitivo</a:t>
            </a:r>
          </a:p>
          <a:p>
            <a:pPr marL="0" indent="0">
              <a:spcBef>
                <a:spcPts val="0"/>
              </a:spcBef>
              <a:buNone/>
            </a:pPr>
            <a:r>
              <a:rPr lang="es-MX" sz="1200" b="1" dirty="0">
                <a:solidFill>
                  <a:schemeClr val="tx1"/>
                </a:solidFill>
                <a:effectLst>
                  <a:outerShdw blurRad="38100" dist="38100" dir="2700000" algn="tl">
                    <a:srgbClr val="000000">
                      <a:alpha val="43137"/>
                    </a:srgbClr>
                  </a:outerShdw>
                </a:effectLst>
              </a:rPr>
              <a:t>	Se pueden tocar los Siguientes temas :</a:t>
            </a:r>
          </a:p>
          <a:p>
            <a:pPr>
              <a:spcBef>
                <a:spcPts val="0"/>
              </a:spcBef>
              <a:buAutoNum type="arabicPeriod"/>
            </a:pPr>
            <a:r>
              <a:rPr lang="es-MX" sz="1200" dirty="0">
                <a:solidFill>
                  <a:schemeClr val="tx1"/>
                </a:solidFill>
              </a:rPr>
              <a:t>Consume frutas y verduras 5 porciones al día. </a:t>
            </a:r>
          </a:p>
          <a:p>
            <a:pPr>
              <a:spcBef>
                <a:spcPts val="0"/>
              </a:spcBef>
              <a:buAutoNum type="arabicPeriod"/>
            </a:pPr>
            <a:r>
              <a:rPr lang="es-MX" sz="1200" dirty="0">
                <a:solidFill>
                  <a:schemeClr val="tx1"/>
                </a:solidFill>
              </a:rPr>
              <a:t>Consume carbohidratos complejos (cereales integrales, tubérculos y menestras). </a:t>
            </a:r>
          </a:p>
          <a:p>
            <a:pPr>
              <a:spcBef>
                <a:spcPts val="0"/>
              </a:spcBef>
              <a:buAutoNum type="arabicPeriod"/>
            </a:pPr>
            <a:r>
              <a:rPr lang="es-MX" sz="1200" dirty="0">
                <a:solidFill>
                  <a:schemeClr val="tx1"/>
                </a:solidFill>
              </a:rPr>
              <a:t>Disminuye el consumo de azúcar y productos azucarados (gaseosas, golosinas, bebidas azucaradas, etc.). </a:t>
            </a:r>
          </a:p>
          <a:p>
            <a:pPr>
              <a:spcBef>
                <a:spcPts val="0"/>
              </a:spcBef>
              <a:buAutoNum type="arabicPeriod"/>
            </a:pPr>
            <a:r>
              <a:rPr lang="es-MX" sz="1200" dirty="0">
                <a:solidFill>
                  <a:schemeClr val="tx1"/>
                </a:solidFill>
              </a:rPr>
              <a:t>Consume siempre aceite vegetal y evita las grasas saturadas, así como los aceites recalentados. </a:t>
            </a:r>
          </a:p>
          <a:p>
            <a:pPr>
              <a:spcBef>
                <a:spcPts val="0"/>
              </a:spcBef>
              <a:buAutoNum type="arabicPeriod"/>
            </a:pPr>
            <a:r>
              <a:rPr lang="es-MX" sz="1200" dirty="0">
                <a:solidFill>
                  <a:schemeClr val="tx1"/>
                </a:solidFill>
              </a:rPr>
              <a:t>Prefiere consumir de pescado o carnes blancas (pollo, pavo, etc.). </a:t>
            </a:r>
          </a:p>
          <a:p>
            <a:pPr>
              <a:spcBef>
                <a:spcPts val="0"/>
              </a:spcBef>
              <a:buAutoNum type="arabicPeriod"/>
            </a:pPr>
            <a:r>
              <a:rPr lang="es-MX" sz="1200" dirty="0">
                <a:solidFill>
                  <a:schemeClr val="tx1"/>
                </a:solidFill>
              </a:rPr>
              <a:t>Consume carnes rojas con moderación. </a:t>
            </a:r>
          </a:p>
          <a:p>
            <a:pPr>
              <a:spcBef>
                <a:spcPts val="0"/>
              </a:spcBef>
              <a:buAutoNum type="arabicPeriod"/>
            </a:pPr>
            <a:r>
              <a:rPr lang="es-MX" sz="1200" dirty="0">
                <a:solidFill>
                  <a:schemeClr val="tx1"/>
                </a:solidFill>
              </a:rPr>
              <a:t>Consumir lácteos y derivados bajos en grasa y azúcar. </a:t>
            </a:r>
          </a:p>
          <a:p>
            <a:pPr>
              <a:spcBef>
                <a:spcPts val="0"/>
              </a:spcBef>
              <a:buAutoNum type="arabicPeriod"/>
            </a:pPr>
            <a:r>
              <a:rPr lang="es-MX" sz="1200" dirty="0">
                <a:solidFill>
                  <a:schemeClr val="tx1"/>
                </a:solidFill>
              </a:rPr>
              <a:t>Evita agregar más sal a tus comidas.</a:t>
            </a:r>
          </a:p>
          <a:p>
            <a:pPr>
              <a:spcBef>
                <a:spcPts val="0"/>
              </a:spcBef>
              <a:buAutoNum type="arabicPeriod"/>
            </a:pPr>
            <a:r>
              <a:rPr lang="es-MX" sz="1200" dirty="0">
                <a:solidFill>
                  <a:schemeClr val="tx1"/>
                </a:solidFill>
              </a:rPr>
              <a:t>Controlar su peso por lo menos una vez al mes y evite el sobrepeso. </a:t>
            </a:r>
          </a:p>
          <a:p>
            <a:pPr>
              <a:spcBef>
                <a:spcPts val="0"/>
              </a:spcBef>
              <a:buAutoNum type="arabicPeriod"/>
            </a:pPr>
            <a:r>
              <a:rPr lang="es-MX" sz="1200" dirty="0">
                <a:solidFill>
                  <a:schemeClr val="tx1"/>
                </a:solidFill>
              </a:rPr>
              <a:t>Prefiera beber agua. </a:t>
            </a:r>
          </a:p>
          <a:p>
            <a:pPr>
              <a:spcBef>
                <a:spcPts val="0"/>
              </a:spcBef>
              <a:buAutoNum type="arabicPeriod"/>
            </a:pPr>
            <a:r>
              <a:rPr lang="es-MX" sz="1200" dirty="0">
                <a:solidFill>
                  <a:schemeClr val="tx1"/>
                </a:solidFill>
              </a:rPr>
              <a:t>Realizar actividad física, al menos 30 minutos cada día.</a:t>
            </a:r>
            <a:endParaRPr lang="es-MX" sz="1200" b="1" dirty="0">
              <a:solidFill>
                <a:schemeClr val="tx1"/>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2E9D0AC5-8A9C-B89F-239A-6CBFE0700A49}"/>
              </a:ext>
            </a:extLst>
          </p:cNvPr>
          <p:cNvPicPr>
            <a:picLocks noChangeAspect="1"/>
          </p:cNvPicPr>
          <p:nvPr/>
        </p:nvPicPr>
        <p:blipFill>
          <a:blip r:embed="rId2"/>
          <a:stretch>
            <a:fillRect/>
          </a:stretch>
        </p:blipFill>
        <p:spPr>
          <a:xfrm>
            <a:off x="511205" y="4465685"/>
            <a:ext cx="11169587" cy="2209800"/>
          </a:xfrm>
          <a:prstGeom prst="rect">
            <a:avLst/>
          </a:prstGeom>
        </p:spPr>
      </p:pic>
    </p:spTree>
    <p:extLst>
      <p:ext uri="{BB962C8B-B14F-4D97-AF65-F5344CB8AC3E}">
        <p14:creationId xmlns:p14="http://schemas.microsoft.com/office/powerpoint/2010/main" val="125427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4E292-AB37-FCB8-9422-B503EF59B4E0}"/>
            </a:ext>
          </a:extLst>
        </p:cNvPr>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0DDAA717-BA83-0027-F82E-88784B33225C}"/>
              </a:ext>
            </a:extLst>
          </p:cNvPr>
          <p:cNvPicPr>
            <a:picLocks noGrp="1" noChangeAspect="1"/>
          </p:cNvPicPr>
          <p:nvPr>
            <p:ph idx="1"/>
          </p:nvPr>
        </p:nvPicPr>
        <p:blipFill>
          <a:blip r:embed="rId2"/>
          <a:stretch>
            <a:fillRect/>
          </a:stretch>
        </p:blipFill>
        <p:spPr>
          <a:xfrm>
            <a:off x="512472" y="949782"/>
            <a:ext cx="11414803" cy="2850743"/>
          </a:xfrm>
        </p:spPr>
      </p:pic>
      <p:pic>
        <p:nvPicPr>
          <p:cNvPr id="5" name="Imagen 4">
            <a:extLst>
              <a:ext uri="{FF2B5EF4-FFF2-40B4-BE49-F238E27FC236}">
                <a16:creationId xmlns:a16="http://schemas.microsoft.com/office/drawing/2014/main" id="{9A2455EF-F506-06DC-C291-5FF4DBFA7A06}"/>
              </a:ext>
            </a:extLst>
          </p:cNvPr>
          <p:cNvPicPr>
            <a:picLocks noChangeAspect="1"/>
          </p:cNvPicPr>
          <p:nvPr/>
        </p:nvPicPr>
        <p:blipFill>
          <a:blip r:embed="rId3"/>
          <a:stretch>
            <a:fillRect/>
          </a:stretch>
        </p:blipFill>
        <p:spPr>
          <a:xfrm>
            <a:off x="542632" y="4003655"/>
            <a:ext cx="11510631" cy="1791583"/>
          </a:xfrm>
          <a:prstGeom prst="rect">
            <a:avLst/>
          </a:prstGeom>
        </p:spPr>
      </p:pic>
      <p:sp>
        <p:nvSpPr>
          <p:cNvPr id="14" name="Rectángulo: esquinas redondeadas 13">
            <a:extLst>
              <a:ext uri="{FF2B5EF4-FFF2-40B4-BE49-F238E27FC236}">
                <a16:creationId xmlns:a16="http://schemas.microsoft.com/office/drawing/2014/main" id="{B5A2F474-F256-1DD2-3463-2422A6F447BC}"/>
              </a:ext>
            </a:extLst>
          </p:cNvPr>
          <p:cNvSpPr/>
          <p:nvPr/>
        </p:nvSpPr>
        <p:spPr>
          <a:xfrm>
            <a:off x="512471" y="174158"/>
            <a:ext cx="11414803"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5001508 PERSONAS DE 05 A 17 AÑOS CON VALORACIÓN CLÍNICA CONFACTORES DE RIESGO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6" name="Rectángulo: esquinas redondeadas 5">
            <a:extLst>
              <a:ext uri="{FF2B5EF4-FFF2-40B4-BE49-F238E27FC236}">
                <a16:creationId xmlns:a16="http://schemas.microsoft.com/office/drawing/2014/main" id="{9ED9E70D-BFCE-32AE-8103-C76370DD4345}"/>
              </a:ext>
            </a:extLst>
          </p:cNvPr>
          <p:cNvSpPr/>
          <p:nvPr/>
        </p:nvSpPr>
        <p:spPr bwMode="auto">
          <a:xfrm>
            <a:off x="2451980" y="3296881"/>
            <a:ext cx="2817958" cy="65442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18288" tIns="0" rIns="0" bIns="0" rtlCol="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1050" b="1" dirty="0">
                <a:effectLst>
                  <a:outerShdw blurRad="38100" dist="38100" dir="2700000" algn="tl">
                    <a:srgbClr val="000000">
                      <a:alpha val="43137"/>
                    </a:srgbClr>
                  </a:outerShdw>
                </a:effectLst>
              </a:rPr>
              <a:t>En el ítem peso y talla y Perímetro Abdominal, registrar en valores numéricos la peso(kg) y talla(m), Importante</a:t>
            </a:r>
            <a:r>
              <a:rPr lang="es-ES" sz="1050" b="1" baseline="0" dirty="0">
                <a:effectLst>
                  <a:outerShdw blurRad="38100" dist="38100" dir="2700000" algn="tl">
                    <a:srgbClr val="000000">
                      <a:alpha val="43137"/>
                    </a:srgbClr>
                  </a:outerShdw>
                </a:effectLst>
              </a:rPr>
              <a:t> para la Valoración Clínica.</a:t>
            </a:r>
            <a:endParaRPr lang="es-ES" sz="1050" b="1" dirty="0">
              <a:effectLst>
                <a:outerShdw blurRad="38100" dist="38100" dir="2700000" algn="tl">
                  <a:srgbClr val="000000">
                    <a:alpha val="43137"/>
                  </a:srgbClr>
                </a:outerShdw>
              </a:effectLst>
            </a:endParaRPr>
          </a:p>
        </p:txBody>
      </p:sp>
      <p:sp>
        <p:nvSpPr>
          <p:cNvPr id="11" name="Marcador de contenido 2">
            <a:extLst>
              <a:ext uri="{FF2B5EF4-FFF2-40B4-BE49-F238E27FC236}">
                <a16:creationId xmlns:a16="http://schemas.microsoft.com/office/drawing/2014/main" id="{A01A9434-EB06-87D4-4AE0-C7072C92E51A}"/>
              </a:ext>
            </a:extLst>
          </p:cNvPr>
          <p:cNvSpPr txBox="1">
            <a:spLocks/>
          </p:cNvSpPr>
          <p:nvPr/>
        </p:nvSpPr>
        <p:spPr>
          <a:xfrm>
            <a:off x="594969" y="5968123"/>
            <a:ext cx="11332305" cy="8351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S" sz="1400" b="1" dirty="0">
                <a:effectLst>
                  <a:outerShdw blurRad="38100" dist="38100" dir="2700000" algn="tl">
                    <a:srgbClr val="000000">
                      <a:alpha val="43137"/>
                    </a:srgbClr>
                  </a:outerShdw>
                </a:effectLst>
              </a:rPr>
              <a:t>NOTA: </a:t>
            </a:r>
            <a:r>
              <a:rPr lang="es-MX" sz="1400" b="1" dirty="0">
                <a:effectLst>
                  <a:outerShdw blurRad="38100" dist="38100" dir="2700000" algn="tl">
                    <a:srgbClr val="000000">
                      <a:alpha val="43137"/>
                    </a:srgbClr>
                  </a:outerShdw>
                </a:effectLst>
              </a:rPr>
              <a:t>Cuando se identifican de riesgo para enfermedades no transmisibles no incluida en la lista de condiciones a registrar, como por ejemplo cuando la persona reporta un diagnóstica previo de lupus </a:t>
            </a:r>
            <a:r>
              <a:rPr lang="es-MX" sz="1400" b="1" dirty="0" err="1">
                <a:effectLst>
                  <a:outerShdw blurRad="38100" dist="38100" dir="2700000" algn="tl">
                    <a:srgbClr val="000000">
                      <a:alpha val="43137"/>
                    </a:srgbClr>
                  </a:outerShdw>
                </a:effectLst>
              </a:rPr>
              <a:t>eritmatoso</a:t>
            </a:r>
            <a:r>
              <a:rPr lang="es-MX" sz="1400" b="1" dirty="0">
                <a:effectLst>
                  <a:outerShdw blurRad="38100" dist="38100" dir="2700000" algn="tl">
                    <a:srgbClr val="000000">
                      <a:alpha val="43137"/>
                    </a:srgbClr>
                  </a:outerShdw>
                </a:effectLst>
              </a:rPr>
              <a:t> sistemática (LES) Registrar en código Z019 Y en casillero de </a:t>
            </a:r>
            <a:r>
              <a:rPr lang="es-MX" sz="1400" b="1" dirty="0" err="1">
                <a:effectLst>
                  <a:outerShdw blurRad="38100" dist="38100" dir="2700000" algn="tl">
                    <a:srgbClr val="000000">
                      <a:alpha val="43137"/>
                    </a:srgbClr>
                  </a:outerShdw>
                </a:effectLst>
              </a:rPr>
              <a:t>Lab</a:t>
            </a:r>
            <a:r>
              <a:rPr lang="es-MX" sz="1400" b="1" dirty="0">
                <a:effectLst>
                  <a:outerShdw blurRad="38100" dist="38100" dir="2700000" algn="tl">
                    <a:srgbClr val="000000">
                      <a:alpha val="43137"/>
                    </a:srgbClr>
                  </a:outerShdw>
                </a:effectLst>
              </a:rPr>
              <a:t> “ALT”</a:t>
            </a:r>
            <a:endParaRPr lang="es-ES" sz="1400" b="1" dirty="0">
              <a:effectLst>
                <a:outerShdw blurRad="38100" dist="38100" dir="2700000" algn="tl">
                  <a:srgbClr val="000000">
                    <a:alpha val="43137"/>
                  </a:srgbClr>
                </a:outerShdw>
              </a:effectLst>
            </a:endParaRPr>
          </a:p>
        </p:txBody>
      </p:sp>
      <p:sp>
        <p:nvSpPr>
          <p:cNvPr id="12" name="Rectángulo: esquinas redondeadas 11">
            <a:extLst>
              <a:ext uri="{FF2B5EF4-FFF2-40B4-BE49-F238E27FC236}">
                <a16:creationId xmlns:a16="http://schemas.microsoft.com/office/drawing/2014/main" id="{58A56B7F-D412-FBDD-8998-A30A10C507D1}"/>
              </a:ext>
            </a:extLst>
          </p:cNvPr>
          <p:cNvSpPr/>
          <p:nvPr/>
        </p:nvSpPr>
        <p:spPr bwMode="auto">
          <a:xfrm>
            <a:off x="7909561" y="3429000"/>
            <a:ext cx="2112122" cy="61679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18288" tIns="0" rIns="0" bIns="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100" b="1" dirty="0">
                <a:effectLst>
                  <a:outerShdw blurRad="38100" dist="38100" dir="2700000" algn="tl">
                    <a:srgbClr val="000000">
                      <a:alpha val="43137"/>
                    </a:srgbClr>
                  </a:outerShdw>
                </a:effectLst>
              </a:rPr>
              <a:t>Se</a:t>
            </a:r>
            <a:r>
              <a:rPr lang="es-ES" sz="1100" b="1" baseline="0" dirty="0">
                <a:effectLst>
                  <a:outerShdw blurRad="38100" dist="38100" dir="2700000" algn="tl">
                    <a:srgbClr val="000000">
                      <a:alpha val="43137"/>
                    </a:srgbClr>
                  </a:outerShdw>
                </a:effectLst>
              </a:rPr>
              <a:t> realiza examen de laboratorio cuando se identifica factor de riesgo.</a:t>
            </a:r>
            <a:endParaRPr lang="es-ES" sz="1100" b="1" dirty="0">
              <a:effectLst>
                <a:outerShdw blurRad="38100" dist="38100" dir="2700000" algn="tl">
                  <a:srgbClr val="000000">
                    <a:alpha val="43137"/>
                  </a:srgbClr>
                </a:outerShdw>
              </a:effectLst>
            </a:endParaRPr>
          </a:p>
        </p:txBody>
      </p:sp>
      <p:cxnSp>
        <p:nvCxnSpPr>
          <p:cNvPr id="16" name="Conector recto de flecha 15">
            <a:extLst>
              <a:ext uri="{FF2B5EF4-FFF2-40B4-BE49-F238E27FC236}">
                <a16:creationId xmlns:a16="http://schemas.microsoft.com/office/drawing/2014/main" id="{559899DB-8F90-EF34-0870-A225610E9B4D}"/>
              </a:ext>
            </a:extLst>
          </p:cNvPr>
          <p:cNvCxnSpPr>
            <a:cxnSpLocks/>
            <a:stCxn id="12" idx="3"/>
          </p:cNvCxnSpPr>
          <p:nvPr/>
        </p:nvCxnSpPr>
        <p:spPr>
          <a:xfrm flipV="1">
            <a:off x="10021683" y="2615184"/>
            <a:ext cx="1015125" cy="11222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901CF818-8A5D-BEC7-BD49-566F4CCCFEFD}"/>
              </a:ext>
            </a:extLst>
          </p:cNvPr>
          <p:cNvCxnSpPr/>
          <p:nvPr/>
        </p:nvCxnSpPr>
        <p:spPr>
          <a:xfrm flipV="1">
            <a:off x="5294376" y="2103120"/>
            <a:ext cx="502920" cy="15179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3008E2D5-E28E-EBCB-9EF1-87B5971A3E7E}"/>
              </a:ext>
            </a:extLst>
          </p:cNvPr>
          <p:cNvCxnSpPr>
            <a:cxnSpLocks/>
          </p:cNvCxnSpPr>
          <p:nvPr/>
        </p:nvCxnSpPr>
        <p:spPr>
          <a:xfrm>
            <a:off x="5294376" y="3621024"/>
            <a:ext cx="502920" cy="15179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9DD7DD77-8B54-7215-5D01-8BB8C0A5111B}"/>
              </a:ext>
            </a:extLst>
          </p:cNvPr>
          <p:cNvCxnSpPr>
            <a:cxnSpLocks/>
          </p:cNvCxnSpPr>
          <p:nvPr/>
        </p:nvCxnSpPr>
        <p:spPr>
          <a:xfrm>
            <a:off x="10021682" y="3737398"/>
            <a:ext cx="1088278" cy="15478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99EA-DC35-DA60-C0D1-57E23AE7261B}"/>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1C0DB0DA-09E3-6196-1AF6-F805CC4787F8}"/>
              </a:ext>
            </a:extLst>
          </p:cNvPr>
          <p:cNvSpPr>
            <a:spLocks noGrp="1"/>
          </p:cNvSpPr>
          <p:nvPr>
            <p:ph idx="1"/>
          </p:nvPr>
        </p:nvSpPr>
        <p:spPr>
          <a:xfrm>
            <a:off x="386133" y="1279681"/>
            <a:ext cx="11133221" cy="5221704"/>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pPr lvl="1"/>
            <a:r>
              <a:rPr lang="es-MX" sz="2000" dirty="0"/>
              <a:t>Intervención dirigida a personas con diagnóstico de diabetes que reciben la valoración inicial o anual de sus complicaciones o comorbilidades tardías de la enfermedad.</a:t>
            </a:r>
          </a:p>
          <a:p>
            <a:pPr lvl="1"/>
            <a:r>
              <a:rPr lang="es-MX" sz="2000" dirty="0"/>
              <a:t>Se programa en establecimientos de salud categoría a partir del I-3. Los establecimientos de salud que tengan la capacidad instalada para realizar parte de la valoración pueden dar la prestación y hacer el registro según el modelo.</a:t>
            </a:r>
          </a:p>
          <a:p>
            <a:pPr lvl="1"/>
            <a:r>
              <a:rPr lang="es-ES" sz="2000" dirty="0"/>
              <a:t>Incluye:</a:t>
            </a:r>
          </a:p>
          <a:p>
            <a:pPr lvl="1">
              <a:buFont typeface="Wingdings" panose="05000000000000000000" pitchFamily="2" charset="2"/>
              <a:buChar char="ü"/>
            </a:pPr>
            <a:r>
              <a:rPr lang="es-MX" sz="2000" dirty="0"/>
              <a:t>Al menos 1 vez al año creatinina en sangre, creatinina en orina,  albuminuria</a:t>
            </a:r>
          </a:p>
          <a:p>
            <a:pPr lvl="1">
              <a:buFont typeface="Wingdings" panose="05000000000000000000" pitchFamily="2" charset="2"/>
              <a:buChar char="ü"/>
            </a:pPr>
            <a:r>
              <a:rPr lang="es-MX" sz="2000" dirty="0"/>
              <a:t>Fondo de ojo al momento del diagnóstico y luego según plan cada 1 o 2 años, valoración de agudeza visual 1 vez al año</a:t>
            </a:r>
          </a:p>
          <a:p>
            <a:pPr lvl="1">
              <a:buFont typeface="Wingdings" panose="05000000000000000000" pitchFamily="2" charset="2"/>
              <a:buChar char="ü"/>
            </a:pPr>
            <a:r>
              <a:rPr lang="es-MX" sz="2000" dirty="0"/>
              <a:t>Al menos 1 vez al año valoración de pie diabético</a:t>
            </a:r>
          </a:p>
          <a:p>
            <a:pPr lvl="1">
              <a:buFont typeface="Wingdings" panose="05000000000000000000" pitchFamily="2" charset="2"/>
              <a:buChar char="ü"/>
            </a:pPr>
            <a:r>
              <a:rPr lang="es-MX" sz="2000" dirty="0"/>
              <a:t>Seguimiento de colesterol en sangre</a:t>
            </a:r>
          </a:p>
          <a:p>
            <a:pPr lvl="1">
              <a:buFont typeface="Wingdings" panose="05000000000000000000" pitchFamily="2" charset="2"/>
              <a:buChar char="ü"/>
            </a:pPr>
            <a:r>
              <a:rPr lang="es-MX" sz="2000" dirty="0"/>
              <a:t>Otros procedimientos según criterio médico.</a:t>
            </a:r>
          </a:p>
          <a:p>
            <a:pPr lvl="1"/>
            <a:endParaRPr lang="es-ES" dirty="0"/>
          </a:p>
          <a:p>
            <a:endParaRPr lang="es-PE" dirty="0"/>
          </a:p>
        </p:txBody>
      </p:sp>
      <p:sp>
        <p:nvSpPr>
          <p:cNvPr id="5" name="Rectángulo: esquinas redondeadas 4">
            <a:extLst>
              <a:ext uri="{FF2B5EF4-FFF2-40B4-BE49-F238E27FC236}">
                <a16:creationId xmlns:a16="http://schemas.microsoft.com/office/drawing/2014/main" id="{F03FE051-8532-D941-A24F-9C787AA8F5EF}"/>
              </a:ext>
            </a:extLst>
          </p:cNvPr>
          <p:cNvSpPr/>
          <p:nvPr/>
        </p:nvSpPr>
        <p:spPr>
          <a:xfrm>
            <a:off x="801624" y="356615"/>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5001705: VALORACIÓN DE COMPLICACIONES EN PERSONAS CON DIABETES </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val="2465474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FBA77DD-DCEC-0651-ED2F-A595BDA257D8}"/>
              </a:ext>
            </a:extLst>
          </p:cNvPr>
          <p:cNvGraphicFramePr>
            <a:graphicFrameLocks noGrp="1"/>
          </p:cNvGraphicFramePr>
          <p:nvPr>
            <p:ph idx="1"/>
            <p:extLst>
              <p:ext uri="{D42A27DB-BD31-4B8C-83A1-F6EECF244321}">
                <p14:modId xmlns:p14="http://schemas.microsoft.com/office/powerpoint/2010/main" val="3591760896"/>
              </p:ext>
            </p:extLst>
          </p:nvPr>
        </p:nvGraphicFramePr>
        <p:xfrm>
          <a:off x="0" y="0"/>
          <a:ext cx="12191999" cy="6857999"/>
        </p:xfrm>
        <a:graphic>
          <a:graphicData uri="http://schemas.openxmlformats.org/drawingml/2006/table">
            <a:tbl>
              <a:tblPr firstRow="1" firstCol="1" bandRow="1">
                <a:tableStyleId>{5940675A-B579-460E-94D1-54222C63F5DA}</a:tableStyleId>
              </a:tblPr>
              <a:tblGrid>
                <a:gridCol w="1691441">
                  <a:extLst>
                    <a:ext uri="{9D8B030D-6E8A-4147-A177-3AD203B41FA5}">
                      <a16:colId xmlns:a16="http://schemas.microsoft.com/office/drawing/2014/main" val="3174576088"/>
                    </a:ext>
                  </a:extLst>
                </a:gridCol>
                <a:gridCol w="5221899">
                  <a:extLst>
                    <a:ext uri="{9D8B030D-6E8A-4147-A177-3AD203B41FA5}">
                      <a16:colId xmlns:a16="http://schemas.microsoft.com/office/drawing/2014/main" val="3519003980"/>
                    </a:ext>
                  </a:extLst>
                </a:gridCol>
                <a:gridCol w="5278659">
                  <a:extLst>
                    <a:ext uri="{9D8B030D-6E8A-4147-A177-3AD203B41FA5}">
                      <a16:colId xmlns:a16="http://schemas.microsoft.com/office/drawing/2014/main" val="2748148393"/>
                    </a:ext>
                  </a:extLst>
                </a:gridCol>
              </a:tblGrid>
              <a:tr h="242905">
                <a:tc>
                  <a:txBody>
                    <a:bodyPr/>
                    <a:lstStyle/>
                    <a:p>
                      <a:pPr algn="ctr">
                        <a:lnSpc>
                          <a:spcPct val="120000"/>
                        </a:lnSpc>
                        <a:tabLst>
                          <a:tab pos="737870" algn="l"/>
                        </a:tabLst>
                      </a:pPr>
                      <a:r>
                        <a:rPr lang="es-PE" sz="1400" b="1" kern="100">
                          <a:effectLst>
                            <a:outerShdw blurRad="38100" dist="38100" dir="2700000" algn="tl">
                              <a:srgbClr val="000000">
                                <a:alpha val="43137"/>
                              </a:srgbClr>
                            </a:outerShdw>
                          </a:effectLst>
                        </a:rPr>
                        <a:t>Procedimiento</a:t>
                      </a:r>
                      <a:endParaRPr lang="es-PE" sz="1800" b="1" kern="100">
                        <a:effectLst>
                          <a:outerShdw blurRad="38100" dist="38100" dir="2700000" algn="tl">
                            <a:srgbClr val="000000">
                              <a:alpha val="43137"/>
                            </a:srgbClr>
                          </a:outerShdw>
                        </a:effectLst>
                        <a:latin typeface="Carlito"/>
                        <a:ea typeface="Carlito"/>
                        <a:cs typeface="Carlito"/>
                      </a:endParaRPr>
                    </a:p>
                  </a:txBody>
                  <a:tcPr marL="56560" marR="56560" marT="0" marB="0">
                    <a:solidFill>
                      <a:schemeClr val="bg2">
                        <a:lumMod val="75000"/>
                      </a:schemeClr>
                    </a:solidFill>
                  </a:tcPr>
                </a:tc>
                <a:tc>
                  <a:txBody>
                    <a:bodyPr/>
                    <a:lstStyle/>
                    <a:p>
                      <a:pPr algn="ctr">
                        <a:lnSpc>
                          <a:spcPct val="120000"/>
                        </a:lnSpc>
                        <a:tabLst>
                          <a:tab pos="737870" algn="l"/>
                        </a:tabLst>
                      </a:pPr>
                      <a:r>
                        <a:rPr lang="es-PE" sz="1400" b="1" kern="100">
                          <a:effectLst>
                            <a:outerShdw blurRad="38100" dist="38100" dir="2700000" algn="tl">
                              <a:srgbClr val="000000">
                                <a:alpha val="43137"/>
                              </a:srgbClr>
                            </a:outerShdw>
                          </a:effectLst>
                        </a:rPr>
                        <a:t>Códigos a usar</a:t>
                      </a:r>
                      <a:endParaRPr lang="es-PE" sz="1800" b="1" kern="100">
                        <a:effectLst>
                          <a:outerShdw blurRad="38100" dist="38100" dir="2700000" algn="tl">
                            <a:srgbClr val="000000">
                              <a:alpha val="43137"/>
                            </a:srgbClr>
                          </a:outerShdw>
                        </a:effectLst>
                        <a:latin typeface="Carlito"/>
                        <a:ea typeface="Carlito"/>
                        <a:cs typeface="Carlito"/>
                      </a:endParaRPr>
                    </a:p>
                  </a:txBody>
                  <a:tcPr marL="56560" marR="56560" marT="0" marB="0">
                    <a:solidFill>
                      <a:schemeClr val="bg2">
                        <a:lumMod val="75000"/>
                      </a:schemeClr>
                    </a:solidFill>
                  </a:tcPr>
                </a:tc>
                <a:tc>
                  <a:txBody>
                    <a:bodyPr/>
                    <a:lstStyle/>
                    <a:p>
                      <a:pPr algn="ctr">
                        <a:lnSpc>
                          <a:spcPct val="120000"/>
                        </a:lnSpc>
                        <a:tabLst>
                          <a:tab pos="737870" algn="l"/>
                        </a:tabLst>
                      </a:pPr>
                      <a:r>
                        <a:rPr lang="es-PE" sz="1400" b="1" kern="100" dirty="0">
                          <a:effectLst>
                            <a:outerShdw blurRad="38100" dist="38100" dir="2700000" algn="tl">
                              <a:srgbClr val="000000">
                                <a:alpha val="43137"/>
                              </a:srgbClr>
                            </a:outerShdw>
                          </a:effectLst>
                        </a:rPr>
                        <a:t>Actividades incluye</a:t>
                      </a:r>
                      <a:endParaRPr lang="es-PE" sz="1800" b="1" kern="100" dirty="0">
                        <a:effectLst>
                          <a:outerShdw blurRad="38100" dist="38100" dir="2700000" algn="tl">
                            <a:srgbClr val="000000">
                              <a:alpha val="43137"/>
                            </a:srgbClr>
                          </a:outerShdw>
                        </a:effectLst>
                        <a:latin typeface="Carlito"/>
                        <a:ea typeface="Carlito"/>
                        <a:cs typeface="Carlito"/>
                      </a:endParaRPr>
                    </a:p>
                  </a:txBody>
                  <a:tcPr marL="56560" marR="56560" marT="0" marB="0">
                    <a:solidFill>
                      <a:schemeClr val="bg2">
                        <a:lumMod val="75000"/>
                      </a:schemeClr>
                    </a:solidFill>
                  </a:tcPr>
                </a:tc>
                <a:extLst>
                  <a:ext uri="{0D108BD9-81ED-4DB2-BD59-A6C34878D82A}">
                    <a16:rowId xmlns:a16="http://schemas.microsoft.com/office/drawing/2014/main" val="1424343884"/>
                  </a:ext>
                </a:extLst>
              </a:tr>
              <a:tr h="1156776">
                <a:tc>
                  <a:txBody>
                    <a:bodyPr/>
                    <a:lstStyle/>
                    <a:p>
                      <a:pPr algn="just">
                        <a:lnSpc>
                          <a:spcPct val="120000"/>
                        </a:lnSpc>
                        <a:tabLst>
                          <a:tab pos="737870" algn="l"/>
                        </a:tabLst>
                      </a:pPr>
                      <a:r>
                        <a:rPr lang="es-PE" sz="1400" kern="100" dirty="0">
                          <a:effectLst/>
                        </a:rPr>
                        <a:t>Evaluación de pie diabético</a:t>
                      </a:r>
                      <a:endParaRPr lang="es-PE" sz="1800" kern="100" dirty="0">
                        <a:effectLst/>
                        <a:latin typeface="Carlito"/>
                        <a:ea typeface="Carlito"/>
                        <a:cs typeface="Carlito"/>
                      </a:endParaRPr>
                    </a:p>
                  </a:txBody>
                  <a:tcPr marL="56560" marR="56560" marT="0" marB="0">
                    <a:solidFill>
                      <a:schemeClr val="bg1"/>
                    </a:solidFill>
                  </a:tcPr>
                </a:tc>
                <a:tc>
                  <a:txBody>
                    <a:bodyPr/>
                    <a:lstStyle/>
                    <a:p>
                      <a:pPr algn="just">
                        <a:lnSpc>
                          <a:spcPct val="120000"/>
                        </a:lnSpc>
                        <a:tabLst>
                          <a:tab pos="737870" algn="l"/>
                        </a:tabLst>
                      </a:pPr>
                      <a:r>
                        <a:rPr lang="es-PE" sz="1400" kern="100" dirty="0">
                          <a:effectLst/>
                        </a:rPr>
                        <a:t>Evaluación del pie diabético (99214.07)</a:t>
                      </a:r>
                      <a:endParaRPr lang="es-PE" sz="1800" kern="100" dirty="0">
                        <a:effectLst/>
                      </a:endParaRPr>
                    </a:p>
                    <a:p>
                      <a:pPr algn="just">
                        <a:lnSpc>
                          <a:spcPct val="120000"/>
                        </a:lnSpc>
                        <a:tabLst>
                          <a:tab pos="737870" algn="l"/>
                        </a:tabLst>
                      </a:pPr>
                      <a:r>
                        <a:rPr lang="es-PE" sz="1400" kern="100" dirty="0">
                          <a:effectLst/>
                        </a:rPr>
                        <a:t> </a:t>
                      </a:r>
                      <a:endParaRPr lang="es-PE" sz="1800" kern="100" dirty="0">
                        <a:effectLst/>
                        <a:latin typeface="Carlito"/>
                        <a:ea typeface="Carlito"/>
                        <a:cs typeface="Carlito"/>
                      </a:endParaRPr>
                    </a:p>
                  </a:txBody>
                  <a:tcPr marL="56560" marR="56560" marT="0" marB="0">
                    <a:solidFill>
                      <a:schemeClr val="bg1"/>
                    </a:solidFill>
                  </a:tcPr>
                </a:tc>
                <a:tc>
                  <a:txBody>
                    <a:bodyPr/>
                    <a:lstStyle/>
                    <a:p>
                      <a:pPr algn="just">
                        <a:lnSpc>
                          <a:spcPct val="120000"/>
                        </a:lnSpc>
                        <a:tabLst>
                          <a:tab pos="737870" algn="l"/>
                        </a:tabLst>
                      </a:pPr>
                      <a:r>
                        <a:rPr lang="es-PE" sz="1400" kern="100" dirty="0">
                          <a:effectLst/>
                        </a:rPr>
                        <a:t>Inspección de pie, palpar pulsos periféricos y test de monofilamento y diapasón</a:t>
                      </a:r>
                      <a:endParaRPr lang="es-PE" sz="1800" kern="100" dirty="0">
                        <a:effectLst/>
                      </a:endParaRPr>
                    </a:p>
                    <a:p>
                      <a:pPr marL="342900" lvl="0" indent="-342900" algn="just">
                        <a:lnSpc>
                          <a:spcPct val="120000"/>
                        </a:lnSpc>
                        <a:buFont typeface="Symbol" panose="05050102010706020507" pitchFamily="18" charset="2"/>
                        <a:buChar char=""/>
                        <a:tabLst>
                          <a:tab pos="737870" algn="l"/>
                        </a:tabLst>
                      </a:pPr>
                      <a:r>
                        <a:rPr lang="es-PE" sz="1400" kern="100" dirty="0">
                          <a:effectLst/>
                        </a:rPr>
                        <a:t>En el registro de LAB registrar N si el examen es normal</a:t>
                      </a:r>
                      <a:endParaRPr lang="es-PE" sz="1800" kern="100" dirty="0">
                        <a:effectLst/>
                      </a:endParaRPr>
                    </a:p>
                    <a:p>
                      <a:pPr marL="342900" lvl="0" indent="-342900" algn="just">
                        <a:lnSpc>
                          <a:spcPct val="120000"/>
                        </a:lnSpc>
                        <a:buFont typeface="Symbol" panose="05050102010706020507" pitchFamily="18" charset="2"/>
                        <a:buChar char=""/>
                        <a:tabLst>
                          <a:tab pos="737870" algn="l"/>
                        </a:tabLst>
                      </a:pPr>
                      <a:r>
                        <a:rPr lang="es-PE" sz="1400" kern="100" dirty="0">
                          <a:effectLst/>
                        </a:rPr>
                        <a:t>Registrar A si el examen es anormal</a:t>
                      </a:r>
                      <a:endParaRPr lang="es-PE" sz="1800" kern="100" dirty="0">
                        <a:effectLst/>
                        <a:latin typeface="Carlito"/>
                        <a:ea typeface="Carlito"/>
                        <a:cs typeface="Carlito"/>
                      </a:endParaRPr>
                    </a:p>
                  </a:txBody>
                  <a:tcPr marL="56560" marR="56560" marT="0" marB="0">
                    <a:solidFill>
                      <a:schemeClr val="bg1"/>
                    </a:solidFill>
                  </a:tcPr>
                </a:tc>
                <a:extLst>
                  <a:ext uri="{0D108BD9-81ED-4DB2-BD59-A6C34878D82A}">
                    <a16:rowId xmlns:a16="http://schemas.microsoft.com/office/drawing/2014/main" val="2740174503"/>
                  </a:ext>
                </a:extLst>
              </a:tr>
              <a:tr h="2858481">
                <a:tc>
                  <a:txBody>
                    <a:bodyPr/>
                    <a:lstStyle/>
                    <a:p>
                      <a:pPr algn="just">
                        <a:lnSpc>
                          <a:spcPct val="120000"/>
                        </a:lnSpc>
                        <a:tabLst>
                          <a:tab pos="737870" algn="l"/>
                        </a:tabLst>
                      </a:pPr>
                      <a:r>
                        <a:rPr lang="es-PE" sz="1400" kern="100" dirty="0">
                          <a:effectLst/>
                        </a:rPr>
                        <a:t>Evaluación de función renal</a:t>
                      </a:r>
                      <a:endParaRPr lang="es-PE" sz="1800" kern="100" dirty="0">
                        <a:effectLst/>
                        <a:latin typeface="Carlito"/>
                        <a:ea typeface="Carlito"/>
                        <a:cs typeface="Carlito"/>
                      </a:endParaRPr>
                    </a:p>
                  </a:txBody>
                  <a:tcPr marL="56560" marR="56560" marT="0" marB="0">
                    <a:solidFill>
                      <a:schemeClr val="bg1"/>
                    </a:solidFill>
                  </a:tcPr>
                </a:tc>
                <a:tc>
                  <a:txBody>
                    <a:bodyPr/>
                    <a:lstStyle/>
                    <a:p>
                      <a:pPr marL="342900" lvl="0" indent="-342900" algn="just">
                        <a:lnSpc>
                          <a:spcPct val="120000"/>
                        </a:lnSpc>
                        <a:buFont typeface="+mj-lt"/>
                        <a:buAutoNum type="arabicPeriod"/>
                        <a:tabLst>
                          <a:tab pos="737870" algn="l"/>
                        </a:tabLst>
                      </a:pPr>
                      <a:r>
                        <a:rPr lang="es-PE" sz="1400" kern="100" dirty="0">
                          <a:effectLst/>
                        </a:rPr>
                        <a:t>Dosaje de creatinina en sangre (82565)</a:t>
                      </a:r>
                      <a:endParaRPr lang="es-PE" sz="1800" kern="100" dirty="0">
                        <a:effectLst/>
                      </a:endParaRPr>
                    </a:p>
                    <a:p>
                      <a:pPr marL="342900" lvl="0" indent="-342900" algn="just">
                        <a:lnSpc>
                          <a:spcPct val="120000"/>
                        </a:lnSpc>
                        <a:buFont typeface="+mj-lt"/>
                        <a:buAutoNum type="arabicPeriod"/>
                        <a:tabLst>
                          <a:tab pos="737870" algn="l"/>
                        </a:tabLst>
                      </a:pPr>
                      <a:r>
                        <a:rPr lang="es-PE" sz="1400" kern="100" dirty="0">
                          <a:effectLst/>
                        </a:rPr>
                        <a:t>Dosaje de albúmina con cualquiera de las siguientes</a:t>
                      </a:r>
                      <a:endParaRPr lang="es-PE" sz="1800" kern="100" dirty="0">
                        <a:effectLst/>
                      </a:endParaRPr>
                    </a:p>
                    <a:p>
                      <a:pPr marL="742950" lvl="1" indent="-285750" algn="just">
                        <a:lnSpc>
                          <a:spcPct val="120000"/>
                        </a:lnSpc>
                        <a:buFont typeface="+mj-lt"/>
                        <a:buAutoNum type="alphaLcPeriod"/>
                        <a:tabLst>
                          <a:tab pos="737870" algn="l"/>
                        </a:tabLst>
                      </a:pPr>
                      <a:r>
                        <a:rPr lang="es-PE" sz="1400" kern="100" dirty="0">
                          <a:effectLst/>
                        </a:rPr>
                        <a:t>Dosaje de albúmina en orina, </a:t>
                      </a:r>
                      <a:r>
                        <a:rPr lang="es-PE" sz="1400" kern="100" dirty="0" err="1">
                          <a:effectLst/>
                        </a:rPr>
                        <a:t>microalbúmina</a:t>
                      </a:r>
                      <a:r>
                        <a:rPr lang="es-PE" sz="1400" kern="100" dirty="0">
                          <a:effectLst/>
                        </a:rPr>
                        <a:t> semicuantitativa (p </a:t>
                      </a:r>
                      <a:r>
                        <a:rPr lang="es-PE" sz="1400" kern="100" dirty="0" err="1">
                          <a:effectLst/>
                        </a:rPr>
                        <a:t>ej</a:t>
                      </a:r>
                      <a:r>
                        <a:rPr lang="es-PE" sz="1400" kern="100" dirty="0">
                          <a:effectLst/>
                        </a:rPr>
                        <a:t> ensayo con tira reactiva) 82044 </a:t>
                      </a:r>
                      <a:endParaRPr lang="es-PE" sz="1800" kern="100" dirty="0">
                        <a:effectLst/>
                      </a:endParaRPr>
                    </a:p>
                    <a:p>
                      <a:pPr marL="742950" lvl="1" indent="-285750" algn="just">
                        <a:lnSpc>
                          <a:spcPct val="120000"/>
                        </a:lnSpc>
                        <a:buFont typeface="+mj-lt"/>
                        <a:buAutoNum type="alphaLcPeriod"/>
                        <a:tabLst>
                          <a:tab pos="737870" algn="l"/>
                        </a:tabLst>
                      </a:pPr>
                      <a:r>
                        <a:rPr lang="es-PE" sz="1400" kern="100" dirty="0">
                          <a:effectLst/>
                        </a:rPr>
                        <a:t>Dosaje de Albúmina en orina, </a:t>
                      </a:r>
                      <a:r>
                        <a:rPr lang="es-PE" sz="1400" kern="100" dirty="0" err="1">
                          <a:effectLst/>
                        </a:rPr>
                        <a:t>microalbúmina</a:t>
                      </a:r>
                      <a:r>
                        <a:rPr lang="es-PE" sz="1400" kern="100" dirty="0">
                          <a:effectLst/>
                        </a:rPr>
                        <a:t>, cuantitativa 82043</a:t>
                      </a:r>
                      <a:endParaRPr lang="es-PE" sz="1800" kern="100" dirty="0">
                        <a:effectLst/>
                        <a:latin typeface="Carlito"/>
                        <a:ea typeface="Carlito"/>
                        <a:cs typeface="Carlito"/>
                      </a:endParaRPr>
                    </a:p>
                  </a:txBody>
                  <a:tcPr marL="56560" marR="56560" marT="0" marB="0">
                    <a:solidFill>
                      <a:schemeClr val="bg1"/>
                    </a:solidFill>
                  </a:tcPr>
                </a:tc>
                <a:tc>
                  <a:txBody>
                    <a:bodyPr/>
                    <a:lstStyle/>
                    <a:p>
                      <a:pPr algn="just">
                        <a:lnSpc>
                          <a:spcPct val="120000"/>
                        </a:lnSpc>
                        <a:tabLst>
                          <a:tab pos="737870" algn="l"/>
                        </a:tabLst>
                      </a:pPr>
                      <a:r>
                        <a:rPr lang="es-PE" sz="1400" kern="100" dirty="0">
                          <a:effectLst/>
                        </a:rPr>
                        <a:t>Dosaje de creatinina y </a:t>
                      </a:r>
                      <a:r>
                        <a:rPr lang="es-PE" sz="1400" b="1" kern="100" dirty="0">
                          <a:effectLst/>
                        </a:rPr>
                        <a:t>cálculo de la Tasa de filtración glomerular con fórmula (CKD -EPI 2021 </a:t>
                      </a:r>
                      <a:r>
                        <a:rPr lang="es-PE" sz="1400" b="1" kern="100" dirty="0" err="1">
                          <a:effectLst/>
                        </a:rPr>
                        <a:t>ó</a:t>
                      </a:r>
                      <a:r>
                        <a:rPr lang="es-PE" sz="1400" b="1" kern="100" dirty="0">
                          <a:effectLst/>
                        </a:rPr>
                        <a:t> MDRD4)</a:t>
                      </a:r>
                      <a:endParaRPr lang="es-PE" sz="1800" b="1" kern="100" dirty="0">
                        <a:effectLst/>
                      </a:endParaRPr>
                    </a:p>
                    <a:p>
                      <a:pPr algn="just">
                        <a:lnSpc>
                          <a:spcPct val="120000"/>
                        </a:lnSpc>
                        <a:tabLst>
                          <a:tab pos="737870" algn="l"/>
                        </a:tabLst>
                      </a:pPr>
                      <a:r>
                        <a:rPr lang="es-PE" sz="1400" kern="100" dirty="0">
                          <a:effectLst/>
                        </a:rPr>
                        <a:t>+ </a:t>
                      </a:r>
                      <a:r>
                        <a:rPr lang="es-PE" sz="1400" b="1" kern="100" dirty="0">
                          <a:effectLst/>
                        </a:rPr>
                        <a:t>Dosaje de albuminuria</a:t>
                      </a:r>
                      <a:endParaRPr lang="es-PE" sz="1800" b="1" kern="100" dirty="0">
                        <a:effectLst/>
                      </a:endParaRPr>
                    </a:p>
                    <a:p>
                      <a:pPr marL="342900" lvl="0" indent="-342900" algn="just">
                        <a:lnSpc>
                          <a:spcPct val="120000"/>
                        </a:lnSpc>
                        <a:buFont typeface="Symbol" panose="05050102010706020507" pitchFamily="18" charset="2"/>
                        <a:buChar char=""/>
                        <a:tabLst>
                          <a:tab pos="737870" algn="l"/>
                        </a:tabLst>
                      </a:pPr>
                      <a:r>
                        <a:rPr lang="es-PE" sz="1400" kern="100" dirty="0">
                          <a:effectLst/>
                        </a:rPr>
                        <a:t>En caso de recursos limitados se puede usar tira reactiva 82044</a:t>
                      </a:r>
                      <a:endParaRPr lang="es-PE" sz="1800" kern="100" dirty="0">
                        <a:effectLst/>
                      </a:endParaRPr>
                    </a:p>
                    <a:p>
                      <a:pPr marL="342900" lvl="0" indent="-342900" algn="just">
                        <a:lnSpc>
                          <a:spcPct val="120000"/>
                        </a:lnSpc>
                        <a:buFont typeface="Symbol" panose="05050102010706020507" pitchFamily="18" charset="2"/>
                        <a:buChar char=""/>
                        <a:tabLst>
                          <a:tab pos="737870" algn="l"/>
                        </a:tabLst>
                      </a:pPr>
                      <a:r>
                        <a:rPr lang="es-PE" sz="1400" kern="100" dirty="0">
                          <a:effectLst/>
                        </a:rPr>
                        <a:t>El test de elección es el dosaje de albúmina en orina y creatinina en orina, calculando el </a:t>
                      </a:r>
                      <a:r>
                        <a:rPr lang="es-PE" sz="1400" kern="100" dirty="0" err="1">
                          <a:effectLst/>
                        </a:rPr>
                        <a:t>RACo</a:t>
                      </a:r>
                      <a:r>
                        <a:rPr lang="es-PE" sz="1400" kern="100" dirty="0">
                          <a:effectLst/>
                        </a:rPr>
                        <a:t> 82043</a:t>
                      </a:r>
                      <a:endParaRPr lang="es-PE" sz="1800" kern="100" dirty="0">
                        <a:effectLst/>
                      </a:endParaRPr>
                    </a:p>
                    <a:p>
                      <a:pPr algn="just">
                        <a:lnSpc>
                          <a:spcPct val="120000"/>
                        </a:lnSpc>
                        <a:tabLst>
                          <a:tab pos="737870" algn="l"/>
                        </a:tabLst>
                      </a:pPr>
                      <a:r>
                        <a:rPr lang="es-PE" sz="1400" kern="100" dirty="0">
                          <a:effectLst/>
                        </a:rPr>
                        <a:t>Registrar los valores en el campo LAB</a:t>
                      </a:r>
                      <a:endParaRPr lang="es-PE" sz="1800" kern="100" dirty="0">
                        <a:effectLst/>
                      </a:endParaRPr>
                    </a:p>
                    <a:p>
                      <a:pPr marL="342900" lvl="0" indent="-342900" algn="just">
                        <a:lnSpc>
                          <a:spcPct val="120000"/>
                        </a:lnSpc>
                        <a:buFont typeface="Symbol" panose="05050102010706020507" pitchFamily="18" charset="2"/>
                        <a:buChar char=""/>
                        <a:tabLst>
                          <a:tab pos="737870" algn="l"/>
                        </a:tabLst>
                      </a:pPr>
                      <a:r>
                        <a:rPr lang="es-PE" sz="1400" kern="100" dirty="0">
                          <a:effectLst/>
                        </a:rPr>
                        <a:t>Valor de la TFG en 82565 prueba de creatinina</a:t>
                      </a:r>
                    </a:p>
                    <a:p>
                      <a:pPr marL="342900" lvl="0" indent="-342900" algn="just">
                        <a:lnSpc>
                          <a:spcPct val="120000"/>
                        </a:lnSpc>
                        <a:buFont typeface="Symbol" panose="05050102010706020507" pitchFamily="18" charset="2"/>
                        <a:buChar char=""/>
                        <a:tabLst>
                          <a:tab pos="737870" algn="l"/>
                        </a:tabLst>
                      </a:pPr>
                      <a:r>
                        <a:rPr lang="es-PE" sz="1400" kern="100" dirty="0">
                          <a:effectLst/>
                        </a:rPr>
                        <a:t>0, 1, 2 o 3 si es prueba semicuantitativa (82044)</a:t>
                      </a:r>
                      <a:endParaRPr lang="es-PE" sz="1800" kern="100" dirty="0">
                        <a:effectLst/>
                      </a:endParaRPr>
                    </a:p>
                    <a:p>
                      <a:pPr marL="342900" lvl="0" indent="-342900" algn="just">
                        <a:lnSpc>
                          <a:spcPct val="120000"/>
                        </a:lnSpc>
                        <a:buFont typeface="Symbol" panose="05050102010706020507" pitchFamily="18" charset="2"/>
                        <a:buChar char=""/>
                        <a:tabLst>
                          <a:tab pos="737870" algn="l"/>
                        </a:tabLst>
                      </a:pPr>
                      <a:r>
                        <a:rPr lang="es-PE" sz="1400" kern="100" dirty="0">
                          <a:effectLst/>
                        </a:rPr>
                        <a:t>El valor de laboratorio </a:t>
                      </a:r>
                      <a:r>
                        <a:rPr lang="es-PE" sz="1400" kern="100" dirty="0" err="1">
                          <a:effectLst/>
                        </a:rPr>
                        <a:t>RACo</a:t>
                      </a:r>
                      <a:r>
                        <a:rPr lang="es-PE" sz="1400" kern="100" dirty="0">
                          <a:effectLst/>
                        </a:rPr>
                        <a:t> (82043)</a:t>
                      </a:r>
                      <a:endParaRPr lang="es-PE" sz="1800" kern="100" dirty="0">
                        <a:effectLst/>
                      </a:endParaRPr>
                    </a:p>
                  </a:txBody>
                  <a:tcPr marL="56560" marR="56560" marT="0" marB="0">
                    <a:solidFill>
                      <a:schemeClr val="bg1"/>
                    </a:solidFill>
                  </a:tcPr>
                </a:tc>
                <a:extLst>
                  <a:ext uri="{0D108BD9-81ED-4DB2-BD59-A6C34878D82A}">
                    <a16:rowId xmlns:a16="http://schemas.microsoft.com/office/drawing/2014/main" val="3873061322"/>
                  </a:ext>
                </a:extLst>
              </a:tr>
              <a:tr h="1553781">
                <a:tc>
                  <a:txBody>
                    <a:bodyPr/>
                    <a:lstStyle/>
                    <a:p>
                      <a:pPr algn="just">
                        <a:lnSpc>
                          <a:spcPct val="120000"/>
                        </a:lnSpc>
                        <a:tabLst>
                          <a:tab pos="737870" algn="l"/>
                        </a:tabLst>
                      </a:pPr>
                      <a:r>
                        <a:rPr lang="es-PE" sz="1400" kern="100">
                          <a:effectLst/>
                        </a:rPr>
                        <a:t>Evaluación de retinopatía diabética</a:t>
                      </a:r>
                      <a:endParaRPr lang="es-PE" sz="1800" kern="100">
                        <a:effectLst/>
                        <a:latin typeface="Carlito"/>
                        <a:ea typeface="Carlito"/>
                        <a:cs typeface="Carlito"/>
                      </a:endParaRPr>
                    </a:p>
                  </a:txBody>
                  <a:tcPr marL="56560" marR="56560" marT="0" marB="0">
                    <a:solidFill>
                      <a:schemeClr val="bg1"/>
                    </a:solidFill>
                  </a:tcPr>
                </a:tc>
                <a:tc>
                  <a:txBody>
                    <a:bodyPr/>
                    <a:lstStyle/>
                    <a:p>
                      <a:pPr marL="285750" indent="-285750" algn="just">
                        <a:buFont typeface="Arial" panose="020B0604020202020204" pitchFamily="34" charset="0"/>
                        <a:buChar char="•"/>
                      </a:pPr>
                      <a:r>
                        <a:rPr lang="es-PE" sz="1400" kern="100" dirty="0">
                          <a:effectLst/>
                        </a:rPr>
                        <a:t>Fotografía de la Retina </a:t>
                      </a:r>
                      <a:r>
                        <a:rPr lang="es-PE" sz="1400" kern="100" dirty="0" err="1">
                          <a:effectLst/>
                        </a:rPr>
                        <a:t>ó</a:t>
                      </a:r>
                      <a:r>
                        <a:rPr lang="es-PE" sz="1400" kern="100" dirty="0">
                          <a:effectLst/>
                        </a:rPr>
                        <a:t> </a:t>
                      </a:r>
                      <a:r>
                        <a:rPr lang="es-PE" sz="1400" kern="100" dirty="0" err="1">
                          <a:effectLst/>
                        </a:rPr>
                        <a:t>Retinografía</a:t>
                      </a:r>
                      <a:r>
                        <a:rPr lang="es-PE" sz="1400" kern="100" dirty="0">
                          <a:effectLst/>
                        </a:rPr>
                        <a:t> (92250) </a:t>
                      </a:r>
                      <a:endParaRPr lang="es-PE" sz="1800" kern="100" dirty="0">
                        <a:effectLst/>
                      </a:endParaRPr>
                    </a:p>
                    <a:p>
                      <a:pPr marL="285750" indent="-285750" algn="just">
                        <a:buFont typeface="Arial" panose="020B0604020202020204" pitchFamily="34" charset="0"/>
                        <a:buChar char="•"/>
                      </a:pPr>
                      <a:r>
                        <a:rPr lang="es-PE" sz="1400" kern="100" dirty="0">
                          <a:effectLst/>
                        </a:rPr>
                        <a:t>Oftalmoscopia indirecta (92226)</a:t>
                      </a:r>
                    </a:p>
                    <a:p>
                      <a:pPr marL="285750" indent="-285750" algn="just">
                        <a:buFont typeface="Arial" panose="020B0604020202020204" pitchFamily="34" charset="0"/>
                        <a:buChar char="•"/>
                      </a:pPr>
                      <a:endParaRPr lang="es-PE" sz="1400" kern="100" dirty="0">
                        <a:effectLst/>
                        <a:latin typeface="Carlito"/>
                        <a:ea typeface="Carlito"/>
                        <a:cs typeface="Carlito"/>
                      </a:endParaRPr>
                    </a:p>
                    <a:p>
                      <a:pPr marL="285750" indent="-285750" algn="just">
                        <a:buFont typeface="Arial" panose="020B0604020202020204" pitchFamily="34" charset="0"/>
                        <a:buChar char="•"/>
                      </a:pPr>
                      <a:r>
                        <a:rPr lang="es-PE" sz="1400" b="1" kern="100" dirty="0">
                          <a:effectLst/>
                          <a:latin typeface="Carlito"/>
                          <a:ea typeface="Carlito"/>
                          <a:cs typeface="Carlito"/>
                        </a:rPr>
                        <a:t>Diagnóstico de diabetes(</a:t>
                      </a:r>
                      <a:r>
                        <a:rPr lang="es-PE" sz="1400" b="1" kern="100" dirty="0" err="1">
                          <a:effectLst/>
                          <a:latin typeface="Carlito"/>
                          <a:ea typeface="Carlito"/>
                          <a:cs typeface="Carlito"/>
                        </a:rPr>
                        <a:t>lab</a:t>
                      </a:r>
                      <a:r>
                        <a:rPr lang="es-PE" sz="1400" b="1" kern="100" dirty="0">
                          <a:effectLst/>
                          <a:latin typeface="Carlito"/>
                          <a:ea typeface="Carlito"/>
                          <a:cs typeface="Carlito"/>
                        </a:rPr>
                        <a:t> RF) +Tamizaje de agudeza visual 99173</a:t>
                      </a:r>
                      <a:endParaRPr lang="es-PE" sz="1200" b="1" kern="100" dirty="0">
                        <a:effectLst/>
                        <a:latin typeface="Carlito"/>
                        <a:ea typeface="Carlito"/>
                        <a:cs typeface="Carlito"/>
                      </a:endParaRPr>
                    </a:p>
                  </a:txBody>
                  <a:tcPr marL="56560" marR="56560" marT="0" marB="0">
                    <a:solidFill>
                      <a:schemeClr val="bg1"/>
                    </a:solidFill>
                  </a:tcPr>
                </a:tc>
                <a:tc>
                  <a:txBody>
                    <a:bodyPr/>
                    <a:lstStyle/>
                    <a:p>
                      <a:pPr algn="just">
                        <a:lnSpc>
                          <a:spcPct val="120000"/>
                        </a:lnSpc>
                        <a:tabLst>
                          <a:tab pos="737870" algn="l"/>
                        </a:tabLst>
                      </a:pPr>
                      <a:r>
                        <a:rPr lang="es-PE" sz="1400" kern="100" dirty="0">
                          <a:effectLst/>
                        </a:rPr>
                        <a:t>Es preferible la evaluación por oftalmología, se puede emplear tecnologías de telemedicina siempre que esté disponible. </a:t>
                      </a:r>
                    </a:p>
                    <a:p>
                      <a:pPr algn="just">
                        <a:lnSpc>
                          <a:spcPct val="120000"/>
                        </a:lnSpc>
                        <a:tabLst>
                          <a:tab pos="737870" algn="l"/>
                        </a:tabLst>
                      </a:pPr>
                      <a:r>
                        <a:rPr lang="es-PE" sz="1400" kern="100" dirty="0">
                          <a:effectLst/>
                        </a:rPr>
                        <a:t>Se debe registrar el momento en que se indica la referencia a oftalmología. </a:t>
                      </a:r>
                      <a:endParaRPr lang="es-PE" sz="1800" kern="100" dirty="0">
                        <a:effectLst/>
                      </a:endParaRPr>
                    </a:p>
                    <a:p>
                      <a:pPr algn="just">
                        <a:lnSpc>
                          <a:spcPct val="120000"/>
                        </a:lnSpc>
                        <a:tabLst>
                          <a:tab pos="737870" algn="l"/>
                        </a:tabLst>
                      </a:pPr>
                      <a:r>
                        <a:rPr lang="es-PE" sz="1400" kern="100" dirty="0">
                          <a:effectLst/>
                        </a:rPr>
                        <a:t>Temporalidad de 1 o 2 veces al año</a:t>
                      </a:r>
                      <a:endParaRPr lang="es-PE" sz="1800" kern="100" dirty="0">
                        <a:effectLst/>
                        <a:latin typeface="Carlito"/>
                        <a:ea typeface="Carlito"/>
                        <a:cs typeface="Carlito"/>
                      </a:endParaRPr>
                    </a:p>
                  </a:txBody>
                  <a:tcPr marL="56560" marR="56560" marT="0" marB="0">
                    <a:solidFill>
                      <a:schemeClr val="bg1"/>
                    </a:solidFill>
                  </a:tcPr>
                </a:tc>
                <a:extLst>
                  <a:ext uri="{0D108BD9-81ED-4DB2-BD59-A6C34878D82A}">
                    <a16:rowId xmlns:a16="http://schemas.microsoft.com/office/drawing/2014/main" val="3982256241"/>
                  </a:ext>
                </a:extLst>
              </a:tr>
              <a:tr h="1046056">
                <a:tc>
                  <a:txBody>
                    <a:bodyPr/>
                    <a:lstStyle/>
                    <a:p>
                      <a:pPr algn="just">
                        <a:lnSpc>
                          <a:spcPct val="120000"/>
                        </a:lnSpc>
                        <a:tabLst>
                          <a:tab pos="737870" algn="l"/>
                        </a:tabLst>
                      </a:pPr>
                      <a:r>
                        <a:rPr lang="es-PE" sz="1400" kern="100" dirty="0">
                          <a:effectLst/>
                        </a:rPr>
                        <a:t>Evaluación de dislipidemia</a:t>
                      </a:r>
                      <a:endParaRPr lang="es-PE" sz="1800" kern="100" dirty="0">
                        <a:effectLst/>
                        <a:latin typeface="Carlito"/>
                        <a:ea typeface="Carlito"/>
                        <a:cs typeface="Carlito"/>
                      </a:endParaRPr>
                    </a:p>
                  </a:txBody>
                  <a:tcPr marL="56560" marR="56560" marT="0" marB="0">
                    <a:solidFill>
                      <a:schemeClr val="bg1"/>
                    </a:solidFill>
                  </a:tcPr>
                </a:tc>
                <a:tc>
                  <a:txBody>
                    <a:bodyPr/>
                    <a:lstStyle/>
                    <a:p>
                      <a:pPr algn="just">
                        <a:lnSpc>
                          <a:spcPct val="120000"/>
                        </a:lnSpc>
                        <a:tabLst>
                          <a:tab pos="737870" algn="l"/>
                        </a:tabLst>
                      </a:pPr>
                      <a:r>
                        <a:rPr lang="es-PE" sz="1400" kern="100" dirty="0" err="1">
                          <a:effectLst/>
                        </a:rPr>
                        <a:t>Determinacion</a:t>
                      </a:r>
                      <a:r>
                        <a:rPr lang="es-PE" sz="1400" kern="100" dirty="0">
                          <a:effectLst/>
                        </a:rPr>
                        <a:t> directa de </a:t>
                      </a:r>
                      <a:r>
                        <a:rPr lang="es-PE" sz="1400" kern="100" dirty="0" err="1">
                          <a:effectLst/>
                        </a:rPr>
                        <a:t>lipoproteina</a:t>
                      </a:r>
                      <a:r>
                        <a:rPr lang="es-PE" sz="1400" kern="100" dirty="0">
                          <a:effectLst/>
                        </a:rPr>
                        <a:t> de baja densidad (LDL colesterol) (83721)</a:t>
                      </a:r>
                      <a:endParaRPr lang="es-PE" sz="1800" kern="100" dirty="0">
                        <a:effectLst/>
                        <a:latin typeface="Carlito"/>
                        <a:ea typeface="Carlito"/>
                        <a:cs typeface="Carlito"/>
                      </a:endParaRPr>
                    </a:p>
                  </a:txBody>
                  <a:tcPr marL="56560" marR="56560" marT="0" marB="0">
                    <a:solidFill>
                      <a:schemeClr val="bg1"/>
                    </a:solidFill>
                  </a:tcPr>
                </a:tc>
                <a:tc>
                  <a:txBody>
                    <a:bodyPr/>
                    <a:lstStyle/>
                    <a:p>
                      <a:pPr algn="just">
                        <a:lnSpc>
                          <a:spcPct val="120000"/>
                        </a:lnSpc>
                        <a:tabLst>
                          <a:tab pos="737870" algn="l"/>
                        </a:tabLst>
                      </a:pPr>
                      <a:r>
                        <a:rPr lang="es-PE" sz="1400" kern="100" dirty="0">
                          <a:effectLst/>
                        </a:rPr>
                        <a:t>Registrar los valores en el campo LAB del </a:t>
                      </a:r>
                      <a:endParaRPr lang="es-PE" sz="1800" kern="100" dirty="0">
                        <a:effectLst/>
                      </a:endParaRPr>
                    </a:p>
                    <a:p>
                      <a:pPr marL="342900" lvl="0" indent="-342900" algn="just">
                        <a:lnSpc>
                          <a:spcPct val="120000"/>
                        </a:lnSpc>
                        <a:buFont typeface="Symbol" panose="05050102010706020507" pitchFamily="18" charset="2"/>
                        <a:buChar char=""/>
                        <a:tabLst>
                          <a:tab pos="737870" algn="l"/>
                        </a:tabLst>
                      </a:pPr>
                      <a:r>
                        <a:rPr lang="es-PE" sz="1400" kern="100" dirty="0">
                          <a:effectLst/>
                        </a:rPr>
                        <a:t>LDL colesterol 83721</a:t>
                      </a:r>
                      <a:endParaRPr lang="es-PE" sz="1800" kern="100" dirty="0">
                        <a:effectLst/>
                        <a:latin typeface="Carlito"/>
                        <a:ea typeface="Carlito"/>
                        <a:cs typeface="Carlito"/>
                      </a:endParaRPr>
                    </a:p>
                  </a:txBody>
                  <a:tcPr marL="56560" marR="56560" marT="0" marB="0">
                    <a:solidFill>
                      <a:schemeClr val="bg1"/>
                    </a:solidFill>
                  </a:tcPr>
                </a:tc>
                <a:extLst>
                  <a:ext uri="{0D108BD9-81ED-4DB2-BD59-A6C34878D82A}">
                    <a16:rowId xmlns:a16="http://schemas.microsoft.com/office/drawing/2014/main" val="703950555"/>
                  </a:ext>
                </a:extLst>
              </a:tr>
            </a:tbl>
          </a:graphicData>
        </a:graphic>
      </p:graphicFrame>
    </p:spTree>
    <p:extLst>
      <p:ext uri="{BB962C8B-B14F-4D97-AF65-F5344CB8AC3E}">
        <p14:creationId xmlns:p14="http://schemas.microsoft.com/office/powerpoint/2010/main" val="172797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A96AF287-0E41-BF43-4511-9BCDB87E8EB2}"/>
              </a:ext>
            </a:extLst>
          </p:cNvPr>
          <p:cNvPicPr>
            <a:picLocks noGrp="1" noChangeAspect="1"/>
          </p:cNvPicPr>
          <p:nvPr>
            <p:ph idx="1"/>
          </p:nvPr>
        </p:nvPicPr>
        <p:blipFill>
          <a:blip r:embed="rId2"/>
          <a:stretch>
            <a:fillRect/>
          </a:stretch>
        </p:blipFill>
        <p:spPr>
          <a:xfrm>
            <a:off x="89995" y="109728"/>
            <a:ext cx="12012009" cy="3099816"/>
          </a:xfrm>
        </p:spPr>
      </p:pic>
      <p:pic>
        <p:nvPicPr>
          <p:cNvPr id="5" name="Imagen 4">
            <a:extLst>
              <a:ext uri="{FF2B5EF4-FFF2-40B4-BE49-F238E27FC236}">
                <a16:creationId xmlns:a16="http://schemas.microsoft.com/office/drawing/2014/main" id="{88579C97-D8EA-6485-CA1A-0B7A210A35C5}"/>
              </a:ext>
            </a:extLst>
          </p:cNvPr>
          <p:cNvPicPr>
            <a:picLocks noChangeAspect="1"/>
          </p:cNvPicPr>
          <p:nvPr/>
        </p:nvPicPr>
        <p:blipFill>
          <a:blip r:embed="rId3"/>
          <a:stretch>
            <a:fillRect/>
          </a:stretch>
        </p:blipFill>
        <p:spPr>
          <a:xfrm>
            <a:off x="89996" y="3338517"/>
            <a:ext cx="12012008" cy="2920680"/>
          </a:xfrm>
          <a:prstGeom prst="rect">
            <a:avLst/>
          </a:prstGeom>
        </p:spPr>
      </p:pic>
    </p:spTree>
    <p:extLst>
      <p:ext uri="{BB962C8B-B14F-4D97-AF65-F5344CB8AC3E}">
        <p14:creationId xmlns:p14="http://schemas.microsoft.com/office/powerpoint/2010/main" val="2097925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B407A20-1DDB-D882-89D9-93F0DE7D2315}"/>
              </a:ext>
            </a:extLst>
          </p:cNvPr>
          <p:cNvPicPr>
            <a:picLocks noChangeAspect="1"/>
          </p:cNvPicPr>
          <p:nvPr/>
        </p:nvPicPr>
        <p:blipFill>
          <a:blip r:embed="rId2"/>
          <a:stretch>
            <a:fillRect/>
          </a:stretch>
        </p:blipFill>
        <p:spPr>
          <a:xfrm>
            <a:off x="168918" y="75732"/>
            <a:ext cx="11897583" cy="3353268"/>
          </a:xfrm>
          <a:prstGeom prst="rect">
            <a:avLst/>
          </a:prstGeom>
        </p:spPr>
      </p:pic>
      <p:pic>
        <p:nvPicPr>
          <p:cNvPr id="5" name="Imagen 4">
            <a:extLst>
              <a:ext uri="{FF2B5EF4-FFF2-40B4-BE49-F238E27FC236}">
                <a16:creationId xmlns:a16="http://schemas.microsoft.com/office/drawing/2014/main" id="{DCF173F5-0891-0034-5C4F-FFECD9B03717}"/>
              </a:ext>
            </a:extLst>
          </p:cNvPr>
          <p:cNvPicPr>
            <a:picLocks noChangeAspect="1"/>
          </p:cNvPicPr>
          <p:nvPr/>
        </p:nvPicPr>
        <p:blipFill>
          <a:blip r:embed="rId3"/>
          <a:stretch>
            <a:fillRect/>
          </a:stretch>
        </p:blipFill>
        <p:spPr>
          <a:xfrm>
            <a:off x="125498" y="3586859"/>
            <a:ext cx="11941003" cy="3115110"/>
          </a:xfrm>
          <a:prstGeom prst="rect">
            <a:avLst/>
          </a:prstGeom>
        </p:spPr>
      </p:pic>
    </p:spTree>
    <p:extLst>
      <p:ext uri="{BB962C8B-B14F-4D97-AF65-F5344CB8AC3E}">
        <p14:creationId xmlns:p14="http://schemas.microsoft.com/office/powerpoint/2010/main" val="4047675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4EF15-D7DF-9EE5-C8A7-A4F63978CD2E}"/>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706BCA1-39D3-CEF8-55C7-1B6ED05F7D75}"/>
              </a:ext>
            </a:extLst>
          </p:cNvPr>
          <p:cNvSpPr>
            <a:spLocks noGrp="1"/>
          </p:cNvSpPr>
          <p:nvPr>
            <p:ph idx="1"/>
          </p:nvPr>
        </p:nvSpPr>
        <p:spPr>
          <a:xfrm>
            <a:off x="440997" y="1279681"/>
            <a:ext cx="11133221" cy="5221704"/>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pPr lvl="1"/>
            <a:r>
              <a:rPr lang="es-MX" sz="2800" dirty="0"/>
              <a:t>Atenciones del primer nivel de atención, orientada al diagnóstico, manejo y seguimiento de pacientes con Nefropatía diabética en sus etapas iniciales. </a:t>
            </a:r>
          </a:p>
          <a:p>
            <a:pPr lvl="1">
              <a:buFont typeface="Wingdings" panose="05000000000000000000" pitchFamily="2" charset="2"/>
              <a:buChar char="ü"/>
            </a:pPr>
            <a:r>
              <a:rPr lang="es-MX" sz="2800" dirty="0"/>
              <a:t>Los pacientes con TFG &gt;60 sin proteinuria o proteinuria leve deben ser manejados en el primer nivel de atención. (Referencia Vía HEARTS para el manejo de enfermedad renal crónica)</a:t>
            </a:r>
          </a:p>
          <a:p>
            <a:pPr lvl="1">
              <a:buFont typeface="Wingdings" panose="05000000000000000000" pitchFamily="2" charset="2"/>
              <a:buChar char="ü"/>
            </a:pPr>
            <a:r>
              <a:rPr lang="es-MX" sz="2800" dirty="0"/>
              <a:t>Pacientes con TFG&gt;45 (ERC </a:t>
            </a:r>
            <a:r>
              <a:rPr lang="es-MX" sz="2800" dirty="0" err="1"/>
              <a:t>IIIa</a:t>
            </a:r>
            <a:r>
              <a:rPr lang="es-MX" sz="2800" dirty="0"/>
              <a:t>) cuando no tengan otros factores de riesgo, ni proteinuria pueden ser seguidos en el Primer nivel de atención</a:t>
            </a:r>
          </a:p>
        </p:txBody>
      </p:sp>
      <p:sp>
        <p:nvSpPr>
          <p:cNvPr id="5" name="Rectángulo: esquinas redondeadas 4">
            <a:extLst>
              <a:ext uri="{FF2B5EF4-FFF2-40B4-BE49-F238E27FC236}">
                <a16:creationId xmlns:a16="http://schemas.microsoft.com/office/drawing/2014/main" id="{90316413-D816-D3FA-C17D-7496E3C75402}"/>
              </a:ext>
            </a:extLst>
          </p:cNvPr>
          <p:cNvSpPr/>
          <p:nvPr/>
        </p:nvSpPr>
        <p:spPr>
          <a:xfrm>
            <a:off x="801624" y="356615"/>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SUBPRODUCTO 5001707: MANEJO DE ENFERMEDAD RENAL DIABETICA</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val="251295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6ADBA-B9E8-2112-97D3-42FD41343A50}"/>
            </a:ext>
          </a:extLst>
        </p:cNvPr>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C93D2104-C6C7-A0E9-D040-B0C3EAE9C490}"/>
              </a:ext>
            </a:extLst>
          </p:cNvPr>
          <p:cNvSpPr>
            <a:spLocks noGrp="1"/>
          </p:cNvSpPr>
          <p:nvPr>
            <p:ph idx="1"/>
          </p:nvPr>
        </p:nvSpPr>
        <p:spPr>
          <a:xfrm>
            <a:off x="338763" y="180140"/>
            <a:ext cx="11386457" cy="3413452"/>
          </a:xfrm>
        </p:spPr>
        <p:style>
          <a:lnRef idx="2">
            <a:schemeClr val="accent3">
              <a:shade val="15000"/>
            </a:schemeClr>
          </a:lnRef>
          <a:fillRef idx="1">
            <a:schemeClr val="accent3"/>
          </a:fillRef>
          <a:effectRef idx="0">
            <a:schemeClr val="accent3"/>
          </a:effectRef>
          <a:fontRef idx="minor">
            <a:schemeClr val="lt1"/>
          </a:fontRef>
        </p:style>
        <p:txBody>
          <a:bodyPr>
            <a:noAutofit/>
          </a:bodyPr>
          <a:lstStyle/>
          <a:p>
            <a:pPr marL="0" indent="0">
              <a:spcBef>
                <a:spcPts val="0"/>
              </a:spcBef>
              <a:buNone/>
            </a:pPr>
            <a:r>
              <a:rPr lang="es-MX" sz="1200" b="1" dirty="0">
                <a:solidFill>
                  <a:schemeClr val="tx1"/>
                </a:solidFill>
                <a:effectLst>
                  <a:outerShdw blurRad="38100" dist="38100" dir="2700000" algn="tl">
                    <a:srgbClr val="000000">
                      <a:alpha val="43137"/>
                    </a:srgbClr>
                  </a:outerShdw>
                </a:effectLst>
              </a:rPr>
              <a:t>En el ítem Diagnóstico motivo de consulta y/o actividad de salud anote:</a:t>
            </a:r>
          </a:p>
          <a:p>
            <a:pPr>
              <a:spcBef>
                <a:spcPts val="0"/>
              </a:spcBef>
              <a:buFont typeface="Wingdings" panose="05000000000000000000" pitchFamily="2" charset="2"/>
              <a:buChar char="ü"/>
            </a:pPr>
            <a:r>
              <a:rPr lang="es-MX" sz="1200" dirty="0">
                <a:solidFill>
                  <a:schemeClr val="tx1"/>
                </a:solidFill>
              </a:rPr>
              <a:t>En el 1º casillero registre la complicación o complicaciones de diabetes por la que acude el paciente:</a:t>
            </a:r>
          </a:p>
          <a:p>
            <a:pPr lvl="1">
              <a:spcBef>
                <a:spcPts val="0"/>
              </a:spcBef>
              <a:buFont typeface="Wingdings" panose="05000000000000000000" pitchFamily="2" charset="2"/>
              <a:buChar char="ü"/>
            </a:pPr>
            <a:r>
              <a:rPr lang="es-MX" sz="1200" dirty="0">
                <a:solidFill>
                  <a:schemeClr val="tx1"/>
                </a:solidFill>
              </a:rPr>
              <a:t>Diabetes Mellitus tipo 1 con complicaciones renales(E102)</a:t>
            </a:r>
          </a:p>
          <a:p>
            <a:pPr lvl="1">
              <a:spcBef>
                <a:spcPts val="0"/>
              </a:spcBef>
              <a:buFont typeface="Wingdings" panose="05000000000000000000" pitchFamily="2" charset="2"/>
              <a:buChar char="ü"/>
            </a:pPr>
            <a:r>
              <a:rPr lang="es-MX" sz="1200" dirty="0">
                <a:solidFill>
                  <a:schemeClr val="tx1"/>
                </a:solidFill>
              </a:rPr>
              <a:t>Diabetes Mellitus tipo 2 con complicaciones renales(E112)</a:t>
            </a:r>
          </a:p>
          <a:p>
            <a:pPr lvl="1">
              <a:spcBef>
                <a:spcPts val="0"/>
              </a:spcBef>
              <a:buFont typeface="Wingdings" panose="05000000000000000000" pitchFamily="2" charset="2"/>
              <a:buChar char="ü"/>
            </a:pPr>
            <a:r>
              <a:rPr lang="es-MX" sz="1200" dirty="0">
                <a:solidFill>
                  <a:schemeClr val="tx1"/>
                </a:solidFill>
              </a:rPr>
              <a:t>Otra Diabetes Mellitus especificada con complicaciones renales(E132)</a:t>
            </a:r>
          </a:p>
          <a:p>
            <a:pPr lvl="1">
              <a:spcBef>
                <a:spcPts val="0"/>
              </a:spcBef>
              <a:buFont typeface="Wingdings" panose="05000000000000000000" pitchFamily="2" charset="2"/>
              <a:buChar char="ü"/>
            </a:pPr>
            <a:r>
              <a:rPr lang="es-MX" sz="1200" dirty="0">
                <a:solidFill>
                  <a:schemeClr val="tx1"/>
                </a:solidFill>
              </a:rPr>
              <a:t>Diabetes Mellitus no especificada, con complicaciones renales (E142)</a:t>
            </a:r>
          </a:p>
          <a:p>
            <a:pPr marL="457200" lvl="1" indent="0">
              <a:spcBef>
                <a:spcPts val="0"/>
              </a:spcBef>
              <a:buNone/>
            </a:pPr>
            <a:r>
              <a:rPr lang="es-MX" sz="1200" dirty="0">
                <a:solidFill>
                  <a:schemeClr val="tx1"/>
                </a:solidFill>
              </a:rPr>
              <a:t>Pacientes con nefropatía diabética incipiente sin proteinuria.</a:t>
            </a:r>
          </a:p>
          <a:p>
            <a:pPr>
              <a:spcBef>
                <a:spcPts val="0"/>
              </a:spcBef>
              <a:buFont typeface="Wingdings" panose="05000000000000000000" pitchFamily="2" charset="2"/>
              <a:buChar char="ü"/>
            </a:pPr>
            <a:r>
              <a:rPr lang="es-MX" sz="1200" dirty="0">
                <a:solidFill>
                  <a:schemeClr val="tx1"/>
                </a:solidFill>
              </a:rPr>
              <a:t>En el 2º casillero cuando se tiene proteinuria categoría A1, A2 </a:t>
            </a:r>
            <a:r>
              <a:rPr lang="es-MX" sz="1200" dirty="0" err="1">
                <a:solidFill>
                  <a:schemeClr val="tx1"/>
                </a:solidFill>
              </a:rPr>
              <a:t>ó</a:t>
            </a:r>
            <a:r>
              <a:rPr lang="es-MX" sz="1200" dirty="0">
                <a:solidFill>
                  <a:schemeClr val="tx1"/>
                </a:solidFill>
              </a:rPr>
              <a:t> A3 según tabla de Vía </a:t>
            </a:r>
            <a:r>
              <a:rPr lang="es-MX" sz="1200" dirty="0" err="1">
                <a:solidFill>
                  <a:schemeClr val="tx1"/>
                </a:solidFill>
              </a:rPr>
              <a:t>Hearts</a:t>
            </a:r>
            <a:r>
              <a:rPr lang="es-MX" sz="1200" dirty="0">
                <a:solidFill>
                  <a:schemeClr val="tx1"/>
                </a:solidFill>
              </a:rPr>
              <a:t> </a:t>
            </a:r>
          </a:p>
          <a:p>
            <a:pPr marL="0" indent="0">
              <a:spcBef>
                <a:spcPts val="0"/>
              </a:spcBef>
              <a:buNone/>
            </a:pPr>
            <a:r>
              <a:rPr lang="es-MX" sz="1200" dirty="0">
                <a:solidFill>
                  <a:schemeClr val="tx1"/>
                </a:solidFill>
              </a:rPr>
              <a:t>	- Estadio 1 TFG &gt;90 						(N18.1)</a:t>
            </a:r>
          </a:p>
          <a:p>
            <a:pPr marL="0" indent="0">
              <a:spcBef>
                <a:spcPts val="0"/>
              </a:spcBef>
              <a:buNone/>
            </a:pPr>
            <a:r>
              <a:rPr lang="es-MX" sz="1200" dirty="0">
                <a:solidFill>
                  <a:schemeClr val="tx1"/>
                </a:solidFill>
              </a:rPr>
              <a:t>	- Estadio 2 TFG 60-89 						(N18.2)</a:t>
            </a:r>
          </a:p>
          <a:p>
            <a:pPr marL="0" indent="0">
              <a:spcBef>
                <a:spcPts val="0"/>
              </a:spcBef>
              <a:buNone/>
            </a:pPr>
            <a:r>
              <a:rPr lang="es-MX" sz="1200" dirty="0">
                <a:solidFill>
                  <a:schemeClr val="tx1"/>
                </a:solidFill>
              </a:rPr>
              <a:t>	- Estadio 3 cuando (TFG) está entre 30-59 </a:t>
            </a:r>
            <a:r>
              <a:rPr lang="es-MX" sz="1200" dirty="0" err="1">
                <a:solidFill>
                  <a:schemeClr val="tx1"/>
                </a:solidFill>
              </a:rPr>
              <a:t>mL</a:t>
            </a:r>
            <a:r>
              <a:rPr lang="es-MX" sz="1200" dirty="0">
                <a:solidFill>
                  <a:schemeClr val="tx1"/>
                </a:solidFill>
              </a:rPr>
              <a:t>/min    	(N18.3)</a:t>
            </a:r>
          </a:p>
          <a:p>
            <a:pPr marL="0" indent="0">
              <a:spcBef>
                <a:spcPts val="0"/>
              </a:spcBef>
              <a:buNone/>
            </a:pPr>
            <a:r>
              <a:rPr lang="es-MX" sz="1200" dirty="0">
                <a:solidFill>
                  <a:schemeClr val="tx1"/>
                </a:solidFill>
              </a:rPr>
              <a:t>Pacientes con nefropatía diabética establecida con la TFG calculada por debajo de 45 o proteinuria severa deben ser referidos</a:t>
            </a:r>
          </a:p>
          <a:p>
            <a:pPr marL="0" indent="0">
              <a:spcBef>
                <a:spcPts val="0"/>
              </a:spcBef>
              <a:buNone/>
            </a:pPr>
            <a:r>
              <a:rPr lang="es-MX" sz="1200" dirty="0">
                <a:solidFill>
                  <a:schemeClr val="tx1"/>
                </a:solidFill>
              </a:rPr>
              <a:t>Como parte de la evaluación al menos una valoración de función renal al año</a:t>
            </a:r>
          </a:p>
          <a:p>
            <a:pPr>
              <a:spcBef>
                <a:spcPts val="0"/>
              </a:spcBef>
              <a:buFont typeface="Wingdings" panose="05000000000000000000" pitchFamily="2" charset="2"/>
              <a:buChar char="ü"/>
            </a:pPr>
            <a:r>
              <a:rPr lang="es-MX" sz="1200" dirty="0">
                <a:solidFill>
                  <a:schemeClr val="tx1"/>
                </a:solidFill>
              </a:rPr>
              <a:t>En el 3º casillero Dosaje de creatinina en sangre (82565) en el valor LAB se registra el valor de TFG calculada</a:t>
            </a:r>
          </a:p>
          <a:p>
            <a:pPr>
              <a:spcBef>
                <a:spcPts val="0"/>
              </a:spcBef>
              <a:buFont typeface="Wingdings" panose="05000000000000000000" pitchFamily="2" charset="2"/>
              <a:buChar char="ü"/>
            </a:pPr>
            <a:r>
              <a:rPr lang="es-MX" sz="1200" dirty="0">
                <a:solidFill>
                  <a:schemeClr val="tx1"/>
                </a:solidFill>
              </a:rPr>
              <a:t>En el 4º casillero:</a:t>
            </a:r>
            <a:endParaRPr lang="es-MX" sz="1200" b="1" dirty="0">
              <a:solidFill>
                <a:schemeClr val="tx1"/>
              </a:solidFill>
              <a:effectLst>
                <a:outerShdw blurRad="38100" dist="38100" dir="2700000" algn="tl">
                  <a:srgbClr val="000000">
                    <a:alpha val="43137"/>
                  </a:srgbClr>
                </a:outerShdw>
              </a:effectLst>
            </a:endParaRPr>
          </a:p>
          <a:p>
            <a:pPr marL="0" indent="0">
              <a:spcBef>
                <a:spcPts val="0"/>
              </a:spcBef>
              <a:buNone/>
            </a:pPr>
            <a:r>
              <a:rPr lang="es-MX" sz="1200" b="1" dirty="0">
                <a:solidFill>
                  <a:schemeClr val="tx1"/>
                </a:solidFill>
                <a:effectLst>
                  <a:outerShdw blurRad="38100" dist="38100" dir="2700000" algn="tl">
                    <a:srgbClr val="000000">
                      <a:alpha val="43137"/>
                    </a:srgbClr>
                  </a:outerShdw>
                </a:effectLst>
              </a:rPr>
              <a:t>	- </a:t>
            </a:r>
            <a:r>
              <a:rPr lang="es-MX" sz="1200" dirty="0">
                <a:solidFill>
                  <a:schemeClr val="tx1"/>
                </a:solidFill>
              </a:rPr>
              <a:t>Dosaje de albúmina en orina, </a:t>
            </a:r>
            <a:r>
              <a:rPr lang="es-MX" sz="1200" dirty="0" err="1">
                <a:solidFill>
                  <a:schemeClr val="tx1"/>
                </a:solidFill>
              </a:rPr>
              <a:t>microalbúmina</a:t>
            </a:r>
            <a:r>
              <a:rPr lang="es-MX" sz="1200" dirty="0">
                <a:solidFill>
                  <a:schemeClr val="tx1"/>
                </a:solidFill>
              </a:rPr>
              <a:t> semicuantitativa (p </a:t>
            </a:r>
            <a:r>
              <a:rPr lang="es-MX" sz="1200" dirty="0" err="1">
                <a:solidFill>
                  <a:schemeClr val="tx1"/>
                </a:solidFill>
              </a:rPr>
              <a:t>ej</a:t>
            </a:r>
            <a:r>
              <a:rPr lang="es-MX" sz="1200" dirty="0">
                <a:solidFill>
                  <a:schemeClr val="tx1"/>
                </a:solidFill>
              </a:rPr>
              <a:t> ensayo con tira reactiva) 82044 En el valor LAB registrar (0, 1, 2, 3 </a:t>
            </a:r>
            <a:r>
              <a:rPr lang="es-MX" sz="1200" dirty="0" err="1">
                <a:solidFill>
                  <a:schemeClr val="tx1"/>
                </a:solidFill>
              </a:rPr>
              <a:t>ó</a:t>
            </a:r>
            <a:r>
              <a:rPr lang="es-MX" sz="1200" dirty="0">
                <a:solidFill>
                  <a:schemeClr val="tx1"/>
                </a:solidFill>
              </a:rPr>
              <a:t> 4) según</a:t>
            </a:r>
          </a:p>
          <a:p>
            <a:pPr marL="0" indent="0">
              <a:spcBef>
                <a:spcPts val="0"/>
              </a:spcBef>
              <a:buNone/>
            </a:pPr>
            <a:r>
              <a:rPr lang="es-MX" sz="1200" dirty="0">
                <a:solidFill>
                  <a:schemeClr val="tx1"/>
                </a:solidFill>
              </a:rPr>
              <a:t>	  valor de cruces en tira reactiva </a:t>
            </a:r>
            <a:r>
              <a:rPr lang="es-MX" sz="1200" dirty="0" err="1">
                <a:solidFill>
                  <a:schemeClr val="tx1"/>
                </a:solidFill>
              </a:rPr>
              <a:t>ó</a:t>
            </a:r>
            <a:endParaRPr lang="es-MX" sz="1200" dirty="0">
              <a:solidFill>
                <a:schemeClr val="tx1"/>
              </a:solidFill>
            </a:endParaRPr>
          </a:p>
          <a:p>
            <a:pPr marL="0" indent="0">
              <a:spcBef>
                <a:spcPts val="0"/>
              </a:spcBef>
              <a:buNone/>
            </a:pPr>
            <a:r>
              <a:rPr lang="es-MX" sz="1200" dirty="0">
                <a:solidFill>
                  <a:schemeClr val="tx1"/>
                </a:solidFill>
              </a:rPr>
              <a:t>	</a:t>
            </a:r>
            <a:r>
              <a:rPr lang="es-MX" sz="1200" b="1" dirty="0">
                <a:solidFill>
                  <a:schemeClr val="tx1"/>
                </a:solidFill>
                <a:effectLst>
                  <a:outerShdw blurRad="38100" dist="38100" dir="2700000" algn="tl">
                    <a:srgbClr val="000000">
                      <a:alpha val="43137"/>
                    </a:srgbClr>
                  </a:outerShdw>
                </a:effectLst>
              </a:rPr>
              <a:t>-</a:t>
            </a:r>
            <a:r>
              <a:rPr lang="es-MX" sz="1200" dirty="0">
                <a:solidFill>
                  <a:schemeClr val="tx1"/>
                </a:solidFill>
              </a:rPr>
              <a:t> Dosaje de Albúmina en orina, </a:t>
            </a:r>
            <a:r>
              <a:rPr lang="es-MX" sz="1200" dirty="0" err="1">
                <a:solidFill>
                  <a:schemeClr val="tx1"/>
                </a:solidFill>
              </a:rPr>
              <a:t>microalbúmina</a:t>
            </a:r>
            <a:r>
              <a:rPr lang="es-MX" sz="1200" dirty="0">
                <a:solidFill>
                  <a:schemeClr val="tx1"/>
                </a:solidFill>
              </a:rPr>
              <a:t>, cuantitativa 82043 En el valor LAB registrar RAC o medido</a:t>
            </a:r>
          </a:p>
          <a:p>
            <a:pPr marL="0" indent="0">
              <a:spcBef>
                <a:spcPts val="0"/>
              </a:spcBef>
              <a:buNone/>
            </a:pPr>
            <a:endParaRPr lang="es-MX" sz="1200" dirty="0">
              <a:solidFill>
                <a:schemeClr val="tx1"/>
              </a:solidFill>
            </a:endParaRPr>
          </a:p>
          <a:p>
            <a:pPr marL="0" indent="0">
              <a:spcBef>
                <a:spcPts val="0"/>
              </a:spcBef>
              <a:buNone/>
            </a:pPr>
            <a:endParaRPr lang="es-MX" sz="1200" dirty="0">
              <a:solidFill>
                <a:schemeClr val="tx1"/>
              </a:solidFill>
            </a:endParaRPr>
          </a:p>
        </p:txBody>
      </p:sp>
      <p:pic>
        <p:nvPicPr>
          <p:cNvPr id="7" name="Marcador de contenido 4">
            <a:extLst>
              <a:ext uri="{FF2B5EF4-FFF2-40B4-BE49-F238E27FC236}">
                <a16:creationId xmlns:a16="http://schemas.microsoft.com/office/drawing/2014/main" id="{2BC55486-BACC-3398-7D0E-0FB2E2EFAD0B}"/>
              </a:ext>
            </a:extLst>
          </p:cNvPr>
          <p:cNvPicPr>
            <a:picLocks noChangeAspect="1"/>
          </p:cNvPicPr>
          <p:nvPr/>
        </p:nvPicPr>
        <p:blipFill>
          <a:blip r:embed="rId2"/>
          <a:stretch>
            <a:fillRect/>
          </a:stretch>
        </p:blipFill>
        <p:spPr>
          <a:xfrm>
            <a:off x="589134" y="3593593"/>
            <a:ext cx="10885714" cy="2093976"/>
          </a:xfrm>
          <a:prstGeom prst="rect">
            <a:avLst/>
          </a:prstGeom>
        </p:spPr>
      </p:pic>
      <p:pic>
        <p:nvPicPr>
          <p:cNvPr id="10" name="Imagen 9">
            <a:extLst>
              <a:ext uri="{FF2B5EF4-FFF2-40B4-BE49-F238E27FC236}">
                <a16:creationId xmlns:a16="http://schemas.microsoft.com/office/drawing/2014/main" id="{D8C63ACE-1137-30ED-8194-C1CAD0C81A5B}"/>
              </a:ext>
            </a:extLst>
          </p:cNvPr>
          <p:cNvPicPr>
            <a:picLocks noChangeAspect="1"/>
          </p:cNvPicPr>
          <p:nvPr/>
        </p:nvPicPr>
        <p:blipFill>
          <a:blip r:embed="rId3"/>
          <a:srcRect t="19238" b="40721"/>
          <a:stretch>
            <a:fillRect/>
          </a:stretch>
        </p:blipFill>
        <p:spPr>
          <a:xfrm>
            <a:off x="589134" y="5687569"/>
            <a:ext cx="10816947" cy="539496"/>
          </a:xfrm>
          <a:prstGeom prst="rect">
            <a:avLst/>
          </a:prstGeom>
        </p:spPr>
      </p:pic>
    </p:spTree>
    <p:extLst>
      <p:ext uri="{BB962C8B-B14F-4D97-AF65-F5344CB8AC3E}">
        <p14:creationId xmlns:p14="http://schemas.microsoft.com/office/powerpoint/2010/main" val="3341248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FB28-697B-F218-8B20-5DA2951CB051}"/>
            </a:ext>
          </a:extLst>
        </p:cNvPr>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36634ED4-0681-FC1C-5F96-B1D5A11BD96D}"/>
              </a:ext>
            </a:extLst>
          </p:cNvPr>
          <p:cNvSpPr/>
          <p:nvPr/>
        </p:nvSpPr>
        <p:spPr>
          <a:xfrm>
            <a:off x="801624" y="356615"/>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DIALISIS PERITONEAL</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6" name="Marcador de contenido 2">
            <a:extLst>
              <a:ext uri="{FF2B5EF4-FFF2-40B4-BE49-F238E27FC236}">
                <a16:creationId xmlns:a16="http://schemas.microsoft.com/office/drawing/2014/main" id="{86E89F9C-2A24-DE25-1B9F-FB8A5E186822}"/>
              </a:ext>
            </a:extLst>
          </p:cNvPr>
          <p:cNvSpPr>
            <a:spLocks noGrp="1"/>
          </p:cNvSpPr>
          <p:nvPr>
            <p:ph idx="1"/>
          </p:nvPr>
        </p:nvSpPr>
        <p:spPr>
          <a:xfrm>
            <a:off x="402771" y="1158548"/>
            <a:ext cx="11386457" cy="1968700"/>
          </a:xfrm>
        </p:spPr>
        <p:style>
          <a:lnRef idx="2">
            <a:schemeClr val="accent3">
              <a:shade val="15000"/>
            </a:schemeClr>
          </a:lnRef>
          <a:fillRef idx="1">
            <a:schemeClr val="accent3"/>
          </a:fillRef>
          <a:effectRef idx="0">
            <a:schemeClr val="accent3"/>
          </a:effectRef>
          <a:fontRef idx="minor">
            <a:schemeClr val="lt1"/>
          </a:fontRef>
        </p:style>
        <p:txBody>
          <a:bodyPr>
            <a:noAutofit/>
          </a:bodyPr>
          <a:lstStyle/>
          <a:p>
            <a:pPr marL="0" indent="0">
              <a:spcBef>
                <a:spcPts val="0"/>
              </a:spcBef>
              <a:buNone/>
            </a:pPr>
            <a:r>
              <a:rPr lang="es-MX" sz="1400" b="1" dirty="0">
                <a:solidFill>
                  <a:schemeClr val="tx1"/>
                </a:solidFill>
                <a:effectLst>
                  <a:outerShdw blurRad="38100" dist="38100" dir="2700000" algn="tl">
                    <a:srgbClr val="000000">
                      <a:alpha val="43137"/>
                    </a:srgbClr>
                  </a:outerShdw>
                </a:effectLst>
              </a:rPr>
              <a:t>En el ítem Diagnóstico motivo de consulta y/o actividad de salud anote:</a:t>
            </a:r>
          </a:p>
          <a:p>
            <a:pPr>
              <a:spcBef>
                <a:spcPts val="0"/>
              </a:spcBef>
              <a:buFont typeface="Wingdings" panose="05000000000000000000" pitchFamily="2" charset="2"/>
              <a:buChar char="ü"/>
            </a:pPr>
            <a:r>
              <a:rPr lang="es-MX" sz="1400" dirty="0">
                <a:solidFill>
                  <a:schemeClr val="tx1"/>
                </a:solidFill>
              </a:rPr>
              <a:t>En el 1º casillero registre Enfermedad Renal </a:t>
            </a:r>
            <a:r>
              <a:rPr lang="es-MX" sz="1400" dirty="0" err="1">
                <a:solidFill>
                  <a:schemeClr val="tx1"/>
                </a:solidFill>
              </a:rPr>
              <a:t>Cronica</a:t>
            </a:r>
            <a:r>
              <a:rPr lang="es-MX" sz="1400" dirty="0">
                <a:solidFill>
                  <a:schemeClr val="tx1"/>
                </a:solidFill>
              </a:rPr>
              <a:t> etapa 5 (N185)</a:t>
            </a:r>
          </a:p>
          <a:p>
            <a:pPr marL="0" indent="0">
              <a:spcBef>
                <a:spcPts val="0"/>
              </a:spcBef>
              <a:buNone/>
            </a:pPr>
            <a:r>
              <a:rPr lang="es-MX" sz="1400" dirty="0">
                <a:solidFill>
                  <a:schemeClr val="tx1"/>
                </a:solidFill>
              </a:rPr>
              <a:t>        En el ítem Tipo de diagnóstico de la 1º casilleros marque “R” de diagnóstico repetitivo.</a:t>
            </a:r>
          </a:p>
          <a:p>
            <a:pPr>
              <a:spcBef>
                <a:spcPts val="0"/>
              </a:spcBef>
              <a:buFont typeface="Wingdings" panose="05000000000000000000" pitchFamily="2" charset="2"/>
              <a:buChar char="ü"/>
            </a:pPr>
            <a:r>
              <a:rPr lang="es-MX" sz="1400" dirty="0">
                <a:solidFill>
                  <a:schemeClr val="tx1"/>
                </a:solidFill>
              </a:rPr>
              <a:t>En el 2º casillero registre Visita Domiciliaria (C0011) </a:t>
            </a:r>
          </a:p>
          <a:p>
            <a:pPr marL="0" indent="0">
              <a:spcBef>
                <a:spcPts val="0"/>
              </a:spcBef>
              <a:buNone/>
            </a:pPr>
            <a:r>
              <a:rPr lang="es-MX" sz="1400" dirty="0">
                <a:solidFill>
                  <a:schemeClr val="tx1"/>
                </a:solidFill>
              </a:rPr>
              <a:t>        En el ítem Tipo de diagnóstico de la 2º casilleros marque “D” de diagnóstico definitivo.</a:t>
            </a:r>
          </a:p>
          <a:p>
            <a:pPr>
              <a:spcBef>
                <a:spcPts val="0"/>
              </a:spcBef>
              <a:buFont typeface="Wingdings" panose="05000000000000000000" pitchFamily="2" charset="2"/>
              <a:buChar char="ü"/>
            </a:pPr>
            <a:r>
              <a:rPr lang="es-MX" sz="1400" dirty="0">
                <a:solidFill>
                  <a:schemeClr val="tx1"/>
                </a:solidFill>
              </a:rPr>
              <a:t>En el 3º casillero Consejería para el autocuidado (99401.19)</a:t>
            </a:r>
          </a:p>
          <a:p>
            <a:pPr marL="0" indent="0">
              <a:spcBef>
                <a:spcPts val="0"/>
              </a:spcBef>
              <a:buNone/>
            </a:pPr>
            <a:r>
              <a:rPr lang="es-MX" sz="1400" dirty="0">
                <a:solidFill>
                  <a:schemeClr val="tx1"/>
                </a:solidFill>
              </a:rPr>
              <a:t>        En el ítem Tipo de diagnóstico de la 2º casilleros marque “D” de diagnóstico definitivo</a:t>
            </a:r>
            <a:r>
              <a:rPr lang="es-MX" sz="1200" dirty="0">
                <a:solidFill>
                  <a:schemeClr val="tx1"/>
                </a:solidFill>
              </a:rPr>
              <a:t>.</a:t>
            </a:r>
          </a:p>
          <a:p>
            <a:pPr marL="0" indent="0">
              <a:spcBef>
                <a:spcPts val="0"/>
              </a:spcBef>
              <a:buNone/>
            </a:pPr>
            <a:endParaRPr lang="es-MX" sz="1200" dirty="0">
              <a:solidFill>
                <a:schemeClr val="tx1"/>
              </a:solidFill>
            </a:endParaRPr>
          </a:p>
        </p:txBody>
      </p:sp>
      <p:pic>
        <p:nvPicPr>
          <p:cNvPr id="7" name="Imagen 6">
            <a:extLst>
              <a:ext uri="{FF2B5EF4-FFF2-40B4-BE49-F238E27FC236}">
                <a16:creationId xmlns:a16="http://schemas.microsoft.com/office/drawing/2014/main" id="{FBB86BAD-A2BC-765D-232E-E080F5FBE3F2}"/>
              </a:ext>
            </a:extLst>
          </p:cNvPr>
          <p:cNvPicPr>
            <a:picLocks noChangeAspect="1"/>
          </p:cNvPicPr>
          <p:nvPr/>
        </p:nvPicPr>
        <p:blipFill>
          <a:blip r:embed="rId2"/>
          <a:stretch>
            <a:fillRect/>
          </a:stretch>
        </p:blipFill>
        <p:spPr>
          <a:xfrm>
            <a:off x="454369" y="3547871"/>
            <a:ext cx="11283261" cy="2350009"/>
          </a:xfrm>
          <a:prstGeom prst="rect">
            <a:avLst/>
          </a:prstGeom>
        </p:spPr>
      </p:pic>
    </p:spTree>
    <p:extLst>
      <p:ext uri="{BB962C8B-B14F-4D97-AF65-F5344CB8AC3E}">
        <p14:creationId xmlns:p14="http://schemas.microsoft.com/office/powerpoint/2010/main" val="2526588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0AE40-627A-C27E-9D25-AF1F5304A81A}"/>
              </a:ext>
            </a:extLst>
          </p:cNvPr>
          <p:cNvSpPr>
            <a:spLocks noGrp="1"/>
          </p:cNvSpPr>
          <p:nvPr>
            <p:ph type="title"/>
          </p:nvPr>
        </p:nvSpPr>
        <p:spPr>
          <a:xfrm>
            <a:off x="2090005" y="2955830"/>
            <a:ext cx="8911687" cy="1280890"/>
          </a:xfrm>
        </p:spPr>
        <p:txBody>
          <a:bodyPr>
            <a:normAutofit/>
          </a:bodyPr>
          <a:lstStyle/>
          <a:p>
            <a:r>
              <a:rPr lang="es-E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 POR SU ATENCIÓN</a:t>
            </a:r>
          </a:p>
        </p:txBody>
      </p:sp>
    </p:spTree>
    <p:extLst>
      <p:ext uri="{BB962C8B-B14F-4D97-AF65-F5344CB8AC3E}">
        <p14:creationId xmlns:p14="http://schemas.microsoft.com/office/powerpoint/2010/main" val="23010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77317-A23F-BB4D-EB9C-9CF3142A559D}"/>
            </a:ext>
          </a:extLst>
        </p:cNvPr>
        <p:cNvGrpSpPr/>
        <p:nvPr/>
      </p:nvGrpSpPr>
      <p:grpSpPr>
        <a:xfrm>
          <a:off x="0" y="0"/>
          <a:ext cx="0" cy="0"/>
          <a:chOff x="0" y="0"/>
          <a:chExt cx="0" cy="0"/>
        </a:xfrm>
      </p:grpSpPr>
      <p:pic>
        <p:nvPicPr>
          <p:cNvPr id="23" name="Imagen 22">
            <a:extLst>
              <a:ext uri="{FF2B5EF4-FFF2-40B4-BE49-F238E27FC236}">
                <a16:creationId xmlns:a16="http://schemas.microsoft.com/office/drawing/2014/main" id="{547614FA-1C16-1221-1455-7A1A78CC759B}"/>
              </a:ext>
            </a:extLst>
          </p:cNvPr>
          <p:cNvPicPr>
            <a:picLocks noChangeAspect="1"/>
          </p:cNvPicPr>
          <p:nvPr/>
        </p:nvPicPr>
        <p:blipFill>
          <a:blip r:embed="rId2"/>
          <a:stretch>
            <a:fillRect/>
          </a:stretch>
        </p:blipFill>
        <p:spPr>
          <a:xfrm>
            <a:off x="306810" y="3562959"/>
            <a:ext cx="11578380" cy="2918946"/>
          </a:xfrm>
          <a:prstGeom prst="rect">
            <a:avLst/>
          </a:prstGeom>
        </p:spPr>
      </p:pic>
      <p:sp>
        <p:nvSpPr>
          <p:cNvPr id="6" name="Rectángulo: esquinas redondeadas 5">
            <a:extLst>
              <a:ext uri="{FF2B5EF4-FFF2-40B4-BE49-F238E27FC236}">
                <a16:creationId xmlns:a16="http://schemas.microsoft.com/office/drawing/2014/main" id="{012B6A9C-D869-D3CE-7BDC-6BB1DB70F970}"/>
              </a:ext>
            </a:extLst>
          </p:cNvPr>
          <p:cNvSpPr/>
          <p:nvPr/>
        </p:nvSpPr>
        <p:spPr bwMode="auto">
          <a:xfrm>
            <a:off x="2072074" y="4298959"/>
            <a:ext cx="2817958" cy="65442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18288" tIns="0" rIns="0" bIns="0" rtlCol="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1050" dirty="0">
                <a:effectLst>
                  <a:outerShdw blurRad="38100" dist="38100" dir="2700000" algn="tl">
                    <a:srgbClr val="000000">
                      <a:alpha val="43137"/>
                    </a:srgbClr>
                  </a:outerShdw>
                </a:effectLst>
              </a:rPr>
              <a:t>En el ítem peso y talla, registrar en valores numéricos la peso(kg) y talla(m), Importante</a:t>
            </a:r>
            <a:r>
              <a:rPr lang="es-ES" sz="1050" baseline="0" dirty="0">
                <a:effectLst>
                  <a:outerShdw blurRad="38100" dist="38100" dir="2700000" algn="tl">
                    <a:srgbClr val="000000">
                      <a:alpha val="43137"/>
                    </a:srgbClr>
                  </a:outerShdw>
                </a:effectLst>
              </a:rPr>
              <a:t> para la Valoración Clínica.</a:t>
            </a:r>
            <a:endParaRPr lang="es-ES" sz="1050" dirty="0">
              <a:effectLst>
                <a:outerShdw blurRad="38100" dist="38100" dir="2700000" algn="tl">
                  <a:srgbClr val="000000">
                    <a:alpha val="43137"/>
                  </a:srgbClr>
                </a:outerShdw>
              </a:effectLst>
            </a:endParaRPr>
          </a:p>
        </p:txBody>
      </p:sp>
      <p:sp>
        <p:nvSpPr>
          <p:cNvPr id="7" name="Flecha: a la derecha 6">
            <a:extLst>
              <a:ext uri="{FF2B5EF4-FFF2-40B4-BE49-F238E27FC236}">
                <a16:creationId xmlns:a16="http://schemas.microsoft.com/office/drawing/2014/main" id="{78332960-EFA9-45F6-330C-694D7C8A942A}"/>
              </a:ext>
            </a:extLst>
          </p:cNvPr>
          <p:cNvSpPr/>
          <p:nvPr/>
        </p:nvSpPr>
        <p:spPr bwMode="auto">
          <a:xfrm>
            <a:off x="4763020" y="4953382"/>
            <a:ext cx="578784" cy="233642"/>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18288" tIns="0" rIns="0" bIns="0" rtlCol="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ES" sz="1100" dirty="0"/>
          </a:p>
        </p:txBody>
      </p:sp>
      <p:sp>
        <p:nvSpPr>
          <p:cNvPr id="14" name="Rectángulo: esquinas redondeadas 13">
            <a:extLst>
              <a:ext uri="{FF2B5EF4-FFF2-40B4-BE49-F238E27FC236}">
                <a16:creationId xmlns:a16="http://schemas.microsoft.com/office/drawing/2014/main" id="{2250304A-4457-35A8-42FF-0FF0BAC6A084}"/>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PERSONAS DE 18 A 39 AÑOS CON VALORACIÓN CLÍNICA SIN FACTORES DE RIESGO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21" name="Marcador de contenido 2">
            <a:extLst>
              <a:ext uri="{FF2B5EF4-FFF2-40B4-BE49-F238E27FC236}">
                <a16:creationId xmlns:a16="http://schemas.microsoft.com/office/drawing/2014/main" id="{FD18C166-B69A-810C-9B0A-5AE3CBC2BF68}"/>
              </a:ext>
            </a:extLst>
          </p:cNvPr>
          <p:cNvSpPr txBox="1">
            <a:spLocks/>
          </p:cNvSpPr>
          <p:nvPr/>
        </p:nvSpPr>
        <p:spPr>
          <a:xfrm>
            <a:off x="418547" y="1006847"/>
            <a:ext cx="11466643" cy="232247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peso, talla y perímetro abdominal registrar en valores numéricos, peso(kg), talla(cm) y </a:t>
            </a:r>
            <a:r>
              <a:rPr lang="es-MX" sz="1400" dirty="0" err="1">
                <a:effectLst>
                  <a:outerShdw blurRad="38100" dist="38100" dir="2700000" algn="tl">
                    <a:srgbClr val="000000">
                      <a:alpha val="43137"/>
                    </a:srgbClr>
                  </a:outerShdw>
                </a:effectLst>
              </a:rPr>
              <a:t>Pab</a:t>
            </a:r>
            <a:r>
              <a:rPr lang="es-MX" sz="1400" dirty="0">
                <a:effectLst>
                  <a:outerShdw blurRad="38100" dist="38100" dir="2700000" algn="tl">
                    <a:srgbClr val="000000">
                      <a:alpha val="43137"/>
                    </a:srgbClr>
                  </a:outerShdw>
                </a:effectLst>
              </a:rPr>
              <a:t>(cm).</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Diagnóstico motivo de consulta y/o actividad de salud anote:</a:t>
            </a:r>
          </a:p>
          <a:p>
            <a:pPr>
              <a:spcBef>
                <a:spcPts val="200"/>
              </a:spcBef>
            </a:pPr>
            <a:r>
              <a:rPr lang="es-MX" sz="1400" dirty="0">
                <a:effectLst>
                  <a:outerShdw blurRad="38100" dist="38100" dir="2700000" algn="tl">
                    <a:srgbClr val="000000">
                      <a:alpha val="43137"/>
                    </a:srgbClr>
                  </a:outerShdw>
                </a:effectLst>
              </a:rPr>
              <a:t>En el 1º casillero Valoración Clínica de Factores de Riesgo (Z019)</a:t>
            </a:r>
          </a:p>
          <a:p>
            <a:pPr>
              <a:spcBef>
                <a:spcPts val="200"/>
              </a:spcBef>
            </a:pPr>
            <a:r>
              <a:rPr lang="es-MX" sz="1400" dirty="0">
                <a:effectLst>
                  <a:outerShdw blurRad="38100" dist="38100" dir="2700000" algn="tl">
                    <a:srgbClr val="000000">
                      <a:alpha val="43137"/>
                    </a:srgbClr>
                  </a:outerShdw>
                </a:effectLst>
              </a:rPr>
              <a:t>En el 2º casillero Tamizaje de la Presión Arterial (99199.22)</a:t>
            </a:r>
          </a:p>
          <a:p>
            <a:pPr>
              <a:spcBef>
                <a:spcPts val="200"/>
              </a:spcBef>
            </a:pPr>
            <a:r>
              <a:rPr lang="es-MX" sz="1400" dirty="0">
                <a:effectLst>
                  <a:outerShdw blurRad="38100" dist="38100" dir="2700000" algn="tl">
                    <a:srgbClr val="000000">
                      <a:alpha val="43137"/>
                    </a:srgbClr>
                  </a:outerShdw>
                </a:effectLst>
              </a:rPr>
              <a:t>En el 3º casillero Consejería en estilos de vida saludable (99401.13)</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Tipo de diagnóstico del 1º,  2º, 3º  casilleros marque “D” de diagnóstico definitivo.</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a:t>
            </a:r>
            <a:r>
              <a:rPr lang="es-MX" sz="1400" dirty="0" err="1">
                <a:effectLst>
                  <a:outerShdw blurRad="38100" dist="38100" dir="2700000" algn="tl">
                    <a:srgbClr val="000000">
                      <a:alpha val="43137"/>
                    </a:srgbClr>
                  </a:outerShdw>
                </a:effectLst>
              </a:rPr>
              <a:t>Lab</a:t>
            </a:r>
            <a:r>
              <a:rPr lang="es-MX" sz="1400" dirty="0">
                <a:effectLst>
                  <a:outerShdw blurRad="38100" dist="38100" dir="2700000" algn="tl">
                    <a:srgbClr val="000000">
                      <a:alpha val="43137"/>
                    </a:srgbClr>
                  </a:outerShdw>
                </a:effectLst>
              </a:rPr>
              <a:t> anote:</a:t>
            </a:r>
          </a:p>
          <a:p>
            <a:pPr>
              <a:spcBef>
                <a:spcPts val="200"/>
              </a:spcBef>
            </a:pPr>
            <a:r>
              <a:rPr lang="es-MX" sz="1400" dirty="0">
                <a:effectLst>
                  <a:outerShdw blurRad="38100" dist="38100" dir="2700000" algn="tl">
                    <a:srgbClr val="000000">
                      <a:alpha val="43137"/>
                    </a:srgbClr>
                  </a:outerShdw>
                </a:effectLst>
              </a:rPr>
              <a:t>En el 2º casillero registrar valor de presión arterial.</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la primera columna registrar el valor de la presión arterial sistólica.</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la segunda columna registrar el valor de la presión arterial diastólica.</a:t>
            </a:r>
          </a:p>
        </p:txBody>
      </p:sp>
      <p:pic>
        <p:nvPicPr>
          <p:cNvPr id="25" name="Imagen 24">
            <a:extLst>
              <a:ext uri="{FF2B5EF4-FFF2-40B4-BE49-F238E27FC236}">
                <a16:creationId xmlns:a16="http://schemas.microsoft.com/office/drawing/2014/main" id="{B8117DFE-8EF8-5730-134B-FCEEA45A67D2}"/>
              </a:ext>
            </a:extLst>
          </p:cNvPr>
          <p:cNvPicPr>
            <a:picLocks noChangeAspect="1"/>
          </p:cNvPicPr>
          <p:nvPr/>
        </p:nvPicPr>
        <p:blipFill>
          <a:blip r:embed="rId3"/>
          <a:stretch>
            <a:fillRect/>
          </a:stretch>
        </p:blipFill>
        <p:spPr>
          <a:xfrm>
            <a:off x="8826927" y="2157983"/>
            <a:ext cx="3058263" cy="1171333"/>
          </a:xfrm>
          <a:prstGeom prst="rect">
            <a:avLst/>
          </a:prstGeom>
        </p:spPr>
      </p:pic>
      <p:sp>
        <p:nvSpPr>
          <p:cNvPr id="2" name="Rectángulo: esquinas redondeadas 1">
            <a:extLst>
              <a:ext uri="{FF2B5EF4-FFF2-40B4-BE49-F238E27FC236}">
                <a16:creationId xmlns:a16="http://schemas.microsoft.com/office/drawing/2014/main" id="{64A4C23E-A2DA-0DDF-20C7-8038D5CC43CE}"/>
              </a:ext>
            </a:extLst>
          </p:cNvPr>
          <p:cNvSpPr/>
          <p:nvPr/>
        </p:nvSpPr>
        <p:spPr>
          <a:xfrm>
            <a:off x="8672038" y="1252936"/>
            <a:ext cx="3368040" cy="8959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000" dirty="0"/>
              <a:t>OPTIMA   : </a:t>
            </a:r>
            <a:r>
              <a:rPr lang="es-MX" sz="1000" dirty="0"/>
              <a:t>(Lab1 &lt;120 y </a:t>
            </a:r>
            <a:r>
              <a:rPr lang="es-MX" sz="1000" dirty="0" err="1"/>
              <a:t>Lab</a:t>
            </a:r>
            <a:r>
              <a:rPr lang="es-MX" sz="1000" dirty="0"/>
              <a:t> 2 &lt;80)</a:t>
            </a:r>
            <a:endParaRPr lang="es-ES" sz="1000" dirty="0"/>
          </a:p>
          <a:p>
            <a:r>
              <a:rPr lang="es-ES" sz="1000" dirty="0"/>
              <a:t>NORMAL : </a:t>
            </a:r>
            <a:r>
              <a:rPr lang="es-MX" sz="1000" dirty="0"/>
              <a:t>(Lab1 [120 a 129] y </a:t>
            </a:r>
            <a:r>
              <a:rPr lang="es-MX" sz="1000" dirty="0" err="1"/>
              <a:t>Lab</a:t>
            </a:r>
            <a:r>
              <a:rPr lang="es-MX" sz="1000" dirty="0"/>
              <a:t> 2 [80-84])</a:t>
            </a:r>
          </a:p>
          <a:p>
            <a:r>
              <a:rPr lang="es-ES" sz="1000" dirty="0"/>
              <a:t>NORMAL-ALTO: </a:t>
            </a:r>
            <a:r>
              <a:rPr lang="es-MX" sz="1000" dirty="0"/>
              <a:t>(Lab1 [130 a 139] y </a:t>
            </a:r>
            <a:r>
              <a:rPr lang="es-MX" sz="1000" dirty="0" err="1"/>
              <a:t>Lab</a:t>
            </a:r>
            <a:r>
              <a:rPr lang="es-MX" sz="1000" dirty="0"/>
              <a:t> 2 [85-89])</a:t>
            </a:r>
          </a:p>
          <a:p>
            <a:r>
              <a:rPr lang="es-ES" sz="1000" dirty="0"/>
              <a:t>ANORMAL: </a:t>
            </a:r>
            <a:r>
              <a:rPr lang="es-MX" sz="1000" dirty="0"/>
              <a:t>(Lab1 ≥140 y </a:t>
            </a:r>
            <a:r>
              <a:rPr lang="es-MX" sz="1000" dirty="0" err="1"/>
              <a:t>Lab</a:t>
            </a:r>
            <a:r>
              <a:rPr lang="es-MX" sz="1000" dirty="0"/>
              <a:t> 2 ≥90 )</a:t>
            </a:r>
            <a:endParaRPr lang="es-ES" sz="1000" dirty="0"/>
          </a:p>
        </p:txBody>
      </p:sp>
      <p:cxnSp>
        <p:nvCxnSpPr>
          <p:cNvPr id="4" name="Conector recto de flecha 3">
            <a:extLst>
              <a:ext uri="{FF2B5EF4-FFF2-40B4-BE49-F238E27FC236}">
                <a16:creationId xmlns:a16="http://schemas.microsoft.com/office/drawing/2014/main" id="{8B31BEB6-0C84-C320-C841-BC51EF9F5339}"/>
              </a:ext>
            </a:extLst>
          </p:cNvPr>
          <p:cNvCxnSpPr>
            <a:cxnSpLocks/>
          </p:cNvCxnSpPr>
          <p:nvPr/>
        </p:nvCxnSpPr>
        <p:spPr>
          <a:xfrm flipV="1">
            <a:off x="5148072" y="1670976"/>
            <a:ext cx="3523966" cy="1008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37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80DCC-AECF-8E77-61A3-5F9A7C3D4DE2}"/>
            </a:ext>
          </a:extLst>
        </p:cNvPr>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CBAF3598-E6B4-7F97-7E16-6D347F40092E}"/>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PERSONAS DE 18 A 39 AÑOS CON VALORACIÓN CLÍNICA CON FACTORES DE RIESGO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pic>
        <p:nvPicPr>
          <p:cNvPr id="26" name="Marcador de contenido 4">
            <a:extLst>
              <a:ext uri="{FF2B5EF4-FFF2-40B4-BE49-F238E27FC236}">
                <a16:creationId xmlns:a16="http://schemas.microsoft.com/office/drawing/2014/main" id="{5D6A5E78-E555-228A-367E-447A1C7329A2}"/>
              </a:ext>
            </a:extLst>
          </p:cNvPr>
          <p:cNvPicPr>
            <a:picLocks noGrp="1" noChangeAspect="1"/>
          </p:cNvPicPr>
          <p:nvPr>
            <p:ph idx="1"/>
          </p:nvPr>
        </p:nvPicPr>
        <p:blipFill>
          <a:blip r:embed="rId2"/>
          <a:stretch>
            <a:fillRect/>
          </a:stretch>
        </p:blipFill>
        <p:spPr>
          <a:xfrm>
            <a:off x="418547" y="3030809"/>
            <a:ext cx="11702142" cy="2542624"/>
          </a:xfrm>
        </p:spPr>
      </p:pic>
      <p:sp>
        <p:nvSpPr>
          <p:cNvPr id="29" name="Marcador de contenido 2">
            <a:extLst>
              <a:ext uri="{FF2B5EF4-FFF2-40B4-BE49-F238E27FC236}">
                <a16:creationId xmlns:a16="http://schemas.microsoft.com/office/drawing/2014/main" id="{18DEDEF2-F153-877A-233C-69EA449678AA}"/>
              </a:ext>
            </a:extLst>
          </p:cNvPr>
          <p:cNvSpPr txBox="1">
            <a:spLocks/>
          </p:cNvSpPr>
          <p:nvPr/>
        </p:nvSpPr>
        <p:spPr>
          <a:xfrm>
            <a:off x="429847" y="5794263"/>
            <a:ext cx="11332305" cy="8351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S" sz="1400" b="1" dirty="0">
                <a:effectLst>
                  <a:outerShdw blurRad="38100" dist="38100" dir="2700000" algn="tl">
                    <a:srgbClr val="000000">
                      <a:alpha val="43137"/>
                    </a:srgbClr>
                  </a:outerShdw>
                </a:effectLst>
              </a:rPr>
              <a:t>NOTA: </a:t>
            </a:r>
            <a:r>
              <a:rPr lang="es-MX" sz="1400" b="1" dirty="0">
                <a:effectLst>
                  <a:outerShdw blurRad="38100" dist="38100" dir="2700000" algn="tl">
                    <a:srgbClr val="000000">
                      <a:alpha val="43137"/>
                    </a:srgbClr>
                  </a:outerShdw>
                </a:effectLst>
              </a:rPr>
              <a:t>Cuando se identifican de riesgo para enfermedades no transmisibles no incluida en la lista de condiciones a registrar, como por ejemplo cuando la persona reporta un diagnóstica previo de lupus </a:t>
            </a:r>
            <a:r>
              <a:rPr lang="es-MX" sz="1400" b="1" dirty="0" err="1">
                <a:effectLst>
                  <a:outerShdw blurRad="38100" dist="38100" dir="2700000" algn="tl">
                    <a:srgbClr val="000000">
                      <a:alpha val="43137"/>
                    </a:srgbClr>
                  </a:outerShdw>
                </a:effectLst>
              </a:rPr>
              <a:t>eritmatoso</a:t>
            </a:r>
            <a:r>
              <a:rPr lang="es-MX" sz="1400" b="1" dirty="0">
                <a:effectLst>
                  <a:outerShdw blurRad="38100" dist="38100" dir="2700000" algn="tl">
                    <a:srgbClr val="000000">
                      <a:alpha val="43137"/>
                    </a:srgbClr>
                  </a:outerShdw>
                </a:effectLst>
              </a:rPr>
              <a:t> sistemática (LES) Registrar en código Z019 Y en casillero de </a:t>
            </a:r>
            <a:r>
              <a:rPr lang="es-MX" sz="1400" b="1" dirty="0" err="1">
                <a:effectLst>
                  <a:outerShdw blurRad="38100" dist="38100" dir="2700000" algn="tl">
                    <a:srgbClr val="000000">
                      <a:alpha val="43137"/>
                    </a:srgbClr>
                  </a:outerShdw>
                </a:effectLst>
              </a:rPr>
              <a:t>Lab</a:t>
            </a:r>
            <a:r>
              <a:rPr lang="es-MX" sz="1400" b="1" dirty="0">
                <a:effectLst>
                  <a:outerShdw blurRad="38100" dist="38100" dir="2700000" algn="tl">
                    <a:srgbClr val="000000">
                      <a:alpha val="43137"/>
                    </a:srgbClr>
                  </a:outerShdw>
                </a:effectLst>
              </a:rPr>
              <a:t> “ALT”</a:t>
            </a:r>
            <a:endParaRPr lang="es-ES" sz="1400" b="1" dirty="0">
              <a:effectLst>
                <a:outerShdw blurRad="38100" dist="38100" dir="2700000" algn="tl">
                  <a:srgbClr val="000000">
                    <a:alpha val="43137"/>
                  </a:srgbClr>
                </a:outerShdw>
              </a:effectLst>
            </a:endParaRPr>
          </a:p>
        </p:txBody>
      </p:sp>
      <p:sp>
        <p:nvSpPr>
          <p:cNvPr id="30" name="Marcador de contenido 2">
            <a:extLst>
              <a:ext uri="{FF2B5EF4-FFF2-40B4-BE49-F238E27FC236}">
                <a16:creationId xmlns:a16="http://schemas.microsoft.com/office/drawing/2014/main" id="{BD843DC5-490B-6F2A-4590-D42A7F1362ED}"/>
              </a:ext>
            </a:extLst>
          </p:cNvPr>
          <p:cNvSpPr txBox="1">
            <a:spLocks/>
          </p:cNvSpPr>
          <p:nvPr/>
        </p:nvSpPr>
        <p:spPr>
          <a:xfrm>
            <a:off x="418547" y="892786"/>
            <a:ext cx="11159833" cy="202415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peso, talla y perímetro abdominal registrar en valores numéricos, peso(kg), talla(cm) y </a:t>
            </a:r>
            <a:r>
              <a:rPr lang="es-MX" sz="1400" dirty="0" err="1">
                <a:effectLst>
                  <a:outerShdw blurRad="38100" dist="38100" dir="2700000" algn="tl">
                    <a:srgbClr val="000000">
                      <a:alpha val="43137"/>
                    </a:srgbClr>
                  </a:outerShdw>
                </a:effectLst>
              </a:rPr>
              <a:t>Pab</a:t>
            </a:r>
            <a:r>
              <a:rPr lang="es-MX" sz="1400" dirty="0">
                <a:effectLst>
                  <a:outerShdw blurRad="38100" dist="38100" dir="2700000" algn="tl">
                    <a:srgbClr val="000000">
                      <a:alpha val="43137"/>
                    </a:srgbClr>
                  </a:outerShdw>
                </a:effectLst>
              </a:rPr>
              <a:t>(cm).</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Diagnóstico motivo de consulta y/o actividad de salud anote:</a:t>
            </a:r>
          </a:p>
          <a:p>
            <a:pPr>
              <a:spcBef>
                <a:spcPts val="200"/>
              </a:spcBef>
            </a:pPr>
            <a:r>
              <a:rPr lang="es-MX" sz="1400" dirty="0">
                <a:effectLst>
                  <a:outerShdw blurRad="38100" dist="38100" dir="2700000" algn="tl">
                    <a:srgbClr val="000000">
                      <a:alpha val="43137"/>
                    </a:srgbClr>
                  </a:outerShdw>
                </a:effectLst>
              </a:rPr>
              <a:t>En el 1º casillero Valoración Clínica de Factores de Riesgo (Z019)</a:t>
            </a:r>
          </a:p>
          <a:p>
            <a:pPr>
              <a:spcBef>
                <a:spcPts val="200"/>
              </a:spcBef>
            </a:pPr>
            <a:r>
              <a:rPr lang="es-MX" sz="1400" dirty="0">
                <a:effectLst>
                  <a:outerShdw blurRad="38100" dist="38100" dir="2700000" algn="tl">
                    <a:srgbClr val="000000">
                      <a:alpha val="43137"/>
                    </a:srgbClr>
                  </a:outerShdw>
                </a:effectLst>
              </a:rPr>
              <a:t>En el 2º casillero Obesidad (E669)</a:t>
            </a:r>
          </a:p>
          <a:p>
            <a:pPr>
              <a:spcBef>
                <a:spcPts val="200"/>
              </a:spcBef>
            </a:pPr>
            <a:r>
              <a:rPr lang="es-MX" sz="1400" dirty="0">
                <a:effectLst>
                  <a:outerShdw blurRad="38100" dist="38100" dir="2700000" algn="tl">
                    <a:srgbClr val="000000">
                      <a:alpha val="43137"/>
                    </a:srgbClr>
                  </a:outerShdw>
                </a:effectLst>
              </a:rPr>
              <a:t>En el 3º Examen de Laboratorio(Z017)</a:t>
            </a:r>
          </a:p>
          <a:p>
            <a:pPr>
              <a:spcBef>
                <a:spcPts val="200"/>
              </a:spcBef>
            </a:pPr>
            <a:r>
              <a:rPr lang="es-MX" sz="1400" dirty="0">
                <a:effectLst>
                  <a:outerShdw blurRad="38100" dist="38100" dir="2700000" algn="tl">
                    <a:srgbClr val="000000">
                      <a:alpha val="43137"/>
                    </a:srgbClr>
                  </a:outerShdw>
                </a:effectLst>
              </a:rPr>
              <a:t>En el 4ª Tamizaje de la Presión Arterial (99199.22)</a:t>
            </a:r>
          </a:p>
          <a:p>
            <a:pPr>
              <a:spcBef>
                <a:spcPts val="200"/>
              </a:spcBef>
            </a:pPr>
            <a:r>
              <a:rPr lang="es-MX" sz="1400" dirty="0">
                <a:effectLst>
                  <a:outerShdw blurRad="38100" dist="38100" dir="2700000" algn="tl">
                    <a:srgbClr val="000000">
                      <a:alpha val="43137"/>
                    </a:srgbClr>
                  </a:outerShdw>
                </a:effectLst>
              </a:rPr>
              <a:t>En el 5º casillero Consejería en estilos de vida saludable (99401.13)</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Tipo de diagnóstico del 1º,  2º, 3º, 4ª y 5º  casilleros marque “D” de diagnóstico definitivo.</a:t>
            </a:r>
          </a:p>
          <a:p>
            <a:pPr marL="0" indent="0">
              <a:spcBef>
                <a:spcPts val="200"/>
              </a:spcBef>
              <a:buNone/>
            </a:pPr>
            <a:r>
              <a:rPr lang="es-MX" sz="1400" dirty="0">
                <a:effectLst>
                  <a:outerShdw blurRad="38100" dist="38100" dir="2700000" algn="tl">
                    <a:srgbClr val="000000">
                      <a:alpha val="43137"/>
                    </a:srgbClr>
                  </a:outerShdw>
                </a:effectLst>
              </a:rPr>
              <a:t>En el ítem </a:t>
            </a:r>
            <a:r>
              <a:rPr lang="es-MX" sz="1400" dirty="0" err="1">
                <a:effectLst>
                  <a:outerShdw blurRad="38100" dist="38100" dir="2700000" algn="tl">
                    <a:srgbClr val="000000">
                      <a:alpha val="43137"/>
                    </a:srgbClr>
                  </a:outerShdw>
                </a:effectLst>
              </a:rPr>
              <a:t>Lab</a:t>
            </a:r>
            <a:r>
              <a:rPr lang="es-MX" sz="1400" dirty="0">
                <a:effectLst>
                  <a:outerShdw blurRad="38100" dist="38100" dir="2700000" algn="tl">
                    <a:srgbClr val="000000">
                      <a:alpha val="43137"/>
                    </a:srgbClr>
                  </a:outerShdw>
                </a:effectLst>
              </a:rPr>
              <a:t> anote:</a:t>
            </a:r>
          </a:p>
          <a:p>
            <a:pPr>
              <a:spcBef>
                <a:spcPts val="200"/>
              </a:spcBef>
            </a:pPr>
            <a:r>
              <a:rPr lang="es-MX" sz="1400" dirty="0">
                <a:effectLst>
                  <a:outerShdw blurRad="38100" dist="38100" dir="2700000" algn="tl">
                    <a:srgbClr val="000000">
                      <a:alpha val="43137"/>
                    </a:srgbClr>
                  </a:outerShdw>
                </a:effectLst>
              </a:rPr>
              <a:t>En el 4º casillero registrar valor de presión arterial.</a:t>
            </a:r>
          </a:p>
          <a:p>
            <a:pPr marL="0" indent="0">
              <a:spcBef>
                <a:spcPts val="200"/>
              </a:spcBef>
              <a:buNone/>
            </a:pPr>
            <a:r>
              <a:rPr lang="es-MX" sz="1400" dirty="0">
                <a:effectLst>
                  <a:outerShdw blurRad="38100" dist="38100" dir="2700000" algn="tl">
                    <a:srgbClr val="000000">
                      <a:alpha val="43137"/>
                    </a:srgbClr>
                  </a:outerShdw>
                </a:effectLst>
              </a:rPr>
              <a:t>En la primera columna registrar el valor de la presión arterial sistólica.</a:t>
            </a:r>
          </a:p>
          <a:p>
            <a:pPr marL="0" indent="0">
              <a:spcBef>
                <a:spcPts val="200"/>
              </a:spcBef>
              <a:buNone/>
            </a:pPr>
            <a:r>
              <a:rPr lang="es-MX" sz="1400" dirty="0">
                <a:effectLst>
                  <a:outerShdw blurRad="38100" dist="38100" dir="2700000" algn="tl">
                    <a:srgbClr val="000000">
                      <a:alpha val="43137"/>
                    </a:srgbClr>
                  </a:outerShdw>
                </a:effectLst>
              </a:rPr>
              <a:t>En la segunda columna registrar el valor de la presión arterial diastólica.</a:t>
            </a:r>
          </a:p>
          <a:p>
            <a:pPr marL="0" indent="0">
              <a:spcBef>
                <a:spcPts val="200"/>
              </a:spcBef>
              <a:buFont typeface="Wingdings 3" charset="2"/>
              <a:buNone/>
            </a:pPr>
            <a:endParaRPr lang="es-MX" sz="1400" dirty="0">
              <a:effectLst>
                <a:outerShdw blurRad="38100" dist="38100" dir="2700000" algn="tl">
                  <a:srgbClr val="000000">
                    <a:alpha val="43137"/>
                  </a:srgbClr>
                </a:outerShdw>
              </a:effectLst>
            </a:endParaRPr>
          </a:p>
        </p:txBody>
      </p:sp>
      <p:pic>
        <p:nvPicPr>
          <p:cNvPr id="33" name="Imagen 32">
            <a:extLst>
              <a:ext uri="{FF2B5EF4-FFF2-40B4-BE49-F238E27FC236}">
                <a16:creationId xmlns:a16="http://schemas.microsoft.com/office/drawing/2014/main" id="{1366A71B-434D-1AD3-0A89-8C5AAEE9A593}"/>
              </a:ext>
            </a:extLst>
          </p:cNvPr>
          <p:cNvPicPr>
            <a:picLocks noChangeAspect="1"/>
          </p:cNvPicPr>
          <p:nvPr/>
        </p:nvPicPr>
        <p:blipFill>
          <a:blip r:embed="rId3"/>
          <a:stretch>
            <a:fillRect/>
          </a:stretch>
        </p:blipFill>
        <p:spPr>
          <a:xfrm>
            <a:off x="8520117" y="1284567"/>
            <a:ext cx="3058263" cy="1612670"/>
          </a:xfrm>
          <a:prstGeom prst="rect">
            <a:avLst/>
          </a:prstGeom>
        </p:spPr>
      </p:pic>
    </p:spTree>
    <p:extLst>
      <p:ext uri="{BB962C8B-B14F-4D97-AF65-F5344CB8AC3E}">
        <p14:creationId xmlns:p14="http://schemas.microsoft.com/office/powerpoint/2010/main" val="43678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3B506-C8D5-A043-5668-A6E53A544A9D}"/>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4E191122-FA25-ADED-1CB1-07C697CB439E}"/>
              </a:ext>
            </a:extLst>
          </p:cNvPr>
          <p:cNvPicPr>
            <a:picLocks noChangeAspect="1"/>
          </p:cNvPicPr>
          <p:nvPr/>
        </p:nvPicPr>
        <p:blipFill>
          <a:blip r:embed="rId2"/>
          <a:stretch>
            <a:fillRect/>
          </a:stretch>
        </p:blipFill>
        <p:spPr>
          <a:xfrm>
            <a:off x="418547" y="3528684"/>
            <a:ext cx="11466642" cy="2959578"/>
          </a:xfrm>
          <a:prstGeom prst="rect">
            <a:avLst/>
          </a:prstGeom>
        </p:spPr>
      </p:pic>
      <p:sp>
        <p:nvSpPr>
          <p:cNvPr id="6" name="Rectángulo: esquinas redondeadas 5">
            <a:extLst>
              <a:ext uri="{FF2B5EF4-FFF2-40B4-BE49-F238E27FC236}">
                <a16:creationId xmlns:a16="http://schemas.microsoft.com/office/drawing/2014/main" id="{68FDD9D6-28D8-65F3-D1A0-C772353B0E35}"/>
              </a:ext>
            </a:extLst>
          </p:cNvPr>
          <p:cNvSpPr/>
          <p:nvPr/>
        </p:nvSpPr>
        <p:spPr bwMode="auto">
          <a:xfrm>
            <a:off x="2072074" y="3705402"/>
            <a:ext cx="2817958" cy="65442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18288" tIns="0" rIns="0" bIns="0" rtlCol="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1050" dirty="0">
                <a:effectLst>
                  <a:outerShdw blurRad="38100" dist="38100" dir="2700000" algn="tl">
                    <a:srgbClr val="000000">
                      <a:alpha val="43137"/>
                    </a:srgbClr>
                  </a:outerShdw>
                </a:effectLst>
              </a:rPr>
              <a:t>En el ítem peso y talla, registrar en valores numéricos la peso(kg) y talla(m), Importante</a:t>
            </a:r>
            <a:r>
              <a:rPr lang="es-ES" sz="1050" baseline="0" dirty="0">
                <a:effectLst>
                  <a:outerShdw blurRad="38100" dist="38100" dir="2700000" algn="tl">
                    <a:srgbClr val="000000">
                      <a:alpha val="43137"/>
                    </a:srgbClr>
                  </a:outerShdw>
                </a:effectLst>
              </a:rPr>
              <a:t> para la Valoración Clínica.</a:t>
            </a:r>
            <a:endParaRPr lang="es-ES" sz="1050" dirty="0">
              <a:effectLst>
                <a:outerShdw blurRad="38100" dist="38100" dir="2700000" algn="tl">
                  <a:srgbClr val="000000">
                    <a:alpha val="43137"/>
                  </a:srgbClr>
                </a:outerShdw>
              </a:effectLst>
            </a:endParaRPr>
          </a:p>
        </p:txBody>
      </p:sp>
      <p:sp>
        <p:nvSpPr>
          <p:cNvPr id="7" name="Flecha: a la derecha 6">
            <a:extLst>
              <a:ext uri="{FF2B5EF4-FFF2-40B4-BE49-F238E27FC236}">
                <a16:creationId xmlns:a16="http://schemas.microsoft.com/office/drawing/2014/main" id="{A842DB62-2061-A30B-ADCE-F580C7B146D4}"/>
              </a:ext>
            </a:extLst>
          </p:cNvPr>
          <p:cNvSpPr/>
          <p:nvPr/>
        </p:nvSpPr>
        <p:spPr bwMode="auto">
          <a:xfrm>
            <a:off x="4763020" y="4359825"/>
            <a:ext cx="578784" cy="233642"/>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18288" tIns="0" rIns="0" bIns="0" rtlCol="0" anchor="ctr"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ES" sz="1100" dirty="0"/>
          </a:p>
        </p:txBody>
      </p:sp>
      <p:sp>
        <p:nvSpPr>
          <p:cNvPr id="14" name="Rectángulo: esquinas redondeadas 13">
            <a:extLst>
              <a:ext uri="{FF2B5EF4-FFF2-40B4-BE49-F238E27FC236}">
                <a16:creationId xmlns:a16="http://schemas.microsoft.com/office/drawing/2014/main" id="{8E812644-38F8-BED3-9AE3-F5268556EAF9}"/>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PERSONAS DE 40 AÑOS A MAS CON VALORACIÓN CLÍNICA SIN FACTORES DE RIESGO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21" name="Marcador de contenido 2">
            <a:extLst>
              <a:ext uri="{FF2B5EF4-FFF2-40B4-BE49-F238E27FC236}">
                <a16:creationId xmlns:a16="http://schemas.microsoft.com/office/drawing/2014/main" id="{D2B59E5B-A8D1-26E6-0EA6-FC565B8C64A6}"/>
              </a:ext>
            </a:extLst>
          </p:cNvPr>
          <p:cNvSpPr txBox="1">
            <a:spLocks/>
          </p:cNvSpPr>
          <p:nvPr/>
        </p:nvSpPr>
        <p:spPr>
          <a:xfrm>
            <a:off x="418547" y="1006847"/>
            <a:ext cx="11466643" cy="232247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peso, talla y perímetro abdominal registrar en valores numéricos, peso(kg), talla(cm) y </a:t>
            </a:r>
            <a:r>
              <a:rPr lang="es-MX" sz="1400" dirty="0" err="1">
                <a:effectLst>
                  <a:outerShdw blurRad="38100" dist="38100" dir="2700000" algn="tl">
                    <a:srgbClr val="000000">
                      <a:alpha val="43137"/>
                    </a:srgbClr>
                  </a:outerShdw>
                </a:effectLst>
              </a:rPr>
              <a:t>Pab</a:t>
            </a:r>
            <a:r>
              <a:rPr lang="es-MX" sz="1400" dirty="0">
                <a:effectLst>
                  <a:outerShdw blurRad="38100" dist="38100" dir="2700000" algn="tl">
                    <a:srgbClr val="000000">
                      <a:alpha val="43137"/>
                    </a:srgbClr>
                  </a:outerShdw>
                </a:effectLst>
              </a:rPr>
              <a:t>(cm).</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Diagnóstico motivo de consulta y/o actividad de salud anote:</a:t>
            </a:r>
          </a:p>
          <a:p>
            <a:pPr>
              <a:spcBef>
                <a:spcPts val="200"/>
              </a:spcBef>
            </a:pPr>
            <a:r>
              <a:rPr lang="es-MX" sz="1400" dirty="0">
                <a:effectLst>
                  <a:outerShdw blurRad="38100" dist="38100" dir="2700000" algn="tl">
                    <a:srgbClr val="000000">
                      <a:alpha val="43137"/>
                    </a:srgbClr>
                  </a:outerShdw>
                </a:effectLst>
              </a:rPr>
              <a:t>En el 1º casillero Valoración Clínica de Factores de Riesgo (Z019)</a:t>
            </a:r>
          </a:p>
          <a:p>
            <a:pPr>
              <a:spcBef>
                <a:spcPts val="200"/>
              </a:spcBef>
            </a:pPr>
            <a:r>
              <a:rPr lang="es-MX" sz="1400" dirty="0">
                <a:effectLst>
                  <a:outerShdw blurRad="38100" dist="38100" dir="2700000" algn="tl">
                    <a:srgbClr val="000000">
                      <a:alpha val="43137"/>
                    </a:srgbClr>
                  </a:outerShdw>
                </a:effectLst>
              </a:rPr>
              <a:t>En el 2º casillero Tamizaje de la Presión Arterial (99199.22)</a:t>
            </a:r>
          </a:p>
          <a:p>
            <a:pPr>
              <a:spcBef>
                <a:spcPts val="200"/>
              </a:spcBef>
            </a:pPr>
            <a:r>
              <a:rPr lang="es-MX" sz="1400" dirty="0">
                <a:effectLst>
                  <a:outerShdw blurRad="38100" dist="38100" dir="2700000" algn="tl">
                    <a:srgbClr val="000000">
                      <a:alpha val="43137"/>
                    </a:srgbClr>
                  </a:outerShdw>
                </a:effectLst>
              </a:rPr>
              <a:t>En el 3º casillero Consejería en estilos de vida saludable (99401.13)</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Tipo de diagnóstico del 1º,  2º, 3º  casilleros marque “D” de diagnóstico definitivo.</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a:t>
            </a:r>
            <a:r>
              <a:rPr lang="es-MX" sz="1400" dirty="0" err="1">
                <a:effectLst>
                  <a:outerShdw blurRad="38100" dist="38100" dir="2700000" algn="tl">
                    <a:srgbClr val="000000">
                      <a:alpha val="43137"/>
                    </a:srgbClr>
                  </a:outerShdw>
                </a:effectLst>
              </a:rPr>
              <a:t>Lab</a:t>
            </a:r>
            <a:r>
              <a:rPr lang="es-MX" sz="1400" dirty="0">
                <a:effectLst>
                  <a:outerShdw blurRad="38100" dist="38100" dir="2700000" algn="tl">
                    <a:srgbClr val="000000">
                      <a:alpha val="43137"/>
                    </a:srgbClr>
                  </a:outerShdw>
                </a:effectLst>
              </a:rPr>
              <a:t> anote:</a:t>
            </a:r>
          </a:p>
          <a:p>
            <a:pPr>
              <a:spcBef>
                <a:spcPts val="200"/>
              </a:spcBef>
            </a:pPr>
            <a:r>
              <a:rPr lang="es-MX" sz="1400" dirty="0">
                <a:effectLst>
                  <a:outerShdw blurRad="38100" dist="38100" dir="2700000" algn="tl">
                    <a:srgbClr val="000000">
                      <a:alpha val="43137"/>
                    </a:srgbClr>
                  </a:outerShdw>
                </a:effectLst>
              </a:rPr>
              <a:t>En el 2º casillero registrar valor de presión arterial.</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la primera columna registrar el valor de la presión arterial sistólica.</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la segunda columna registrar el valor de la presión arterial diastólica.</a:t>
            </a:r>
          </a:p>
        </p:txBody>
      </p:sp>
      <p:pic>
        <p:nvPicPr>
          <p:cNvPr id="5" name="Imagen 4">
            <a:extLst>
              <a:ext uri="{FF2B5EF4-FFF2-40B4-BE49-F238E27FC236}">
                <a16:creationId xmlns:a16="http://schemas.microsoft.com/office/drawing/2014/main" id="{7E5B9D87-0848-2583-9240-4B2FCCF9279F}"/>
              </a:ext>
            </a:extLst>
          </p:cNvPr>
          <p:cNvPicPr>
            <a:picLocks noChangeAspect="1"/>
          </p:cNvPicPr>
          <p:nvPr/>
        </p:nvPicPr>
        <p:blipFill>
          <a:blip r:embed="rId3"/>
          <a:stretch>
            <a:fillRect/>
          </a:stretch>
        </p:blipFill>
        <p:spPr>
          <a:xfrm>
            <a:off x="8657999" y="2043969"/>
            <a:ext cx="3227190" cy="1285347"/>
          </a:xfrm>
          <a:prstGeom prst="rect">
            <a:avLst/>
          </a:prstGeom>
        </p:spPr>
      </p:pic>
    </p:spTree>
    <p:extLst>
      <p:ext uri="{BB962C8B-B14F-4D97-AF65-F5344CB8AC3E}">
        <p14:creationId xmlns:p14="http://schemas.microsoft.com/office/powerpoint/2010/main" val="396851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D6F23-6E08-6FB3-1799-D7AEF2615AD9}"/>
            </a:ext>
          </a:extLst>
        </p:cNvPr>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DA4CB836-2100-5AB0-1191-1D576F573F9E}"/>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PERSONAS DE 40 AÑOS A MAS CON VALORACIÓN CLÍNICA CON FACTORES DE RIESGO</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
        <p:nvSpPr>
          <p:cNvPr id="29" name="Marcador de contenido 2">
            <a:extLst>
              <a:ext uri="{FF2B5EF4-FFF2-40B4-BE49-F238E27FC236}">
                <a16:creationId xmlns:a16="http://schemas.microsoft.com/office/drawing/2014/main" id="{1EE69C58-ADAD-0673-7E99-E06F762D0E07}"/>
              </a:ext>
            </a:extLst>
          </p:cNvPr>
          <p:cNvSpPr txBox="1">
            <a:spLocks/>
          </p:cNvSpPr>
          <p:nvPr/>
        </p:nvSpPr>
        <p:spPr>
          <a:xfrm>
            <a:off x="429847" y="5794263"/>
            <a:ext cx="11332305" cy="8351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s-ES" sz="1400" b="1" dirty="0">
                <a:effectLst>
                  <a:outerShdw blurRad="38100" dist="38100" dir="2700000" algn="tl">
                    <a:srgbClr val="000000">
                      <a:alpha val="43137"/>
                    </a:srgbClr>
                  </a:outerShdw>
                </a:effectLst>
              </a:rPr>
              <a:t>NOTA: </a:t>
            </a:r>
            <a:r>
              <a:rPr lang="es-MX" sz="1400" b="1" dirty="0">
                <a:effectLst>
                  <a:outerShdw blurRad="38100" dist="38100" dir="2700000" algn="tl">
                    <a:srgbClr val="000000">
                      <a:alpha val="43137"/>
                    </a:srgbClr>
                  </a:outerShdw>
                </a:effectLst>
              </a:rPr>
              <a:t>Cuando se identifican de riesgo para enfermedades no transmisibles no incluida en la lista de condiciones a registrar, como por ejemplo cuando la persona reporta un diagnóstica previo de lupus </a:t>
            </a:r>
            <a:r>
              <a:rPr lang="es-MX" sz="1400" b="1" dirty="0" err="1">
                <a:effectLst>
                  <a:outerShdw blurRad="38100" dist="38100" dir="2700000" algn="tl">
                    <a:srgbClr val="000000">
                      <a:alpha val="43137"/>
                    </a:srgbClr>
                  </a:outerShdw>
                </a:effectLst>
              </a:rPr>
              <a:t>eritmatoso</a:t>
            </a:r>
            <a:r>
              <a:rPr lang="es-MX" sz="1400" b="1" dirty="0">
                <a:effectLst>
                  <a:outerShdw blurRad="38100" dist="38100" dir="2700000" algn="tl">
                    <a:srgbClr val="000000">
                      <a:alpha val="43137"/>
                    </a:srgbClr>
                  </a:outerShdw>
                </a:effectLst>
              </a:rPr>
              <a:t> sistemática (LES) Registrar en código Z019 Y en casillero de </a:t>
            </a:r>
            <a:r>
              <a:rPr lang="es-MX" sz="1400" b="1" dirty="0" err="1">
                <a:effectLst>
                  <a:outerShdw blurRad="38100" dist="38100" dir="2700000" algn="tl">
                    <a:srgbClr val="000000">
                      <a:alpha val="43137"/>
                    </a:srgbClr>
                  </a:outerShdw>
                </a:effectLst>
              </a:rPr>
              <a:t>Lab</a:t>
            </a:r>
            <a:r>
              <a:rPr lang="es-MX" sz="1400" b="1" dirty="0">
                <a:effectLst>
                  <a:outerShdw blurRad="38100" dist="38100" dir="2700000" algn="tl">
                    <a:srgbClr val="000000">
                      <a:alpha val="43137"/>
                    </a:srgbClr>
                  </a:outerShdw>
                </a:effectLst>
              </a:rPr>
              <a:t> “ALT”</a:t>
            </a:r>
            <a:endParaRPr lang="es-ES" sz="1400" b="1" dirty="0">
              <a:effectLst>
                <a:outerShdw blurRad="38100" dist="38100" dir="2700000" algn="tl">
                  <a:srgbClr val="000000">
                    <a:alpha val="43137"/>
                  </a:srgbClr>
                </a:outerShdw>
              </a:effectLst>
            </a:endParaRPr>
          </a:p>
        </p:txBody>
      </p:sp>
      <p:sp>
        <p:nvSpPr>
          <p:cNvPr id="30" name="Marcador de contenido 2">
            <a:extLst>
              <a:ext uri="{FF2B5EF4-FFF2-40B4-BE49-F238E27FC236}">
                <a16:creationId xmlns:a16="http://schemas.microsoft.com/office/drawing/2014/main" id="{BE23A0A8-8DD1-A600-DC47-728A068BED4E}"/>
              </a:ext>
            </a:extLst>
          </p:cNvPr>
          <p:cNvSpPr txBox="1">
            <a:spLocks/>
          </p:cNvSpPr>
          <p:nvPr/>
        </p:nvSpPr>
        <p:spPr>
          <a:xfrm>
            <a:off x="418547" y="892786"/>
            <a:ext cx="11159833" cy="202415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peso, talla y perímetro abdominal registrar en valores numéricos, peso(kg), talla(cm) y </a:t>
            </a:r>
            <a:r>
              <a:rPr lang="es-MX" sz="1400" dirty="0" err="1">
                <a:effectLst>
                  <a:outerShdw blurRad="38100" dist="38100" dir="2700000" algn="tl">
                    <a:srgbClr val="000000">
                      <a:alpha val="43137"/>
                    </a:srgbClr>
                  </a:outerShdw>
                </a:effectLst>
              </a:rPr>
              <a:t>Pab</a:t>
            </a:r>
            <a:r>
              <a:rPr lang="es-MX" sz="1400" dirty="0">
                <a:effectLst>
                  <a:outerShdw blurRad="38100" dist="38100" dir="2700000" algn="tl">
                    <a:srgbClr val="000000">
                      <a:alpha val="43137"/>
                    </a:srgbClr>
                  </a:outerShdw>
                </a:effectLst>
              </a:rPr>
              <a:t>(cm).</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Diagnóstico motivo de consulta y/o actividad de salud anote:</a:t>
            </a:r>
          </a:p>
          <a:p>
            <a:pPr>
              <a:spcBef>
                <a:spcPts val="200"/>
              </a:spcBef>
            </a:pPr>
            <a:r>
              <a:rPr lang="es-MX" sz="1400" dirty="0">
                <a:effectLst>
                  <a:outerShdw blurRad="38100" dist="38100" dir="2700000" algn="tl">
                    <a:srgbClr val="000000">
                      <a:alpha val="43137"/>
                    </a:srgbClr>
                  </a:outerShdw>
                </a:effectLst>
              </a:rPr>
              <a:t>En el 1º casillero Valoración Clínica de Factores de Riesgo (Z019)</a:t>
            </a:r>
          </a:p>
          <a:p>
            <a:pPr>
              <a:spcBef>
                <a:spcPts val="200"/>
              </a:spcBef>
            </a:pPr>
            <a:r>
              <a:rPr lang="es-MX" sz="1400" dirty="0">
                <a:effectLst>
                  <a:outerShdw blurRad="38100" dist="38100" dir="2700000" algn="tl">
                    <a:srgbClr val="000000">
                      <a:alpha val="43137"/>
                    </a:srgbClr>
                  </a:outerShdw>
                </a:effectLst>
              </a:rPr>
              <a:t>En el 2º casillero Obesidad (E669)</a:t>
            </a:r>
          </a:p>
          <a:p>
            <a:pPr>
              <a:spcBef>
                <a:spcPts val="200"/>
              </a:spcBef>
            </a:pPr>
            <a:r>
              <a:rPr lang="es-MX" sz="1400" dirty="0">
                <a:effectLst>
                  <a:outerShdw blurRad="38100" dist="38100" dir="2700000" algn="tl">
                    <a:srgbClr val="000000">
                      <a:alpha val="43137"/>
                    </a:srgbClr>
                  </a:outerShdw>
                </a:effectLst>
              </a:rPr>
              <a:t>En el 3º Examen de Laboratorio(Z017)</a:t>
            </a:r>
          </a:p>
          <a:p>
            <a:pPr>
              <a:spcBef>
                <a:spcPts val="200"/>
              </a:spcBef>
            </a:pPr>
            <a:r>
              <a:rPr lang="es-MX" sz="1400" dirty="0">
                <a:effectLst>
                  <a:outerShdw blurRad="38100" dist="38100" dir="2700000" algn="tl">
                    <a:srgbClr val="000000">
                      <a:alpha val="43137"/>
                    </a:srgbClr>
                  </a:outerShdw>
                </a:effectLst>
              </a:rPr>
              <a:t>En el 4ª Tamizaje de la Presión Arterial (99199.22)</a:t>
            </a:r>
          </a:p>
          <a:p>
            <a:pPr>
              <a:spcBef>
                <a:spcPts val="200"/>
              </a:spcBef>
            </a:pPr>
            <a:r>
              <a:rPr lang="es-MX" sz="1400" dirty="0">
                <a:effectLst>
                  <a:outerShdw blurRad="38100" dist="38100" dir="2700000" algn="tl">
                    <a:srgbClr val="000000">
                      <a:alpha val="43137"/>
                    </a:srgbClr>
                  </a:outerShdw>
                </a:effectLst>
              </a:rPr>
              <a:t>En el 5º casillero Consejería en estilos de vida saludable (99401.13)</a:t>
            </a:r>
          </a:p>
          <a:p>
            <a:pPr marL="0" indent="0">
              <a:spcBef>
                <a:spcPts val="200"/>
              </a:spcBef>
              <a:buFont typeface="Wingdings 3" charset="2"/>
              <a:buNone/>
            </a:pPr>
            <a:r>
              <a:rPr lang="es-MX" sz="1400" dirty="0">
                <a:effectLst>
                  <a:outerShdw blurRad="38100" dist="38100" dir="2700000" algn="tl">
                    <a:srgbClr val="000000">
                      <a:alpha val="43137"/>
                    </a:srgbClr>
                  </a:outerShdw>
                </a:effectLst>
              </a:rPr>
              <a:t>En el ítem Tipo de diagnóstico del 1º,  2º, 3º, 4ª y 5º  casilleros marque “D” de diagnóstico definitivo.</a:t>
            </a:r>
          </a:p>
          <a:p>
            <a:pPr marL="0" indent="0">
              <a:spcBef>
                <a:spcPts val="200"/>
              </a:spcBef>
              <a:buNone/>
            </a:pPr>
            <a:r>
              <a:rPr lang="es-MX" sz="1400" dirty="0">
                <a:effectLst>
                  <a:outerShdw blurRad="38100" dist="38100" dir="2700000" algn="tl">
                    <a:srgbClr val="000000">
                      <a:alpha val="43137"/>
                    </a:srgbClr>
                  </a:outerShdw>
                </a:effectLst>
              </a:rPr>
              <a:t>En el ítem </a:t>
            </a:r>
            <a:r>
              <a:rPr lang="es-MX" sz="1400" dirty="0" err="1">
                <a:effectLst>
                  <a:outerShdw blurRad="38100" dist="38100" dir="2700000" algn="tl">
                    <a:srgbClr val="000000">
                      <a:alpha val="43137"/>
                    </a:srgbClr>
                  </a:outerShdw>
                </a:effectLst>
              </a:rPr>
              <a:t>Lab</a:t>
            </a:r>
            <a:r>
              <a:rPr lang="es-MX" sz="1400" dirty="0">
                <a:effectLst>
                  <a:outerShdw blurRad="38100" dist="38100" dir="2700000" algn="tl">
                    <a:srgbClr val="000000">
                      <a:alpha val="43137"/>
                    </a:srgbClr>
                  </a:outerShdw>
                </a:effectLst>
              </a:rPr>
              <a:t> anote:</a:t>
            </a:r>
          </a:p>
          <a:p>
            <a:pPr>
              <a:spcBef>
                <a:spcPts val="200"/>
              </a:spcBef>
            </a:pPr>
            <a:r>
              <a:rPr lang="es-MX" sz="1400" dirty="0">
                <a:effectLst>
                  <a:outerShdw blurRad="38100" dist="38100" dir="2700000" algn="tl">
                    <a:srgbClr val="000000">
                      <a:alpha val="43137"/>
                    </a:srgbClr>
                  </a:outerShdw>
                </a:effectLst>
              </a:rPr>
              <a:t>En el 4º casillero registrar valor de presión arterial.</a:t>
            </a:r>
          </a:p>
          <a:p>
            <a:pPr marL="0" indent="0">
              <a:spcBef>
                <a:spcPts val="200"/>
              </a:spcBef>
              <a:buNone/>
            </a:pPr>
            <a:r>
              <a:rPr lang="es-MX" sz="1400" dirty="0">
                <a:effectLst>
                  <a:outerShdw blurRad="38100" dist="38100" dir="2700000" algn="tl">
                    <a:srgbClr val="000000">
                      <a:alpha val="43137"/>
                    </a:srgbClr>
                  </a:outerShdw>
                </a:effectLst>
              </a:rPr>
              <a:t>En la primera columna registrar el valor de la presión arterial sistólica.</a:t>
            </a:r>
          </a:p>
          <a:p>
            <a:pPr marL="0" indent="0">
              <a:spcBef>
                <a:spcPts val="200"/>
              </a:spcBef>
              <a:buNone/>
            </a:pPr>
            <a:r>
              <a:rPr lang="es-MX" sz="1400" dirty="0">
                <a:effectLst>
                  <a:outerShdw blurRad="38100" dist="38100" dir="2700000" algn="tl">
                    <a:srgbClr val="000000">
                      <a:alpha val="43137"/>
                    </a:srgbClr>
                  </a:outerShdw>
                </a:effectLst>
              </a:rPr>
              <a:t>En la segunda columna registrar el valor de la presión arterial diastólica.</a:t>
            </a:r>
          </a:p>
          <a:p>
            <a:pPr marL="0" indent="0">
              <a:spcBef>
                <a:spcPts val="200"/>
              </a:spcBef>
              <a:buFont typeface="Wingdings 3" charset="2"/>
              <a:buNone/>
            </a:pPr>
            <a:endParaRPr lang="es-MX" sz="1400" dirty="0">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A17D420C-92DD-D3E3-E3D3-5EC751B17473}"/>
              </a:ext>
            </a:extLst>
          </p:cNvPr>
          <p:cNvPicPr>
            <a:picLocks noChangeAspect="1"/>
          </p:cNvPicPr>
          <p:nvPr/>
        </p:nvPicPr>
        <p:blipFill>
          <a:blip r:embed="rId2"/>
          <a:stretch>
            <a:fillRect/>
          </a:stretch>
        </p:blipFill>
        <p:spPr>
          <a:xfrm>
            <a:off x="262827" y="3041569"/>
            <a:ext cx="11812649" cy="2619741"/>
          </a:xfrm>
          <a:prstGeom prst="rect">
            <a:avLst/>
          </a:prstGeom>
        </p:spPr>
      </p:pic>
      <p:pic>
        <p:nvPicPr>
          <p:cNvPr id="6" name="Imagen 5">
            <a:extLst>
              <a:ext uri="{FF2B5EF4-FFF2-40B4-BE49-F238E27FC236}">
                <a16:creationId xmlns:a16="http://schemas.microsoft.com/office/drawing/2014/main" id="{9FF6BC8C-2132-2380-2E00-F9A9E3AED1B7}"/>
              </a:ext>
            </a:extLst>
          </p:cNvPr>
          <p:cNvPicPr>
            <a:picLocks noChangeAspect="1"/>
          </p:cNvPicPr>
          <p:nvPr/>
        </p:nvPicPr>
        <p:blipFill>
          <a:blip r:embed="rId3"/>
          <a:stretch>
            <a:fillRect/>
          </a:stretch>
        </p:blipFill>
        <p:spPr>
          <a:xfrm>
            <a:off x="8351190" y="1764542"/>
            <a:ext cx="3227190" cy="1285347"/>
          </a:xfrm>
          <a:prstGeom prst="rect">
            <a:avLst/>
          </a:prstGeom>
        </p:spPr>
      </p:pic>
      <p:sp>
        <p:nvSpPr>
          <p:cNvPr id="2" name="Rectángulo: esquinas redondeadas 1">
            <a:extLst>
              <a:ext uri="{FF2B5EF4-FFF2-40B4-BE49-F238E27FC236}">
                <a16:creationId xmlns:a16="http://schemas.microsoft.com/office/drawing/2014/main" id="{274746FA-6014-D09E-A3CB-25933303A4DF}"/>
              </a:ext>
            </a:extLst>
          </p:cNvPr>
          <p:cNvSpPr/>
          <p:nvPr/>
        </p:nvSpPr>
        <p:spPr>
          <a:xfrm>
            <a:off x="8210340" y="801721"/>
            <a:ext cx="3368040" cy="8959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000" dirty="0"/>
              <a:t>OPTIMA   : </a:t>
            </a:r>
            <a:r>
              <a:rPr lang="es-MX" sz="1000" dirty="0"/>
              <a:t>(Lab1 &lt;120 y </a:t>
            </a:r>
            <a:r>
              <a:rPr lang="es-MX" sz="1000" dirty="0" err="1"/>
              <a:t>Lab</a:t>
            </a:r>
            <a:r>
              <a:rPr lang="es-MX" sz="1000" dirty="0"/>
              <a:t> 2 &lt;80)</a:t>
            </a:r>
            <a:endParaRPr lang="es-ES" sz="1000" dirty="0"/>
          </a:p>
          <a:p>
            <a:r>
              <a:rPr lang="es-ES" sz="1000" dirty="0"/>
              <a:t>NORMAL : </a:t>
            </a:r>
            <a:r>
              <a:rPr lang="es-MX" sz="1000" dirty="0"/>
              <a:t>(Lab1 [120 a 129] y </a:t>
            </a:r>
            <a:r>
              <a:rPr lang="es-MX" sz="1000" dirty="0" err="1"/>
              <a:t>Lab</a:t>
            </a:r>
            <a:r>
              <a:rPr lang="es-MX" sz="1000" dirty="0"/>
              <a:t> 2 [80-84])</a:t>
            </a:r>
          </a:p>
          <a:p>
            <a:r>
              <a:rPr lang="es-ES" sz="1000" dirty="0"/>
              <a:t>NORMAL-ALTO: </a:t>
            </a:r>
            <a:r>
              <a:rPr lang="es-MX" sz="1000" dirty="0"/>
              <a:t>(Lab1 [130 a 139] y </a:t>
            </a:r>
            <a:r>
              <a:rPr lang="es-MX" sz="1000" dirty="0" err="1"/>
              <a:t>Lab</a:t>
            </a:r>
            <a:r>
              <a:rPr lang="es-MX" sz="1000" dirty="0"/>
              <a:t> 2 [85-89])</a:t>
            </a:r>
          </a:p>
          <a:p>
            <a:r>
              <a:rPr lang="es-ES" sz="1000" dirty="0"/>
              <a:t>ANORMAL: </a:t>
            </a:r>
            <a:r>
              <a:rPr lang="es-MX" sz="1000" dirty="0"/>
              <a:t>(Lab1 ≥140 y </a:t>
            </a:r>
            <a:r>
              <a:rPr lang="es-MX" sz="1000" dirty="0" err="1"/>
              <a:t>Lab</a:t>
            </a:r>
            <a:r>
              <a:rPr lang="es-MX" sz="1000" dirty="0"/>
              <a:t> 2 ≥90 )</a:t>
            </a:r>
            <a:endParaRPr lang="es-ES" sz="1000" dirty="0"/>
          </a:p>
        </p:txBody>
      </p:sp>
      <p:cxnSp>
        <p:nvCxnSpPr>
          <p:cNvPr id="3" name="Conector recto de flecha 2">
            <a:extLst>
              <a:ext uri="{FF2B5EF4-FFF2-40B4-BE49-F238E27FC236}">
                <a16:creationId xmlns:a16="http://schemas.microsoft.com/office/drawing/2014/main" id="{3A7A50F7-B5F7-5EDE-FD84-963DD4A61441}"/>
              </a:ext>
            </a:extLst>
          </p:cNvPr>
          <p:cNvCxnSpPr>
            <a:cxnSpLocks/>
            <a:endCxn id="2" idx="1"/>
          </p:cNvCxnSpPr>
          <p:nvPr/>
        </p:nvCxnSpPr>
        <p:spPr>
          <a:xfrm flipV="1">
            <a:off x="4178808" y="1249673"/>
            <a:ext cx="4031532" cy="116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47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0BF035D8-ABCE-6C6F-D753-E4C981AB8083}"/>
              </a:ext>
            </a:extLst>
          </p:cNvPr>
          <p:cNvGraphicFramePr>
            <a:graphicFrameLocks noGrp="1"/>
          </p:cNvGraphicFramePr>
          <p:nvPr>
            <p:extLst>
              <p:ext uri="{D42A27DB-BD31-4B8C-83A1-F6EECF244321}">
                <p14:modId xmlns:p14="http://schemas.microsoft.com/office/powerpoint/2010/main" val="3574859312"/>
              </p:ext>
            </p:extLst>
          </p:nvPr>
        </p:nvGraphicFramePr>
        <p:xfrm>
          <a:off x="1218374" y="5302232"/>
          <a:ext cx="2755900" cy="1309400"/>
        </p:xfrm>
        <a:graphic>
          <a:graphicData uri="http://schemas.openxmlformats.org/drawingml/2006/table">
            <a:tbl>
              <a:tblPr/>
              <a:tblGrid>
                <a:gridCol w="1567081">
                  <a:extLst>
                    <a:ext uri="{9D8B030D-6E8A-4147-A177-3AD203B41FA5}">
                      <a16:colId xmlns:a16="http://schemas.microsoft.com/office/drawing/2014/main" val="3130979449"/>
                    </a:ext>
                  </a:extLst>
                </a:gridCol>
                <a:gridCol w="1188819">
                  <a:extLst>
                    <a:ext uri="{9D8B030D-6E8A-4147-A177-3AD203B41FA5}">
                      <a16:colId xmlns:a16="http://schemas.microsoft.com/office/drawing/2014/main" val="978179852"/>
                    </a:ext>
                  </a:extLst>
                </a:gridCol>
              </a:tblGrid>
              <a:tr h="588629">
                <a:tc gridSpan="2">
                  <a:txBody>
                    <a:bodyPr/>
                    <a:lstStyle/>
                    <a:p>
                      <a:pPr algn="ctr" fontAlgn="ctr">
                        <a:buNone/>
                      </a:pPr>
                      <a:r>
                        <a:rPr lang="es-ES" sz="1050" b="1" i="0" u="none" strike="noStrike" dirty="0">
                          <a:solidFill>
                            <a:srgbClr val="000000"/>
                          </a:solidFill>
                          <a:effectLst/>
                          <a:latin typeface="Calibri" panose="020F0502020204030204" pitchFamily="34" charset="0"/>
                        </a:rPr>
                        <a:t>Glucosa en Sangre (82947) Glucosa en tira reactiva o (82948)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s-ES"/>
                    </a:p>
                  </a:txBody>
                  <a:tcPr/>
                </a:tc>
                <a:extLst>
                  <a:ext uri="{0D108BD9-81ED-4DB2-BD59-A6C34878D82A}">
                    <a16:rowId xmlns:a16="http://schemas.microsoft.com/office/drawing/2014/main" val="3850022263"/>
                  </a:ext>
                </a:extLst>
              </a:tr>
              <a:tr h="240257">
                <a:tc>
                  <a:txBody>
                    <a:bodyPr/>
                    <a:lstStyle/>
                    <a:p>
                      <a:pPr algn="ctr" fontAlgn="ctr">
                        <a:buNone/>
                      </a:pPr>
                      <a:r>
                        <a:rPr lang="es-ES" sz="1000" b="1" i="0" u="none" strike="noStrike">
                          <a:solidFill>
                            <a:srgbClr val="000000"/>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dirty="0">
                          <a:solidFill>
                            <a:srgbClr val="000000"/>
                          </a:solidFill>
                          <a:effectLst/>
                          <a:latin typeface="Calibri" panose="020F0502020204030204" pitchFamily="34" charset="0"/>
                        </a:rPr>
                        <a:t>70 - 99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917654"/>
                  </a:ext>
                </a:extLst>
              </a:tr>
              <a:tr h="240257">
                <a:tc>
                  <a:txBody>
                    <a:bodyPr/>
                    <a:lstStyle/>
                    <a:p>
                      <a:pPr algn="ctr" fontAlgn="ctr">
                        <a:buNone/>
                      </a:pPr>
                      <a:r>
                        <a:rPr lang="es-ES" sz="1000" b="1" i="0" u="none" strike="noStrike" dirty="0">
                          <a:solidFill>
                            <a:srgbClr val="000000"/>
                          </a:solidFill>
                          <a:effectLst/>
                          <a:latin typeface="Calibri" panose="020F0502020204030204" pitchFamily="34" charset="0"/>
                        </a:rPr>
                        <a:t>Alterado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dirty="0">
                          <a:solidFill>
                            <a:srgbClr val="000000"/>
                          </a:solidFill>
                          <a:effectLst/>
                          <a:latin typeface="Calibri" panose="020F0502020204030204" pitchFamily="34" charset="0"/>
                        </a:rPr>
                        <a:t>100 - 125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0290400"/>
                  </a:ext>
                </a:extLst>
              </a:tr>
              <a:tr h="240257">
                <a:tc>
                  <a:txBody>
                    <a:bodyPr/>
                    <a:lstStyle/>
                    <a:p>
                      <a:pPr algn="ctr" fontAlgn="ctr">
                        <a:buNone/>
                      </a:pPr>
                      <a:r>
                        <a:rPr lang="es-ES" sz="1000" b="1" i="0" u="none" strike="noStrike">
                          <a:solidFill>
                            <a:srgbClr val="000000"/>
                          </a:solidFill>
                          <a:effectLst/>
                          <a:latin typeface="Calibri" panose="020F0502020204030204" pitchFamily="34" charset="0"/>
                        </a:rPr>
                        <a:t>Probable Diabetes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dirty="0">
                          <a:solidFill>
                            <a:srgbClr val="000000"/>
                          </a:solidFill>
                          <a:effectLst/>
                          <a:latin typeface="Calibri" panose="020F0502020204030204" pitchFamily="34" charset="0"/>
                        </a:rPr>
                        <a:t>&gt; 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7553137"/>
                  </a:ext>
                </a:extLst>
              </a:tr>
            </a:tbl>
          </a:graphicData>
        </a:graphic>
      </p:graphicFrame>
      <p:graphicFrame>
        <p:nvGraphicFramePr>
          <p:cNvPr id="9" name="Tabla 8">
            <a:extLst>
              <a:ext uri="{FF2B5EF4-FFF2-40B4-BE49-F238E27FC236}">
                <a16:creationId xmlns:a16="http://schemas.microsoft.com/office/drawing/2014/main" id="{1371618A-F02C-E2FF-FD63-BAE7BAF86032}"/>
              </a:ext>
            </a:extLst>
          </p:cNvPr>
          <p:cNvGraphicFramePr>
            <a:graphicFrameLocks noGrp="1"/>
          </p:cNvGraphicFramePr>
          <p:nvPr>
            <p:extLst>
              <p:ext uri="{D42A27DB-BD31-4B8C-83A1-F6EECF244321}">
                <p14:modId xmlns:p14="http://schemas.microsoft.com/office/powerpoint/2010/main" val="1039050974"/>
              </p:ext>
            </p:extLst>
          </p:nvPr>
        </p:nvGraphicFramePr>
        <p:xfrm>
          <a:off x="4718050" y="3620115"/>
          <a:ext cx="2999486" cy="1421321"/>
        </p:xfrm>
        <a:graphic>
          <a:graphicData uri="http://schemas.openxmlformats.org/drawingml/2006/table">
            <a:tbl>
              <a:tblPr/>
              <a:tblGrid>
                <a:gridCol w="913339">
                  <a:extLst>
                    <a:ext uri="{9D8B030D-6E8A-4147-A177-3AD203B41FA5}">
                      <a16:colId xmlns:a16="http://schemas.microsoft.com/office/drawing/2014/main" val="1654011331"/>
                    </a:ext>
                  </a:extLst>
                </a:gridCol>
                <a:gridCol w="2086147">
                  <a:extLst>
                    <a:ext uri="{9D8B030D-6E8A-4147-A177-3AD203B41FA5}">
                      <a16:colId xmlns:a16="http://schemas.microsoft.com/office/drawing/2014/main" val="2088316137"/>
                    </a:ext>
                  </a:extLst>
                </a:gridCol>
              </a:tblGrid>
              <a:tr h="539881">
                <a:tc gridSpan="2">
                  <a:txBody>
                    <a:bodyPr/>
                    <a:lstStyle/>
                    <a:p>
                      <a:pPr algn="ctr" fontAlgn="ctr">
                        <a:buNone/>
                      </a:pPr>
                      <a:r>
                        <a:rPr lang="es-ES" sz="1050" b="1" i="0" u="none" strike="noStrike" dirty="0">
                          <a:solidFill>
                            <a:srgbClr val="000000"/>
                          </a:solidFill>
                          <a:effectLst/>
                          <a:latin typeface="Calibri" panose="020F0502020204030204" pitchFamily="34" charset="0"/>
                        </a:rPr>
                        <a:t>Examen Presión Sanguínea (99199.22)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s-ES"/>
                    </a:p>
                  </a:txBody>
                  <a:tcPr/>
                </a:tc>
                <a:extLst>
                  <a:ext uri="{0D108BD9-81ED-4DB2-BD59-A6C34878D82A}">
                    <a16:rowId xmlns:a16="http://schemas.microsoft.com/office/drawing/2014/main" val="2228045134"/>
                  </a:ext>
                </a:extLst>
              </a:tr>
              <a:tr h="220360">
                <a:tc>
                  <a:txBody>
                    <a:bodyPr/>
                    <a:lstStyle/>
                    <a:p>
                      <a:pPr algn="ctr" fontAlgn="ctr">
                        <a:buNone/>
                      </a:pPr>
                      <a:r>
                        <a:rPr lang="es-ES" sz="1000" b="1" i="0" u="none" strike="noStrike">
                          <a:solidFill>
                            <a:srgbClr val="000000"/>
                          </a:solidFill>
                          <a:effectLst/>
                          <a:latin typeface="Calibri" panose="020F0502020204030204" pitchFamily="34" charset="0"/>
                        </a:rPr>
                        <a:t>Óptima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MX" sz="1000" b="0" i="0" u="none" strike="noStrike" dirty="0">
                          <a:solidFill>
                            <a:srgbClr val="000000"/>
                          </a:solidFill>
                          <a:effectLst/>
                          <a:latin typeface="Calibri" panose="020F0502020204030204" pitchFamily="34" charset="0"/>
                        </a:rPr>
                        <a:t>Lab1 &lt;120 y Lab2 &lt;80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651410"/>
                  </a:ext>
                </a:extLst>
              </a:tr>
              <a:tr h="220360">
                <a:tc>
                  <a:txBody>
                    <a:bodyPr/>
                    <a:lstStyle/>
                    <a:p>
                      <a:pPr algn="ctr" fontAlgn="ctr">
                        <a:buNone/>
                      </a:pPr>
                      <a:r>
                        <a:rPr lang="es-ES" sz="1000" b="1" i="0" u="none" strike="noStrike" dirty="0">
                          <a:solidFill>
                            <a:srgbClr val="000000"/>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MX" sz="1000" b="0" i="0" u="none" strike="noStrike" dirty="0">
                          <a:solidFill>
                            <a:srgbClr val="000000"/>
                          </a:solidFill>
                          <a:effectLst/>
                          <a:latin typeface="Calibri" panose="020F0502020204030204" pitchFamily="34" charset="0"/>
                        </a:rPr>
                        <a:t>Lab1 (120 a 129) y Lab2 (80 a 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092525"/>
                  </a:ext>
                </a:extLst>
              </a:tr>
              <a:tr h="220360">
                <a:tc>
                  <a:txBody>
                    <a:bodyPr/>
                    <a:lstStyle/>
                    <a:p>
                      <a:pPr algn="ctr" fontAlgn="ctr">
                        <a:buNone/>
                      </a:pPr>
                      <a:r>
                        <a:rPr lang="es-ES" sz="1000" b="1" i="0" u="none" strike="noStrike">
                          <a:solidFill>
                            <a:srgbClr val="000000"/>
                          </a:solidFill>
                          <a:effectLst/>
                          <a:latin typeface="Calibri" panose="020F0502020204030204" pitchFamily="34" charset="0"/>
                        </a:rPr>
                        <a:t>Normal-Alto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MX" sz="1000" b="0" i="0" u="none" strike="noStrike">
                          <a:solidFill>
                            <a:srgbClr val="000000"/>
                          </a:solidFill>
                          <a:effectLst/>
                          <a:latin typeface="Calibri" panose="020F0502020204030204" pitchFamily="34" charset="0"/>
                        </a:rPr>
                        <a:t>Lab1 (130 a 1139) y Lab2 (85 a 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796463"/>
                  </a:ext>
                </a:extLst>
              </a:tr>
              <a:tr h="220360">
                <a:tc>
                  <a:txBody>
                    <a:bodyPr/>
                    <a:lstStyle/>
                    <a:p>
                      <a:pPr algn="ctr" fontAlgn="ctr">
                        <a:buNone/>
                      </a:pPr>
                      <a:r>
                        <a:rPr lang="es-ES" sz="1000" b="1" i="0" u="none" strike="noStrike">
                          <a:solidFill>
                            <a:srgbClr val="000000"/>
                          </a:solidFill>
                          <a:effectLst/>
                          <a:latin typeface="Calibri" panose="020F0502020204030204" pitchFamily="34" charset="0"/>
                        </a:rPr>
                        <a:t>Anormal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MX" sz="1000" b="0" i="0" u="none" strike="noStrike" dirty="0">
                          <a:solidFill>
                            <a:srgbClr val="000000"/>
                          </a:solidFill>
                          <a:effectLst/>
                          <a:latin typeface="Calibri" panose="020F0502020204030204" pitchFamily="34" charset="0"/>
                        </a:rPr>
                        <a:t>Lab1 ≥ 140 y Lab2  ≥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928165"/>
                  </a:ext>
                </a:extLst>
              </a:tr>
            </a:tbl>
          </a:graphicData>
        </a:graphic>
      </p:graphicFrame>
      <p:graphicFrame>
        <p:nvGraphicFramePr>
          <p:cNvPr id="11" name="Tabla 10">
            <a:extLst>
              <a:ext uri="{FF2B5EF4-FFF2-40B4-BE49-F238E27FC236}">
                <a16:creationId xmlns:a16="http://schemas.microsoft.com/office/drawing/2014/main" id="{2BBDC028-52A8-05F5-9A84-492E50C3ADDE}"/>
              </a:ext>
            </a:extLst>
          </p:cNvPr>
          <p:cNvGraphicFramePr>
            <a:graphicFrameLocks noGrp="1"/>
          </p:cNvGraphicFramePr>
          <p:nvPr>
            <p:extLst>
              <p:ext uri="{D42A27DB-BD31-4B8C-83A1-F6EECF244321}">
                <p14:modId xmlns:p14="http://schemas.microsoft.com/office/powerpoint/2010/main" val="2185758440"/>
              </p:ext>
            </p:extLst>
          </p:nvPr>
        </p:nvGraphicFramePr>
        <p:xfrm>
          <a:off x="1218374" y="3620115"/>
          <a:ext cx="2755900" cy="1421319"/>
        </p:xfrm>
        <a:graphic>
          <a:graphicData uri="http://schemas.openxmlformats.org/drawingml/2006/table">
            <a:tbl>
              <a:tblPr/>
              <a:tblGrid>
                <a:gridCol w="839167">
                  <a:extLst>
                    <a:ext uri="{9D8B030D-6E8A-4147-A177-3AD203B41FA5}">
                      <a16:colId xmlns:a16="http://schemas.microsoft.com/office/drawing/2014/main" val="1413959568"/>
                    </a:ext>
                  </a:extLst>
                </a:gridCol>
                <a:gridCol w="1916733">
                  <a:extLst>
                    <a:ext uri="{9D8B030D-6E8A-4147-A177-3AD203B41FA5}">
                      <a16:colId xmlns:a16="http://schemas.microsoft.com/office/drawing/2014/main" val="469025698"/>
                    </a:ext>
                  </a:extLst>
                </a:gridCol>
              </a:tblGrid>
              <a:tr h="473773">
                <a:tc gridSpan="2">
                  <a:txBody>
                    <a:bodyPr/>
                    <a:lstStyle/>
                    <a:p>
                      <a:pPr algn="ctr" fontAlgn="ctr">
                        <a:buNone/>
                      </a:pPr>
                      <a:r>
                        <a:rPr lang="es-ES" sz="1050" b="1" i="0" u="none" strike="noStrike" dirty="0">
                          <a:solidFill>
                            <a:srgbClr val="000000"/>
                          </a:solidFill>
                          <a:effectLst/>
                          <a:latin typeface="Calibri" panose="020F0502020204030204" pitchFamily="34" charset="0"/>
                        </a:rPr>
                        <a:t>Perímetro Abdominal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s-ES"/>
                    </a:p>
                  </a:txBody>
                  <a:tcPr/>
                </a:tc>
                <a:extLst>
                  <a:ext uri="{0D108BD9-81ED-4DB2-BD59-A6C34878D82A}">
                    <a16:rowId xmlns:a16="http://schemas.microsoft.com/office/drawing/2014/main" val="2980013990"/>
                  </a:ext>
                </a:extLst>
              </a:tr>
              <a:tr h="473773">
                <a:tc>
                  <a:txBody>
                    <a:bodyPr/>
                    <a:lstStyle/>
                    <a:p>
                      <a:pPr algn="ctr" fontAlgn="ctr">
                        <a:buNone/>
                      </a:pPr>
                      <a:r>
                        <a:rPr lang="es-ES" sz="1000" b="1" i="0" u="none" strike="noStrike">
                          <a:solidFill>
                            <a:srgbClr val="000000"/>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pt-BR" sz="1000" b="0" i="0" u="none" strike="noStrike" dirty="0">
                          <a:solidFill>
                            <a:srgbClr val="000000"/>
                          </a:solidFill>
                          <a:effectLst/>
                          <a:latin typeface="Calibri" panose="020F0502020204030204" pitchFamily="34" charset="0"/>
                        </a:rPr>
                        <a:t>≤ 88 sexo (F) o ≤ 102 sexo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2887651"/>
                  </a:ext>
                </a:extLst>
              </a:tr>
              <a:tr h="473773">
                <a:tc>
                  <a:txBody>
                    <a:bodyPr/>
                    <a:lstStyle/>
                    <a:p>
                      <a:pPr algn="ctr" fontAlgn="ctr">
                        <a:buNone/>
                      </a:pPr>
                      <a:r>
                        <a:rPr lang="es-ES" sz="1000" b="1" i="0" u="none" strike="noStrike">
                          <a:solidFill>
                            <a:srgbClr val="000000"/>
                          </a:solidFill>
                          <a:effectLst/>
                          <a:latin typeface="Calibri" panose="020F0502020204030204" pitchFamily="34" charset="0"/>
                        </a:rPr>
                        <a:t>Anormal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pt-BR" sz="1000" b="0" i="0" u="none" strike="noStrike" dirty="0">
                          <a:solidFill>
                            <a:srgbClr val="000000"/>
                          </a:solidFill>
                          <a:effectLst/>
                          <a:latin typeface="Calibri" panose="020F0502020204030204" pitchFamily="34" charset="0"/>
                        </a:rPr>
                        <a:t>&gt; 88 sexo (F) o &gt; 102 sexo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909307"/>
                  </a:ext>
                </a:extLst>
              </a:tr>
            </a:tbl>
          </a:graphicData>
        </a:graphic>
      </p:graphicFrame>
      <p:graphicFrame>
        <p:nvGraphicFramePr>
          <p:cNvPr id="12" name="Tabla 11">
            <a:extLst>
              <a:ext uri="{FF2B5EF4-FFF2-40B4-BE49-F238E27FC236}">
                <a16:creationId xmlns:a16="http://schemas.microsoft.com/office/drawing/2014/main" id="{A6ED2371-65A7-BB28-01D9-70EA183A1043}"/>
              </a:ext>
            </a:extLst>
          </p:cNvPr>
          <p:cNvGraphicFramePr>
            <a:graphicFrameLocks noGrp="1"/>
          </p:cNvGraphicFramePr>
          <p:nvPr>
            <p:extLst>
              <p:ext uri="{D42A27DB-BD31-4B8C-83A1-F6EECF244321}">
                <p14:modId xmlns:p14="http://schemas.microsoft.com/office/powerpoint/2010/main" val="3585080917"/>
              </p:ext>
            </p:extLst>
          </p:nvPr>
        </p:nvGraphicFramePr>
        <p:xfrm>
          <a:off x="8461312" y="3620115"/>
          <a:ext cx="2755900" cy="1442085"/>
        </p:xfrm>
        <a:graphic>
          <a:graphicData uri="http://schemas.openxmlformats.org/drawingml/2006/table">
            <a:tbl>
              <a:tblPr/>
              <a:tblGrid>
                <a:gridCol w="839167">
                  <a:extLst>
                    <a:ext uri="{9D8B030D-6E8A-4147-A177-3AD203B41FA5}">
                      <a16:colId xmlns:a16="http://schemas.microsoft.com/office/drawing/2014/main" val="1650247679"/>
                    </a:ext>
                  </a:extLst>
                </a:gridCol>
                <a:gridCol w="1916733">
                  <a:extLst>
                    <a:ext uri="{9D8B030D-6E8A-4147-A177-3AD203B41FA5}">
                      <a16:colId xmlns:a16="http://schemas.microsoft.com/office/drawing/2014/main" val="3615694079"/>
                    </a:ext>
                  </a:extLst>
                </a:gridCol>
              </a:tblGrid>
              <a:tr h="381000">
                <a:tc gridSpan="2">
                  <a:txBody>
                    <a:bodyPr/>
                    <a:lstStyle/>
                    <a:p>
                      <a:pPr algn="ctr" fontAlgn="ctr">
                        <a:buNone/>
                      </a:pPr>
                      <a:r>
                        <a:rPr lang="es-MX" sz="1050" b="1" i="0" u="none" strike="noStrike" dirty="0">
                          <a:solidFill>
                            <a:srgbClr val="000000"/>
                          </a:solidFill>
                          <a:effectLst/>
                          <a:latin typeface="Calibri" panose="020F0502020204030204" pitchFamily="34" charset="0"/>
                        </a:rPr>
                        <a:t>Evaluación del Riesgo Cardiovascular en pacientes con Dislipidemia y Hipertensión (99199.23)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s-ES"/>
                    </a:p>
                  </a:txBody>
                  <a:tcPr/>
                </a:tc>
                <a:extLst>
                  <a:ext uri="{0D108BD9-81ED-4DB2-BD59-A6C34878D82A}">
                    <a16:rowId xmlns:a16="http://schemas.microsoft.com/office/drawing/2014/main" val="2814763960"/>
                  </a:ext>
                </a:extLst>
              </a:tr>
              <a:tr h="190500">
                <a:tc>
                  <a:txBody>
                    <a:bodyPr/>
                    <a:lstStyle/>
                    <a:p>
                      <a:pPr algn="ctr" fontAlgn="ctr">
                        <a:buNone/>
                      </a:pPr>
                      <a:r>
                        <a:rPr lang="es-ES" sz="1000" b="1" i="0" u="none" strike="noStrike">
                          <a:solidFill>
                            <a:srgbClr val="000000"/>
                          </a:solidFill>
                          <a:effectLst/>
                          <a:latin typeface="Calibri" panose="020F0502020204030204" pitchFamily="34" charset="0"/>
                        </a:rPr>
                        <a:t>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a:solidFill>
                            <a:srgbClr val="000000"/>
                          </a:solidFill>
                          <a:effectLst/>
                          <a:latin typeface="Calibri" panose="020F0502020204030204" pitchFamily="34" charset="0"/>
                        </a:rPr>
                        <a:t>Lab1 &lt;5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1963551"/>
                  </a:ext>
                </a:extLst>
              </a:tr>
              <a:tr h="190500">
                <a:tc>
                  <a:txBody>
                    <a:bodyPr/>
                    <a:lstStyle/>
                    <a:p>
                      <a:pPr algn="ctr" fontAlgn="ctr">
                        <a:buNone/>
                      </a:pPr>
                      <a:r>
                        <a:rPr lang="es-ES" sz="1000" b="1" i="0" u="none" strike="noStrike">
                          <a:solidFill>
                            <a:srgbClr val="000000"/>
                          </a:solidFill>
                          <a:effectLst/>
                          <a:latin typeface="Calibri" panose="020F0502020204030204" pitchFamily="34" charset="0"/>
                        </a:rPr>
                        <a:t>Moderado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dirty="0">
                          <a:solidFill>
                            <a:srgbClr val="000000"/>
                          </a:solidFill>
                          <a:effectLst/>
                          <a:latin typeface="Calibri" panose="020F0502020204030204" pitchFamily="34" charset="0"/>
                        </a:rPr>
                        <a:t>Lab1  5 a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0249696"/>
                  </a:ext>
                </a:extLst>
              </a:tr>
              <a:tr h="190500">
                <a:tc>
                  <a:txBody>
                    <a:bodyPr/>
                    <a:lstStyle/>
                    <a:p>
                      <a:pPr algn="ctr" fontAlgn="ctr">
                        <a:buNone/>
                      </a:pPr>
                      <a:r>
                        <a:rPr lang="es-ES" sz="1000" b="1" i="0" u="none" strike="noStrike">
                          <a:solidFill>
                            <a:srgbClr val="000000"/>
                          </a:solidFill>
                          <a:effectLst/>
                          <a:latin typeface="Calibri" panose="020F0502020204030204" pitchFamily="34" charset="0"/>
                        </a:rPr>
                        <a:t>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a:solidFill>
                            <a:srgbClr val="000000"/>
                          </a:solidFill>
                          <a:effectLst/>
                          <a:latin typeface="Calibri" panose="020F0502020204030204" pitchFamily="34" charset="0"/>
                        </a:rPr>
                        <a:t>Lab1 10 a 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6434196"/>
                  </a:ext>
                </a:extLst>
              </a:tr>
              <a:tr h="190500">
                <a:tc>
                  <a:txBody>
                    <a:bodyPr/>
                    <a:lstStyle/>
                    <a:p>
                      <a:pPr algn="ctr" fontAlgn="ctr">
                        <a:buNone/>
                      </a:pPr>
                      <a:r>
                        <a:rPr lang="es-ES" sz="1000" b="1" i="0" u="none" strike="noStrike">
                          <a:solidFill>
                            <a:srgbClr val="000000"/>
                          </a:solidFill>
                          <a:effectLst/>
                          <a:latin typeface="Calibri" panose="020F0502020204030204" pitchFamily="34" charset="0"/>
                        </a:rPr>
                        <a:t>Muy 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a:solidFill>
                            <a:srgbClr val="000000"/>
                          </a:solidFill>
                          <a:effectLst/>
                          <a:latin typeface="Calibri" panose="020F0502020204030204" pitchFamily="34" charset="0"/>
                        </a:rPr>
                        <a:t>Lab1 20 a 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098331"/>
                  </a:ext>
                </a:extLst>
              </a:tr>
              <a:tr h="190500">
                <a:tc>
                  <a:txBody>
                    <a:bodyPr/>
                    <a:lstStyle/>
                    <a:p>
                      <a:pPr algn="ctr" fontAlgn="ctr">
                        <a:buNone/>
                      </a:pPr>
                      <a:r>
                        <a:rPr lang="es-ES" sz="1000" b="1" i="0" u="none" strike="noStrike">
                          <a:solidFill>
                            <a:srgbClr val="000000"/>
                          </a:solidFill>
                          <a:effectLst/>
                          <a:latin typeface="Calibri" panose="020F0502020204030204" pitchFamily="34" charset="0"/>
                        </a:rPr>
                        <a:t>Crítico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dirty="0">
                          <a:solidFill>
                            <a:srgbClr val="000000"/>
                          </a:solidFill>
                          <a:effectLst/>
                          <a:latin typeface="Calibri" panose="020F0502020204030204" pitchFamily="34" charset="0"/>
                        </a:rPr>
                        <a:t>Lab1 ≥30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526508"/>
                  </a:ext>
                </a:extLst>
              </a:tr>
            </a:tbl>
          </a:graphicData>
        </a:graphic>
      </p:graphicFrame>
      <p:graphicFrame>
        <p:nvGraphicFramePr>
          <p:cNvPr id="13" name="Tabla 12">
            <a:extLst>
              <a:ext uri="{FF2B5EF4-FFF2-40B4-BE49-F238E27FC236}">
                <a16:creationId xmlns:a16="http://schemas.microsoft.com/office/drawing/2014/main" id="{1333949B-6F84-4EB1-34DC-CA7E49721C26}"/>
              </a:ext>
            </a:extLst>
          </p:cNvPr>
          <p:cNvGraphicFramePr>
            <a:graphicFrameLocks noGrp="1"/>
          </p:cNvGraphicFramePr>
          <p:nvPr>
            <p:extLst>
              <p:ext uri="{D42A27DB-BD31-4B8C-83A1-F6EECF244321}">
                <p14:modId xmlns:p14="http://schemas.microsoft.com/office/powerpoint/2010/main" val="2180530006"/>
              </p:ext>
            </p:extLst>
          </p:nvPr>
        </p:nvGraphicFramePr>
        <p:xfrm>
          <a:off x="1218374" y="960120"/>
          <a:ext cx="9992172" cy="2399197"/>
        </p:xfrm>
        <a:graphic>
          <a:graphicData uri="http://schemas.openxmlformats.org/drawingml/2006/table">
            <a:tbl>
              <a:tblPr/>
              <a:tblGrid>
                <a:gridCol w="1799832">
                  <a:extLst>
                    <a:ext uri="{9D8B030D-6E8A-4147-A177-3AD203B41FA5}">
                      <a16:colId xmlns:a16="http://schemas.microsoft.com/office/drawing/2014/main" val="187446906"/>
                    </a:ext>
                  </a:extLst>
                </a:gridCol>
                <a:gridCol w="1365390">
                  <a:extLst>
                    <a:ext uri="{9D8B030D-6E8A-4147-A177-3AD203B41FA5}">
                      <a16:colId xmlns:a16="http://schemas.microsoft.com/office/drawing/2014/main" val="132915093"/>
                    </a:ext>
                  </a:extLst>
                </a:gridCol>
                <a:gridCol w="1365390">
                  <a:extLst>
                    <a:ext uri="{9D8B030D-6E8A-4147-A177-3AD203B41FA5}">
                      <a16:colId xmlns:a16="http://schemas.microsoft.com/office/drawing/2014/main" val="1600713322"/>
                    </a:ext>
                  </a:extLst>
                </a:gridCol>
                <a:gridCol w="1365390">
                  <a:extLst>
                    <a:ext uri="{9D8B030D-6E8A-4147-A177-3AD203B41FA5}">
                      <a16:colId xmlns:a16="http://schemas.microsoft.com/office/drawing/2014/main" val="3894951833"/>
                    </a:ext>
                  </a:extLst>
                </a:gridCol>
                <a:gridCol w="1365390">
                  <a:extLst>
                    <a:ext uri="{9D8B030D-6E8A-4147-A177-3AD203B41FA5}">
                      <a16:colId xmlns:a16="http://schemas.microsoft.com/office/drawing/2014/main" val="259954767"/>
                    </a:ext>
                  </a:extLst>
                </a:gridCol>
                <a:gridCol w="1365390">
                  <a:extLst>
                    <a:ext uri="{9D8B030D-6E8A-4147-A177-3AD203B41FA5}">
                      <a16:colId xmlns:a16="http://schemas.microsoft.com/office/drawing/2014/main" val="1800657888"/>
                    </a:ext>
                  </a:extLst>
                </a:gridCol>
                <a:gridCol w="1365390">
                  <a:extLst>
                    <a:ext uri="{9D8B030D-6E8A-4147-A177-3AD203B41FA5}">
                      <a16:colId xmlns:a16="http://schemas.microsoft.com/office/drawing/2014/main" val="3584695334"/>
                    </a:ext>
                  </a:extLst>
                </a:gridCol>
              </a:tblGrid>
              <a:tr h="210272">
                <a:tc gridSpan="7">
                  <a:txBody>
                    <a:bodyPr/>
                    <a:lstStyle/>
                    <a:p>
                      <a:pPr algn="ctr" fontAlgn="b">
                        <a:buNone/>
                      </a:pPr>
                      <a:r>
                        <a:rPr lang="es-MX" sz="1400" b="1" i="0" u="none" strike="noStrike" dirty="0">
                          <a:solidFill>
                            <a:srgbClr val="000000"/>
                          </a:solidFill>
                          <a:effectLst/>
                          <a:latin typeface="Calibri" panose="020F0502020204030204" pitchFamily="34" charset="0"/>
                        </a:rPr>
                        <a:t>Evaluación del índice de masa corporal se realiza según la edad: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722845673"/>
                  </a:ext>
                </a:extLst>
              </a:tr>
              <a:tr h="367976">
                <a:tc>
                  <a:txBody>
                    <a:bodyPr/>
                    <a:lstStyle/>
                    <a:p>
                      <a:pPr algn="ctr" fontAlgn="ctr">
                        <a:buNone/>
                      </a:pPr>
                      <a:r>
                        <a:rPr lang="es-ES"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1" i="0" u="none" strike="noStrike">
                          <a:solidFill>
                            <a:srgbClr val="000000"/>
                          </a:solidFill>
                          <a:effectLst/>
                          <a:latin typeface="Calibri" panose="020F0502020204030204" pitchFamily="34" charset="0"/>
                        </a:rPr>
                        <a:t>Delgadez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1" i="0" u="none" strike="noStrike" dirty="0">
                          <a:solidFill>
                            <a:srgbClr val="000000"/>
                          </a:solidFill>
                          <a:effectLst/>
                          <a:latin typeface="Calibri" panose="020F0502020204030204" pitchFamily="34" charset="0"/>
                        </a:rPr>
                        <a:t>Normal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1" i="0" u="none" strike="noStrike">
                          <a:solidFill>
                            <a:srgbClr val="000000"/>
                          </a:solidFill>
                          <a:effectLst/>
                          <a:latin typeface="Calibri" panose="020F0502020204030204" pitchFamily="34" charset="0"/>
                        </a:rPr>
                        <a:t>Sobrepeso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1" i="0" u="none" strike="noStrike" dirty="0">
                          <a:solidFill>
                            <a:srgbClr val="000000"/>
                          </a:solidFill>
                          <a:effectLst/>
                          <a:latin typeface="Calibri" panose="020F0502020204030204" pitchFamily="34" charset="0"/>
                        </a:rPr>
                        <a:t>Obesidad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1" i="0" u="none" strike="noStrike" dirty="0">
                          <a:solidFill>
                            <a:srgbClr val="000000"/>
                          </a:solidFill>
                          <a:effectLst/>
                          <a:latin typeface="Calibri" panose="020F0502020204030204" pitchFamily="34" charset="0"/>
                        </a:rPr>
                        <a:t>Obesidad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1" i="0" u="none" strike="noStrike">
                          <a:solidFill>
                            <a:srgbClr val="000000"/>
                          </a:solidFill>
                          <a:effectLst/>
                          <a:latin typeface="Calibri" panose="020F0502020204030204" pitchFamily="34" charset="0"/>
                        </a:rPr>
                        <a:t>Obesidad 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115145665"/>
                  </a:ext>
                </a:extLst>
              </a:tr>
              <a:tr h="452084">
                <a:tc>
                  <a:txBody>
                    <a:bodyPr/>
                    <a:lstStyle/>
                    <a:p>
                      <a:pPr algn="ctr" fontAlgn="ctr">
                        <a:buNone/>
                      </a:pPr>
                      <a:r>
                        <a:rPr lang="es-ES" sz="1050" b="1" i="0" u="none" strike="noStrike">
                          <a:solidFill>
                            <a:srgbClr val="000000"/>
                          </a:solidFill>
                          <a:effectLst/>
                          <a:latin typeface="Calibri" panose="020F0502020204030204" pitchFamily="34" charset="0"/>
                        </a:rPr>
                        <a:t>5 a 17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&gt; Percentil 3 &lt; 85 Percentil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&gt; 85 Percentil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97 Percentil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9758073"/>
                  </a:ext>
                </a:extLst>
              </a:tr>
              <a:tr h="452084">
                <a:tc>
                  <a:txBody>
                    <a:bodyPr/>
                    <a:lstStyle/>
                    <a:p>
                      <a:pPr algn="ctr" fontAlgn="ctr">
                        <a:buNone/>
                      </a:pPr>
                      <a:r>
                        <a:rPr lang="es-ES" sz="1050" b="1" i="0" u="none" strike="noStrike">
                          <a:solidFill>
                            <a:srgbClr val="000000"/>
                          </a:solidFill>
                          <a:effectLst/>
                          <a:latin typeface="Calibri" panose="020F0502020204030204" pitchFamily="34" charset="0"/>
                        </a:rPr>
                        <a:t>Adulto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18.5 a &lt; 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25 a &lt; 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30 a &lt; 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35 a &lt; 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 a 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4547433"/>
                  </a:ext>
                </a:extLst>
              </a:tr>
              <a:tr h="452084">
                <a:tc>
                  <a:txBody>
                    <a:bodyPr/>
                    <a:lstStyle/>
                    <a:p>
                      <a:pPr algn="ctr" fontAlgn="ctr">
                        <a:buNone/>
                      </a:pPr>
                      <a:r>
                        <a:rPr lang="es-ES" sz="1050" b="1" i="0" u="none" strike="noStrike">
                          <a:solidFill>
                            <a:srgbClr val="000000"/>
                          </a:solidFill>
                          <a:effectLst/>
                          <a:latin typeface="Calibri" panose="020F0502020204030204" pitchFamily="34" charset="0"/>
                        </a:rPr>
                        <a:t>Adulto Mayor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0" i="0" u="none" strike="noStrike">
                          <a:solidFill>
                            <a:srgbClr val="000000"/>
                          </a:solidFill>
                          <a:effectLst/>
                          <a:latin typeface="Calibri" panose="020F0502020204030204" pitchFamily="34" charset="0"/>
                        </a:rPr>
                        <a:t>≤ 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dirty="0">
                          <a:solidFill>
                            <a:srgbClr val="000000"/>
                          </a:solidFill>
                          <a:effectLst/>
                          <a:latin typeface="Calibri" panose="020F0502020204030204" pitchFamily="34" charset="0"/>
                        </a:rPr>
                        <a:t>&gt; 23 a &lt; 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 28 a &lt; 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a:solidFill>
                            <a:srgbClr val="000000"/>
                          </a:solidFill>
                          <a:effectLst/>
                          <a:latin typeface="Calibri" panose="020F0502020204030204" pitchFamily="34" charset="0"/>
                        </a:rPr>
                        <a:t>≥ 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619637"/>
                  </a:ext>
                </a:extLst>
              </a:tr>
              <a:tr h="452084">
                <a:tc>
                  <a:txBody>
                    <a:bodyPr/>
                    <a:lstStyle/>
                    <a:p>
                      <a:pPr algn="ctr" fontAlgn="ctr">
                        <a:buNone/>
                      </a:pPr>
                      <a:r>
                        <a:rPr lang="es-ES" sz="1050" b="1" i="0" u="none" strike="noStrike">
                          <a:solidFill>
                            <a:srgbClr val="000000"/>
                          </a:solidFill>
                          <a:effectLst/>
                          <a:latin typeface="Calibri" panose="020F0502020204030204" pitchFamily="34" charset="0"/>
                        </a:rPr>
                        <a:t>CIE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50" b="1" i="0" u="none" strike="noStrike">
                          <a:solidFill>
                            <a:srgbClr val="000000"/>
                          </a:solidFill>
                          <a:effectLst/>
                          <a:latin typeface="Calibri" panose="020F0502020204030204" pitchFamily="34" charset="0"/>
                        </a:rPr>
                        <a:t>E46X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1" i="0" u="none" strike="noStrike">
                          <a:solidFill>
                            <a:srgbClr val="000000"/>
                          </a:solidFill>
                          <a:effectLst/>
                          <a:latin typeface="Calibri" panose="020F0502020204030204" pitchFamily="34" charset="0"/>
                        </a:rPr>
                        <a:t>E6690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1" i="0" u="none" strike="noStrike">
                          <a:solidFill>
                            <a:srgbClr val="000000"/>
                          </a:solidFill>
                          <a:effectLst/>
                          <a:latin typeface="Calibri" panose="020F0502020204030204" pitchFamily="34" charset="0"/>
                        </a:rPr>
                        <a:t>E6691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1" i="0" u="none" strike="noStrike" dirty="0">
                          <a:solidFill>
                            <a:srgbClr val="000000"/>
                          </a:solidFill>
                          <a:effectLst/>
                          <a:latin typeface="Calibri" panose="020F0502020204030204" pitchFamily="34" charset="0"/>
                        </a:rPr>
                        <a:t>E6692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050" b="1" i="0" u="none" strike="noStrike" dirty="0">
                          <a:solidFill>
                            <a:srgbClr val="000000"/>
                          </a:solidFill>
                          <a:effectLst/>
                          <a:latin typeface="Calibri" panose="020F0502020204030204" pitchFamily="34" charset="0"/>
                        </a:rPr>
                        <a:t>E6693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6023990"/>
                  </a:ext>
                </a:extLst>
              </a:tr>
            </a:tbl>
          </a:graphicData>
        </a:graphic>
      </p:graphicFrame>
      <p:graphicFrame>
        <p:nvGraphicFramePr>
          <p:cNvPr id="15" name="Tabla 14">
            <a:extLst>
              <a:ext uri="{FF2B5EF4-FFF2-40B4-BE49-F238E27FC236}">
                <a16:creationId xmlns:a16="http://schemas.microsoft.com/office/drawing/2014/main" id="{B917C3C1-B164-8256-FFF5-6F01AE81B583}"/>
              </a:ext>
            </a:extLst>
          </p:cNvPr>
          <p:cNvGraphicFramePr>
            <a:graphicFrameLocks noGrp="1"/>
          </p:cNvGraphicFramePr>
          <p:nvPr>
            <p:extLst>
              <p:ext uri="{D42A27DB-BD31-4B8C-83A1-F6EECF244321}">
                <p14:modId xmlns:p14="http://schemas.microsoft.com/office/powerpoint/2010/main" val="3653831207"/>
              </p:ext>
            </p:extLst>
          </p:nvPr>
        </p:nvGraphicFramePr>
        <p:xfrm>
          <a:off x="4718050" y="5302232"/>
          <a:ext cx="2999486" cy="1309400"/>
        </p:xfrm>
        <a:graphic>
          <a:graphicData uri="http://schemas.openxmlformats.org/drawingml/2006/table">
            <a:tbl>
              <a:tblPr/>
              <a:tblGrid>
                <a:gridCol w="913339">
                  <a:extLst>
                    <a:ext uri="{9D8B030D-6E8A-4147-A177-3AD203B41FA5}">
                      <a16:colId xmlns:a16="http://schemas.microsoft.com/office/drawing/2014/main" val="644601602"/>
                    </a:ext>
                  </a:extLst>
                </a:gridCol>
                <a:gridCol w="2086147">
                  <a:extLst>
                    <a:ext uri="{9D8B030D-6E8A-4147-A177-3AD203B41FA5}">
                      <a16:colId xmlns:a16="http://schemas.microsoft.com/office/drawing/2014/main" val="439964074"/>
                    </a:ext>
                  </a:extLst>
                </a:gridCol>
              </a:tblGrid>
              <a:tr h="739838">
                <a:tc gridSpan="2">
                  <a:txBody>
                    <a:bodyPr/>
                    <a:lstStyle/>
                    <a:p>
                      <a:pPr algn="ctr" fontAlgn="ctr">
                        <a:buNone/>
                      </a:pPr>
                      <a:r>
                        <a:rPr lang="es-MX" sz="1050" b="1" i="0" u="none" strike="noStrike" dirty="0">
                          <a:solidFill>
                            <a:srgbClr val="000000"/>
                          </a:solidFill>
                          <a:effectLst/>
                          <a:latin typeface="Calibri" panose="020F0502020204030204" pitchFamily="34" charset="0"/>
                        </a:rPr>
                        <a:t>Dosaje de hemoglobina Glucosilada (83036)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s-ES"/>
                    </a:p>
                  </a:txBody>
                  <a:tcPr/>
                </a:tc>
                <a:extLst>
                  <a:ext uri="{0D108BD9-81ED-4DB2-BD59-A6C34878D82A}">
                    <a16:rowId xmlns:a16="http://schemas.microsoft.com/office/drawing/2014/main" val="3731275431"/>
                  </a:ext>
                </a:extLst>
              </a:tr>
              <a:tr h="569562">
                <a:tc>
                  <a:txBody>
                    <a:bodyPr/>
                    <a:lstStyle/>
                    <a:p>
                      <a:pPr algn="ctr" fontAlgn="ctr">
                        <a:buNone/>
                      </a:pPr>
                      <a:r>
                        <a:rPr lang="es-ES" sz="1000" b="1" i="0" u="none" strike="noStrike" dirty="0">
                          <a:solidFill>
                            <a:srgbClr val="000000"/>
                          </a:solidFill>
                          <a:effectLst/>
                          <a:latin typeface="Calibri" panose="020F0502020204030204" pitchFamily="34" charset="0"/>
                        </a:rPr>
                        <a:t>Hb A1c% x10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buNone/>
                      </a:pPr>
                      <a:r>
                        <a:rPr lang="es-ES" sz="1000" b="0" i="0" u="none" strike="noStrike" dirty="0">
                          <a:solidFill>
                            <a:srgbClr val="000000"/>
                          </a:solidFill>
                          <a:effectLst/>
                          <a:latin typeface="Calibri" panose="020F0502020204030204" pitchFamily="34" charset="0"/>
                        </a:rPr>
                        <a:t>HbA1c%: 8.7 x 10 = 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160261"/>
                  </a:ext>
                </a:extLst>
              </a:tr>
            </a:tbl>
          </a:graphicData>
        </a:graphic>
      </p:graphicFrame>
      <p:sp>
        <p:nvSpPr>
          <p:cNvPr id="16" name="Rectángulo: esquinas redondeadas 15">
            <a:extLst>
              <a:ext uri="{FF2B5EF4-FFF2-40B4-BE49-F238E27FC236}">
                <a16:creationId xmlns:a16="http://schemas.microsoft.com/office/drawing/2014/main" id="{2F7EA9D4-716B-A013-CCFA-1352A5D4EAF6}"/>
              </a:ext>
            </a:extLst>
          </p:cNvPr>
          <p:cNvSpPr/>
          <p:nvPr/>
        </p:nvSpPr>
        <p:spPr>
          <a:xfrm>
            <a:off x="704088" y="228600"/>
            <a:ext cx="10588752" cy="5303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MX" b="1" spc="50" dirty="0">
                <a:ln w="9525" cmpd="sng">
                  <a:solidFill>
                    <a:sysClr val="windowText" lastClr="000000"/>
                  </a:solidFill>
                  <a:prstDash val="solid"/>
                </a:ln>
                <a:solidFill>
                  <a:srgbClr val="FF0000"/>
                </a:solidFill>
                <a:effectLst>
                  <a:glow rad="38100">
                    <a:schemeClr val="accent1">
                      <a:alpha val="40000"/>
                    </a:schemeClr>
                  </a:glow>
                </a:effectLst>
              </a:rPr>
              <a:t>TOMAR EN CUENTA</a:t>
            </a:r>
            <a:endParaRPr lang="es-ES" b="1" spc="50" dirty="0">
              <a:ln w="9525" cmpd="sng">
                <a:solidFill>
                  <a:sysClr val="windowText" lastClr="000000"/>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val="1664709773"/>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1354</TotalTime>
  <Words>7093</Words>
  <Application>Microsoft Office PowerPoint</Application>
  <PresentationFormat>Panorámica</PresentationFormat>
  <Paragraphs>581</Paragraphs>
  <Slides>47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47</vt:i4>
      </vt:variant>
    </vt:vector>
  </HeadingPairs>
  <TitlesOfParts>
    <vt:vector size="56" baseType="lpstr">
      <vt:lpstr>Arial</vt:lpstr>
      <vt:lpstr>Arial Narrow</vt:lpstr>
      <vt:lpstr>Calibri</vt:lpstr>
      <vt:lpstr>Carlito</vt:lpstr>
      <vt:lpstr>Century Gothic</vt:lpstr>
      <vt:lpstr>Symbol</vt:lpstr>
      <vt:lpstr>Wingdings</vt:lpstr>
      <vt:lpstr>Wingdings 3</vt:lpstr>
      <vt:lpstr>Espiral</vt:lpstr>
      <vt:lpstr>MODELO DE HISEO DE ESTRATEGIA DAÑOS NO TRANSMISIBLES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Subproducto 5001509 Tamizaje de laboratorio a Personas de 18 a 39 años con riesgo elevado. Subproducto 5001510 Tamizaje de laboratorio a Personas de 40 años a más.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UPS DE NUTRICIÓN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UPS DE NUTRICIÓN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ESTADISTICA</dc:creator>
  <cp:lastModifiedBy>JIMMY CENTENO SORA</cp:lastModifiedBy>
  <cp:revision>26</cp:revision>
  <dcterms:created xsi:type="dcterms:W3CDTF">2025-05-19T13:43:45Z</dcterms:created>
  <dcterms:modified xsi:type="dcterms:W3CDTF">2026-02-12T15:43:38Z</dcterms:modified>
</cp:coreProperties>
</file>